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1" r:id="rId2"/>
  </p:sldMasterIdLst>
  <p:notesMasterIdLst>
    <p:notesMasterId r:id="rId35"/>
  </p:notesMasterIdLst>
  <p:sldIdLst>
    <p:sldId id="294" r:id="rId3"/>
    <p:sldId id="295" r:id="rId4"/>
    <p:sldId id="296" r:id="rId5"/>
    <p:sldId id="297" r:id="rId6"/>
    <p:sldId id="298" r:id="rId7"/>
    <p:sldId id="299" r:id="rId8"/>
    <p:sldId id="300" r:id="rId9"/>
    <p:sldId id="301" r:id="rId10"/>
    <p:sldId id="302" r:id="rId11"/>
    <p:sldId id="303" r:id="rId12"/>
    <p:sldId id="304" r:id="rId13"/>
    <p:sldId id="305" r:id="rId14"/>
    <p:sldId id="306" r:id="rId15"/>
    <p:sldId id="307" r:id="rId16"/>
    <p:sldId id="308" r:id="rId17"/>
    <p:sldId id="309" r:id="rId18"/>
    <p:sldId id="310" r:id="rId19"/>
    <p:sldId id="311" r:id="rId20"/>
    <p:sldId id="312" r:id="rId21"/>
    <p:sldId id="313" r:id="rId22"/>
    <p:sldId id="314" r:id="rId23"/>
    <p:sldId id="315" r:id="rId24"/>
    <p:sldId id="316" r:id="rId25"/>
    <p:sldId id="317" r:id="rId26"/>
    <p:sldId id="318" r:id="rId27"/>
    <p:sldId id="319" r:id="rId28"/>
    <p:sldId id="320" r:id="rId29"/>
    <p:sldId id="321" r:id="rId30"/>
    <p:sldId id="322" r:id="rId31"/>
    <p:sldId id="324" r:id="rId32"/>
    <p:sldId id="325" r:id="rId33"/>
    <p:sldId id="326" r:id="rId34"/>
  </p:sldIdLst>
  <p:sldSz cx="9144000" cy="5143500" type="screen16x9"/>
  <p:notesSz cx="6858000" cy="9144000"/>
  <p:embeddedFontLst>
    <p:embeddedFont>
      <p:font typeface="Century Gothic" panose="020B0502020202020204" pitchFamily="34" charset="0"/>
      <p:regular r:id="rId36"/>
      <p:bold r:id="rId37"/>
      <p:italic r:id="rId38"/>
      <p:boldItalic r:id="rId39"/>
    </p:embeddedFont>
    <p:embeddedFont>
      <p:font typeface="Calibri Light" panose="020F0302020204030204" pitchFamily="34" charset="0"/>
      <p:regular r:id="rId40"/>
      <p:italic r:id="rId41"/>
    </p:embeddedFont>
    <p:embeddedFont>
      <p:font typeface="Calibri" panose="020F0502020204030204" pitchFamily="34" charset="0"/>
      <p:regular r:id="rId42"/>
      <p:bold r:id="rId43"/>
      <p:italic r:id="rId44"/>
      <p:boldItalic r:id="rId45"/>
    </p:embeddedFont>
    <p:embeddedFont>
      <p:font typeface="方正幼线简体" panose="02010600030101010101" charset="-122"/>
      <p:regular r:id="rId46"/>
    </p:embeddedFont>
    <p:embeddedFont>
      <p:font typeface="华康娃娃体W5(P)" panose="040B0500000000000000" pitchFamily="82" charset="-122"/>
      <p:regular r:id="rId47"/>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17" userDrawn="1">
          <p15:clr>
            <a:srgbClr val="A4A3A4"/>
          </p15:clr>
        </p15:guide>
        <p15:guide id="3" pos="5440" userDrawn="1">
          <p15:clr>
            <a:srgbClr val="A4A3A4"/>
          </p15:clr>
        </p15:guide>
        <p15:guide id="4" orient="horz" pos="32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63B8"/>
    <a:srgbClr val="1C2D37"/>
    <a:srgbClr val="F44F56"/>
    <a:srgbClr val="00A7AA"/>
    <a:srgbClr val="93AFCA"/>
    <a:srgbClr val="008B8E"/>
    <a:srgbClr val="1F9E23"/>
    <a:srgbClr val="394A57"/>
    <a:srgbClr val="28333C"/>
    <a:srgbClr val="697E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18" autoAdjust="0"/>
    <p:restoredTop sz="94660"/>
  </p:normalViewPr>
  <p:slideViewPr>
    <p:cSldViewPr>
      <p:cViewPr varScale="1">
        <p:scale>
          <a:sx n="107" d="100"/>
          <a:sy n="107" d="100"/>
        </p:scale>
        <p:origin x="437" y="82"/>
      </p:cViewPr>
      <p:guideLst>
        <p:guide pos="317"/>
        <p:guide pos="5440"/>
        <p:guide orient="horz" pos="3239"/>
      </p:guideLst>
    </p:cSldViewPr>
  </p:slideViewPr>
  <p:notesTextViewPr>
    <p:cViewPr>
      <p:scale>
        <a:sx n="1" d="1"/>
        <a:sy n="1" d="1"/>
      </p:scale>
      <p:origin x="0" y="0"/>
    </p:cViewPr>
  </p:notesTextViewPr>
  <p:sorterViewPr>
    <p:cViewPr>
      <p:scale>
        <a:sx n="50" d="100"/>
        <a:sy n="50"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4.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1.fntdata"/><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8.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系列 1</c:v>
                </c:pt>
              </c:strCache>
            </c:strRef>
          </c:tx>
          <c:spPr>
            <a:solidFill>
              <a:srgbClr val="0563B8"/>
            </a:solidFill>
          </c:spPr>
          <c:invertIfNegative val="0"/>
          <c:dLbls>
            <c:spPr>
              <a:noFill/>
              <a:ln>
                <a:noFill/>
              </a:ln>
              <a:effectLst/>
            </c:spPr>
            <c:txPr>
              <a:bodyPr/>
              <a:lstStyle/>
              <a:p>
                <a:pPr>
                  <a:defRPr sz="1200">
                    <a:latin typeface="Century Gothic" panose="020B0502020202020204" pitchFamily="34" charset="0"/>
                  </a:defRPr>
                </a:pPr>
                <a:endParaRPr lang="zh-CN"/>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g/"通""用""格""式"</c:formatCode>
                <c:ptCount val="4"/>
                <c:pt idx="0">
                  <c:v>2001</c:v>
                </c:pt>
                <c:pt idx="1">
                  <c:v>2004</c:v>
                </c:pt>
                <c:pt idx="2">
                  <c:v>2008</c:v>
                </c:pt>
                <c:pt idx="3">
                  <c:v>2011</c:v>
                </c:pt>
              </c:numCache>
            </c:numRef>
          </c:cat>
          <c:val>
            <c:numRef>
              <c:f>Sheet1!$B$2:$B$5</c:f>
              <c:numCache>
                <c:formatCode>g/"通""用""格""式"</c:formatCode>
                <c:ptCount val="4"/>
                <c:pt idx="0">
                  <c:v>100</c:v>
                </c:pt>
                <c:pt idx="1">
                  <c:v>200</c:v>
                </c:pt>
                <c:pt idx="2">
                  <c:v>220</c:v>
                </c:pt>
                <c:pt idx="3">
                  <c:v>119</c:v>
                </c:pt>
              </c:numCache>
            </c:numRef>
          </c:val>
          <c:extLst xmlns:c16r2="http://schemas.microsoft.com/office/drawing/2015/06/chart">
            <c:ext xmlns:c16="http://schemas.microsoft.com/office/drawing/2014/chart" uri="{C3380CC4-5D6E-409C-BE32-E72D297353CC}">
              <c16:uniqueId val="{00000000-D91A-4786-A025-737CD5F77F61}"/>
            </c:ext>
          </c:extLst>
        </c:ser>
        <c:ser>
          <c:idx val="1"/>
          <c:order val="1"/>
          <c:tx>
            <c:strRef>
              <c:f>Sheet1!$C$1</c:f>
              <c:strCache>
                <c:ptCount val="1"/>
                <c:pt idx="0">
                  <c:v>系列 2</c:v>
                </c:pt>
              </c:strCache>
            </c:strRef>
          </c:tx>
          <c:spPr>
            <a:solidFill>
              <a:srgbClr val="00A7AA"/>
            </a:solidFill>
          </c:spPr>
          <c:invertIfNegative val="0"/>
          <c:dLbls>
            <c:spPr>
              <a:noFill/>
              <a:ln>
                <a:noFill/>
              </a:ln>
              <a:effectLst/>
            </c:spPr>
            <c:txPr>
              <a:bodyPr/>
              <a:lstStyle/>
              <a:p>
                <a:pPr>
                  <a:defRPr sz="1200">
                    <a:latin typeface="Century Gothic" panose="020B0502020202020204" pitchFamily="34" charset="0"/>
                  </a:defRPr>
                </a:pPr>
                <a:endParaRPr lang="zh-CN"/>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g/"通""用""格""式"</c:formatCode>
                <c:ptCount val="4"/>
                <c:pt idx="0">
                  <c:v>2001</c:v>
                </c:pt>
                <c:pt idx="1">
                  <c:v>2004</c:v>
                </c:pt>
                <c:pt idx="2">
                  <c:v>2008</c:v>
                </c:pt>
                <c:pt idx="3">
                  <c:v>2011</c:v>
                </c:pt>
              </c:numCache>
            </c:numRef>
          </c:cat>
          <c:val>
            <c:numRef>
              <c:f>Sheet1!$C$2:$C$5</c:f>
              <c:numCache>
                <c:formatCode>g/"通""用""格""式"</c:formatCode>
                <c:ptCount val="4"/>
                <c:pt idx="0">
                  <c:v>80</c:v>
                </c:pt>
                <c:pt idx="1">
                  <c:v>120</c:v>
                </c:pt>
                <c:pt idx="2">
                  <c:v>180</c:v>
                </c:pt>
                <c:pt idx="3">
                  <c:v>200</c:v>
                </c:pt>
              </c:numCache>
            </c:numRef>
          </c:val>
          <c:extLst xmlns:c16r2="http://schemas.microsoft.com/office/drawing/2015/06/chart">
            <c:ext xmlns:c16="http://schemas.microsoft.com/office/drawing/2014/chart" uri="{C3380CC4-5D6E-409C-BE32-E72D297353CC}">
              <c16:uniqueId val="{00000001-D91A-4786-A025-737CD5F77F61}"/>
            </c:ext>
          </c:extLst>
        </c:ser>
        <c:dLbls>
          <c:showLegendKey val="0"/>
          <c:showVal val="0"/>
          <c:showCatName val="0"/>
          <c:showSerName val="0"/>
          <c:showPercent val="0"/>
          <c:showBubbleSize val="0"/>
        </c:dLbls>
        <c:gapWidth val="150"/>
        <c:axId val="968562240"/>
        <c:axId val="968548240"/>
      </c:barChart>
      <c:dateAx>
        <c:axId val="968562240"/>
        <c:scaling>
          <c:orientation val="minMax"/>
        </c:scaling>
        <c:delete val="0"/>
        <c:axPos val="b"/>
        <c:numFmt formatCode="g/&quot;通&quot;&quot;用&quot;&quot;格&quot;&quot;式&quot;" sourceLinked="1"/>
        <c:majorTickMark val="out"/>
        <c:minorTickMark val="none"/>
        <c:tickLblPos val="nextTo"/>
        <c:spPr>
          <a:ln>
            <a:solidFill>
              <a:schemeClr val="bg1">
                <a:lumMod val="85000"/>
              </a:schemeClr>
            </a:solidFill>
          </a:ln>
        </c:spPr>
        <c:txPr>
          <a:bodyPr/>
          <a:lstStyle/>
          <a:p>
            <a:pPr>
              <a:defRPr sz="1100">
                <a:latin typeface="Century Gothic" panose="020B0502020202020204" pitchFamily="34" charset="0"/>
              </a:defRPr>
            </a:pPr>
            <a:endParaRPr lang="zh-CN"/>
          </a:p>
        </c:txPr>
        <c:crossAx val="968548240"/>
        <c:crosses val="autoZero"/>
        <c:auto val="1"/>
        <c:lblOffset val="100"/>
        <c:baseTimeUnit val="days"/>
      </c:dateAx>
      <c:valAx>
        <c:axId val="968548240"/>
        <c:scaling>
          <c:orientation val="minMax"/>
        </c:scaling>
        <c:delete val="0"/>
        <c:axPos val="l"/>
        <c:majorGridlines>
          <c:spPr>
            <a:ln w="3175">
              <a:solidFill>
                <a:schemeClr val="tx1">
                  <a:tint val="75000"/>
                  <a:shade val="95000"/>
                  <a:satMod val="105000"/>
                  <a:alpha val="43000"/>
                </a:schemeClr>
              </a:solidFill>
            </a:ln>
          </c:spPr>
        </c:majorGridlines>
        <c:numFmt formatCode="g/&quot;通&quot;&quot;用&quot;&quot;格&quot;&quot;式&quot;" sourceLinked="1"/>
        <c:majorTickMark val="out"/>
        <c:minorTickMark val="none"/>
        <c:tickLblPos val="nextTo"/>
        <c:spPr>
          <a:ln>
            <a:solidFill>
              <a:schemeClr val="bg1">
                <a:lumMod val="85000"/>
              </a:schemeClr>
            </a:solidFill>
          </a:ln>
        </c:spPr>
        <c:txPr>
          <a:bodyPr/>
          <a:lstStyle/>
          <a:p>
            <a:pPr>
              <a:defRPr sz="1000">
                <a:latin typeface="Century Gothic" panose="020B0502020202020204" pitchFamily="34" charset="0"/>
              </a:defRPr>
            </a:pPr>
            <a:endParaRPr lang="zh-CN"/>
          </a:p>
        </c:txPr>
        <c:crossAx val="968562240"/>
        <c:crosses val="autoZero"/>
        <c:crossBetween val="between"/>
      </c:valAx>
    </c:plotArea>
    <c:plotVisOnly val="1"/>
    <c:dispBlanksAs val="zero"/>
    <c:showDLblsOverMax val="0"/>
  </c:chart>
  <c:txPr>
    <a:bodyPr/>
    <a:lstStyle/>
    <a:p>
      <a:pPr>
        <a:defRPr sz="1800"/>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1CF2F-BC90-406B-B61E-FEB18BC0DB19}" type="datetimeFigureOut">
              <a:rPr lang="zh-CN" altLang="en-US" smtClean="0"/>
              <a:t>2016/11/6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004E54-C46F-42A5-9868-C7BCD7D607B5}" type="slidenum">
              <a:rPr lang="zh-CN" altLang="en-US" smtClean="0"/>
              <a:t>‹#›</a:t>
            </a:fld>
            <a:endParaRPr lang="zh-CN" altLang="en-US"/>
          </a:p>
        </p:txBody>
      </p:sp>
    </p:spTree>
    <p:extLst>
      <p:ext uri="{BB962C8B-B14F-4D97-AF65-F5344CB8AC3E}">
        <p14:creationId xmlns:p14="http://schemas.microsoft.com/office/powerpoint/2010/main" val="3154002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p>
          <a:p>
            <a:endParaRPr lang="zh-CN" altLang="en-US" dirty="0"/>
          </a:p>
        </p:txBody>
      </p:sp>
      <p:sp>
        <p:nvSpPr>
          <p:cNvPr id="4" name="灯片编号占位符 3"/>
          <p:cNvSpPr>
            <a:spLocks noGrp="1"/>
          </p:cNvSpPr>
          <p:nvPr>
            <p:ph type="sldNum" sz="quarter" idx="10"/>
          </p:nvPr>
        </p:nvSpPr>
        <p:spPr/>
        <p:txBody>
          <a:bodyPr/>
          <a:lstStyle/>
          <a:p>
            <a:fld id="{14004E54-C46F-42A5-9868-C7BCD7D607B5}" type="slidenum">
              <a:rPr lang="zh-CN" altLang="en-US" smtClean="0"/>
              <a:t>2</a:t>
            </a:fld>
            <a:endParaRPr lang="zh-CN" altLang="en-US"/>
          </a:p>
        </p:txBody>
      </p:sp>
    </p:spTree>
    <p:extLst>
      <p:ext uri="{BB962C8B-B14F-4D97-AF65-F5344CB8AC3E}">
        <p14:creationId xmlns:p14="http://schemas.microsoft.com/office/powerpoint/2010/main" val="85924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p>
          <a:p>
            <a:endParaRPr lang="zh-CN" altLang="en-US" dirty="0"/>
          </a:p>
        </p:txBody>
      </p:sp>
      <p:sp>
        <p:nvSpPr>
          <p:cNvPr id="4" name="灯片编号占位符 3"/>
          <p:cNvSpPr>
            <a:spLocks noGrp="1"/>
          </p:cNvSpPr>
          <p:nvPr>
            <p:ph type="sldNum" sz="quarter" idx="10"/>
          </p:nvPr>
        </p:nvSpPr>
        <p:spPr/>
        <p:txBody>
          <a:bodyPr/>
          <a:lstStyle/>
          <a:p>
            <a:fld id="{14004E54-C46F-42A5-9868-C7BCD7D607B5}" type="slidenum">
              <a:rPr lang="zh-CN" altLang="en-US" smtClean="0"/>
              <a:t>13</a:t>
            </a:fld>
            <a:endParaRPr lang="zh-CN" altLang="en-US"/>
          </a:p>
        </p:txBody>
      </p:sp>
    </p:spTree>
    <p:extLst>
      <p:ext uri="{BB962C8B-B14F-4D97-AF65-F5344CB8AC3E}">
        <p14:creationId xmlns:p14="http://schemas.microsoft.com/office/powerpoint/2010/main" val="204301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p>
          <a:p>
            <a:endParaRPr lang="zh-CN" altLang="en-US" dirty="0"/>
          </a:p>
        </p:txBody>
      </p:sp>
      <p:sp>
        <p:nvSpPr>
          <p:cNvPr id="4" name="灯片编号占位符 3"/>
          <p:cNvSpPr>
            <a:spLocks noGrp="1"/>
          </p:cNvSpPr>
          <p:nvPr>
            <p:ph type="sldNum" sz="quarter" idx="10"/>
          </p:nvPr>
        </p:nvSpPr>
        <p:spPr/>
        <p:txBody>
          <a:bodyPr/>
          <a:lstStyle/>
          <a:p>
            <a:fld id="{14004E54-C46F-42A5-9868-C7BCD7D607B5}" type="slidenum">
              <a:rPr lang="zh-CN" altLang="en-US" smtClean="0"/>
              <a:t>21</a:t>
            </a:fld>
            <a:endParaRPr lang="zh-CN" altLang="en-US"/>
          </a:p>
        </p:txBody>
      </p:sp>
    </p:spTree>
    <p:extLst>
      <p:ext uri="{BB962C8B-B14F-4D97-AF65-F5344CB8AC3E}">
        <p14:creationId xmlns:p14="http://schemas.microsoft.com/office/powerpoint/2010/main" val="421940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14004E54-C46F-42A5-9868-C7BCD7D607B5}" type="slidenum">
              <a:rPr lang="zh-CN" altLang="en-US" smtClean="0"/>
              <a:t>28</a:t>
            </a:fld>
            <a:endParaRPr lang="zh-CN" altLang="en-US"/>
          </a:p>
        </p:txBody>
      </p:sp>
    </p:spTree>
    <p:extLst>
      <p:ext uri="{BB962C8B-B14F-4D97-AF65-F5344CB8AC3E}">
        <p14:creationId xmlns:p14="http://schemas.microsoft.com/office/powerpoint/2010/main" val="2600195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p>
          <a:p>
            <a:endParaRPr lang="zh-CN" altLang="en-US" dirty="0"/>
          </a:p>
        </p:txBody>
      </p:sp>
      <p:sp>
        <p:nvSpPr>
          <p:cNvPr id="4" name="灯片编号占位符 3"/>
          <p:cNvSpPr>
            <a:spLocks noGrp="1"/>
          </p:cNvSpPr>
          <p:nvPr>
            <p:ph type="sldNum" sz="quarter" idx="10"/>
          </p:nvPr>
        </p:nvSpPr>
        <p:spPr/>
        <p:txBody>
          <a:bodyPr/>
          <a:lstStyle/>
          <a:p>
            <a:fld id="{14004E54-C46F-42A5-9868-C7BCD7D607B5}" type="slidenum">
              <a:rPr lang="zh-CN" altLang="en-US" smtClean="0"/>
              <a:t>30</a:t>
            </a:fld>
            <a:endParaRPr lang="zh-CN" altLang="en-US"/>
          </a:p>
        </p:txBody>
      </p:sp>
    </p:spTree>
    <p:extLst>
      <p:ext uri="{BB962C8B-B14F-4D97-AF65-F5344CB8AC3E}">
        <p14:creationId xmlns:p14="http://schemas.microsoft.com/office/powerpoint/2010/main" val="297981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矩形 6"/>
          <p:cNvSpPr/>
          <p:nvPr userDrawn="1"/>
        </p:nvSpPr>
        <p:spPr>
          <a:xfrm>
            <a:off x="0" y="0"/>
            <a:ext cx="9144000" cy="5143500"/>
          </a:xfrm>
          <a:prstGeom prst="rect">
            <a:avLst/>
          </a:prstGeom>
          <a:solidFill>
            <a:schemeClr val="bg1">
              <a:lumMod val="8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userDrawn="1"/>
        </p:nvGrpSpPr>
        <p:grpSpPr>
          <a:xfrm>
            <a:off x="503547" y="492037"/>
            <a:ext cx="325753" cy="45720"/>
            <a:chOff x="486593" y="492037"/>
            <a:chExt cx="325753" cy="45720"/>
          </a:xfrm>
        </p:grpSpPr>
        <p:sp>
          <p:nvSpPr>
            <p:cNvPr id="9" name="椭圆 8"/>
            <p:cNvSpPr/>
            <p:nvPr/>
          </p:nvSpPr>
          <p:spPr>
            <a:xfrm>
              <a:off x="486593"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579937"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673281"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766626"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96637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AC8470A5-F3AE-4070-B14D-EE2BD75D7466}" type="datetimeFigureOut">
              <a:rPr lang="zh-CN" altLang="en-US" smtClean="0"/>
              <a:t>2016/11/6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7094843-CA14-4A61-ACDA-9737E9EBD0B6}" type="slidenum">
              <a:rPr lang="zh-CN" altLang="en-US" smtClean="0"/>
              <a:t>‹#›</a:t>
            </a:fld>
            <a:endParaRPr lang="zh-CN" altLang="en-US"/>
          </a:p>
        </p:txBody>
      </p:sp>
    </p:spTree>
    <p:extLst>
      <p:ext uri="{BB962C8B-B14F-4D97-AF65-F5344CB8AC3E}">
        <p14:creationId xmlns:p14="http://schemas.microsoft.com/office/powerpoint/2010/main" val="3241828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C8470A5-F3AE-4070-B14D-EE2BD75D7466}" type="datetimeFigureOut">
              <a:rPr lang="zh-CN" altLang="en-US" smtClean="0"/>
              <a:t>2016/11/6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7094843-CA14-4A61-ACDA-9737E9EBD0B6}" type="slidenum">
              <a:rPr lang="zh-CN" altLang="en-US" smtClean="0"/>
              <a:t>‹#›</a:t>
            </a:fld>
            <a:endParaRPr lang="zh-CN" altLang="en-US"/>
          </a:p>
        </p:txBody>
      </p:sp>
    </p:spTree>
    <p:extLst>
      <p:ext uri="{BB962C8B-B14F-4D97-AF65-F5344CB8AC3E}">
        <p14:creationId xmlns:p14="http://schemas.microsoft.com/office/powerpoint/2010/main" val="631442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C8470A5-F3AE-4070-B14D-EE2BD75D7466}" type="datetimeFigureOut">
              <a:rPr lang="zh-CN" altLang="en-US" smtClean="0"/>
              <a:t>2016/11/6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7094843-CA14-4A61-ACDA-9737E9EBD0B6}" type="slidenum">
              <a:rPr lang="zh-CN" altLang="en-US" smtClean="0"/>
              <a:t>‹#›</a:t>
            </a:fld>
            <a:endParaRPr lang="zh-CN" altLang="en-US"/>
          </a:p>
        </p:txBody>
      </p:sp>
    </p:spTree>
    <p:extLst>
      <p:ext uri="{BB962C8B-B14F-4D97-AF65-F5344CB8AC3E}">
        <p14:creationId xmlns:p14="http://schemas.microsoft.com/office/powerpoint/2010/main" val="3926318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95219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20432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284622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7026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736239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250631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54971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7" name="矩形 6"/>
          <p:cNvSpPr/>
          <p:nvPr userDrawn="1"/>
        </p:nvSpPr>
        <p:spPr>
          <a:xfrm>
            <a:off x="0" y="0"/>
            <a:ext cx="9144000" cy="5143500"/>
          </a:xfrm>
          <a:prstGeom prst="rect">
            <a:avLst/>
          </a:prstGeom>
          <a:solidFill>
            <a:schemeClr val="bg1">
              <a:lumMod val="8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422729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344749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912447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510970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04574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C8470A5-F3AE-4070-B14D-EE2BD75D7466}" type="datetimeFigureOut">
              <a:rPr lang="zh-CN" altLang="en-US" smtClean="0"/>
              <a:t>2016/11/6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7094843-CA14-4A61-ACDA-9737E9EBD0B6}" type="slidenum">
              <a:rPr lang="zh-CN" altLang="en-US" smtClean="0"/>
              <a:t>‹#›</a:t>
            </a:fld>
            <a:endParaRPr lang="zh-CN" altLang="en-US"/>
          </a:p>
        </p:txBody>
      </p:sp>
    </p:spTree>
    <p:extLst>
      <p:ext uri="{BB962C8B-B14F-4D97-AF65-F5344CB8AC3E}">
        <p14:creationId xmlns:p14="http://schemas.microsoft.com/office/powerpoint/2010/main" val="18640199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rgbClr val="1C2D37"/>
        </a:solidFill>
        <a:effectLst/>
      </p:bgPr>
    </p:bg>
    <p:spTree>
      <p:nvGrpSpPr>
        <p:cNvPr id="1" name=""/>
        <p:cNvGrpSpPr/>
        <p:nvPr/>
      </p:nvGrpSpPr>
      <p:grpSpPr>
        <a:xfrm>
          <a:off x="0" y="0"/>
          <a:ext cx="0" cy="0"/>
          <a:chOff x="0" y="0"/>
          <a:chExt cx="0" cy="0"/>
        </a:xfrm>
      </p:grpSpPr>
      <p:grpSp>
        <p:nvGrpSpPr>
          <p:cNvPr id="7" name="组合 6"/>
          <p:cNvGrpSpPr/>
          <p:nvPr userDrawn="1"/>
        </p:nvGrpSpPr>
        <p:grpSpPr>
          <a:xfrm>
            <a:off x="4423955" y="527205"/>
            <a:ext cx="2184927" cy="2639027"/>
            <a:chOff x="5181710" y="1214962"/>
            <a:chExt cx="2184927" cy="2639027"/>
          </a:xfrm>
        </p:grpSpPr>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710" y="1703610"/>
              <a:ext cx="2184927" cy="2150379"/>
            </a:xfrm>
            <a:prstGeom prst="rect">
              <a:avLst/>
            </a:prstGeom>
            <a:blipFill>
              <a:blip r:embed="rId3"/>
              <a:srcRect/>
              <a:stretch>
                <a:fillRect t="-1" b="-4544"/>
              </a:stretch>
            </a:blipFill>
            <a:ln>
              <a:solidFill>
                <a:schemeClr val="bg1">
                  <a:lumMod val="85000"/>
                </a:schemeClr>
              </a:solidFill>
            </a:ln>
            <a:effectLst>
              <a:outerShdw blurRad="63500" sx="102000" sy="102000" algn="ctr" rotWithShape="0">
                <a:prstClr val="black">
                  <a:alpha val="40000"/>
                </a:prstClr>
              </a:outerShdw>
            </a:effectLst>
          </p:spPr>
        </p:pic>
        <p:sp>
          <p:nvSpPr>
            <p:cNvPr id="9" name="矩形 8"/>
            <p:cNvSpPr/>
            <p:nvPr/>
          </p:nvSpPr>
          <p:spPr>
            <a:xfrm>
              <a:off x="5951008" y="1214962"/>
              <a:ext cx="646331" cy="369332"/>
            </a:xfrm>
            <a:prstGeom prst="rect">
              <a:avLst/>
            </a:prstGeom>
          </p:spPr>
          <p:txBody>
            <a:bodyPr wrap="none">
              <a:spAutoFit/>
            </a:bodyPr>
            <a:lstStyle/>
            <a:p>
              <a:pPr defTabSz="1285829">
                <a:defRPr/>
              </a:pPr>
              <a:r>
                <a:rPr lang="zh-CN" altLang="en-US" sz="1800" dirty="0" smtClean="0">
                  <a:solidFill>
                    <a:schemeClr val="bg1"/>
                  </a:solidFill>
                  <a:latin typeface="方正幼线简体" panose="03000509000000000000" pitchFamily="65" charset="-122"/>
                  <a:ea typeface="方正幼线简体" panose="03000509000000000000" pitchFamily="65" charset="-122"/>
                </a:rPr>
                <a:t>微博</a:t>
              </a:r>
              <a:endParaRPr lang="zh-CN" altLang="en-US" sz="1800" dirty="0">
                <a:solidFill>
                  <a:schemeClr val="bg1"/>
                </a:solidFill>
                <a:latin typeface="方正幼线简体" panose="03000509000000000000" pitchFamily="65" charset="-122"/>
                <a:ea typeface="方正幼线简体" panose="03000509000000000000" pitchFamily="65" charset="-122"/>
              </a:endParaRPr>
            </a:p>
          </p:txBody>
        </p:sp>
      </p:grpSp>
      <p:grpSp>
        <p:nvGrpSpPr>
          <p:cNvPr id="10" name="组合 9"/>
          <p:cNvGrpSpPr/>
          <p:nvPr userDrawn="1"/>
        </p:nvGrpSpPr>
        <p:grpSpPr>
          <a:xfrm>
            <a:off x="1824876" y="527205"/>
            <a:ext cx="2150381" cy="2639027"/>
            <a:chOff x="2182176" y="1214962"/>
            <a:chExt cx="2150381" cy="2639027"/>
          </a:xfrm>
        </p:grpSpPr>
        <p:pic>
          <p:nvPicPr>
            <p:cNvPr id="11" name="图片 10"/>
            <p:cNvPicPr>
              <a:picLocks noChangeAspect="1"/>
            </p:cNvPicPr>
            <p:nvPr/>
          </p:nvPicPr>
          <p:blipFill rotWithShape="1">
            <a:blip r:embed="rId4" cstate="print">
              <a:extLst>
                <a:ext uri="{28A0092B-C50C-407E-A947-70E740481C1C}">
                  <a14:useLocalDpi xmlns:a14="http://schemas.microsoft.com/office/drawing/2010/main" val="0"/>
                </a:ext>
              </a:extLst>
            </a:blip>
            <a:srcRect l="3786" t="3786" r="3786" b="3786"/>
            <a:stretch/>
          </p:blipFill>
          <p:spPr>
            <a:xfrm>
              <a:off x="2182176" y="1703610"/>
              <a:ext cx="2150381" cy="2150379"/>
            </a:xfrm>
            <a:prstGeom prst="rect">
              <a:avLst/>
            </a:prstGeom>
            <a:blipFill>
              <a:blip r:embed="rId3"/>
              <a:srcRect/>
              <a:stretch>
                <a:fillRect t="-1" b="-4544"/>
              </a:stretch>
            </a:blipFill>
            <a:ln>
              <a:solidFill>
                <a:schemeClr val="bg1">
                  <a:lumMod val="85000"/>
                </a:schemeClr>
              </a:solidFill>
            </a:ln>
            <a:effectLst>
              <a:outerShdw blurRad="63500" sx="102000" sy="102000" algn="ctr" rotWithShape="0">
                <a:prstClr val="black">
                  <a:alpha val="40000"/>
                </a:prstClr>
              </a:outerShdw>
            </a:effectLst>
          </p:spPr>
        </p:pic>
        <p:sp>
          <p:nvSpPr>
            <p:cNvPr id="12" name="矩形 11"/>
            <p:cNvSpPr/>
            <p:nvPr/>
          </p:nvSpPr>
          <p:spPr>
            <a:xfrm>
              <a:off x="2934201" y="1214962"/>
              <a:ext cx="646331" cy="369332"/>
            </a:xfrm>
            <a:prstGeom prst="rect">
              <a:avLst/>
            </a:prstGeom>
          </p:spPr>
          <p:txBody>
            <a:bodyPr wrap="none">
              <a:spAutoFit/>
            </a:bodyPr>
            <a:lstStyle/>
            <a:p>
              <a:pPr defTabSz="1285829">
                <a:defRPr/>
              </a:pPr>
              <a:r>
                <a:rPr lang="zh-CN" altLang="en-US" sz="1800" dirty="0" smtClean="0">
                  <a:solidFill>
                    <a:schemeClr val="bg1"/>
                  </a:solidFill>
                  <a:latin typeface="方正幼线简体" panose="03000509000000000000" pitchFamily="65" charset="-122"/>
                  <a:ea typeface="方正幼线简体" panose="03000509000000000000" pitchFamily="65" charset="-122"/>
                </a:rPr>
                <a:t>微信</a:t>
              </a:r>
              <a:endParaRPr lang="zh-CN" altLang="en-US" sz="1800" dirty="0">
                <a:solidFill>
                  <a:schemeClr val="bg1"/>
                </a:solidFill>
                <a:latin typeface="方正幼线简体" panose="03000509000000000000" pitchFamily="65" charset="-122"/>
                <a:ea typeface="方正幼线简体" panose="03000509000000000000" pitchFamily="65" charset="-122"/>
              </a:endParaRPr>
            </a:p>
          </p:txBody>
        </p:sp>
        <p:sp>
          <p:nvSpPr>
            <p:cNvPr id="13" name="椭圆 12"/>
            <p:cNvSpPr/>
            <p:nvPr/>
          </p:nvSpPr>
          <p:spPr>
            <a:xfrm>
              <a:off x="2754393" y="3578430"/>
              <a:ext cx="1005947" cy="133548"/>
            </a:xfrm>
            <a:prstGeom prst="ellipse">
              <a:avLst/>
            </a:prstGeom>
            <a:gradFill flip="none" rotWithShape="1">
              <a:gsLst>
                <a:gs pos="0">
                  <a:schemeClr val="tx1">
                    <a:alpha val="28000"/>
                  </a:schemeClr>
                </a:gs>
                <a:gs pos="100000">
                  <a:schemeClr val="tx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p>
          </p:txBody>
        </p:sp>
      </p:grpSp>
      <p:grpSp>
        <p:nvGrpSpPr>
          <p:cNvPr id="14" name="组合 13"/>
          <p:cNvGrpSpPr/>
          <p:nvPr userDrawn="1"/>
        </p:nvGrpSpPr>
        <p:grpSpPr>
          <a:xfrm>
            <a:off x="2402175" y="3516504"/>
            <a:ext cx="4339650" cy="1234432"/>
            <a:chOff x="3059831" y="3516504"/>
            <a:chExt cx="4339650" cy="1234432"/>
          </a:xfrm>
        </p:grpSpPr>
        <p:sp>
          <p:nvSpPr>
            <p:cNvPr id="15" name="矩形 14"/>
            <p:cNvSpPr/>
            <p:nvPr/>
          </p:nvSpPr>
          <p:spPr>
            <a:xfrm>
              <a:off x="3059831" y="4104605"/>
              <a:ext cx="4339650" cy="646331"/>
            </a:xfrm>
            <a:prstGeom prst="rect">
              <a:avLst/>
            </a:prstGeom>
          </p:spPr>
          <p:txBody>
            <a:bodyPr wrap="none">
              <a:spAutoFit/>
            </a:bodyPr>
            <a:lstStyle/>
            <a:p>
              <a:pPr algn="ctr"/>
              <a:r>
                <a:rPr lang="zh-CN" altLang="en-US" sz="3600" dirty="0" smtClean="0">
                  <a:solidFill>
                    <a:schemeClr val="bg1"/>
                  </a:solidFill>
                  <a:effectLst>
                    <a:outerShdw blurRad="38100" dist="38100" dir="2700000" algn="tl">
                      <a:srgbClr val="000000">
                        <a:alpha val="43137"/>
                      </a:srgbClr>
                    </a:outerShdw>
                  </a:effectLst>
                  <a:latin typeface="华康娃娃体W5(P)" panose="040B0500000000000000" pitchFamily="82" charset="-122"/>
                  <a:ea typeface="华康娃娃体W5(P)" panose="040B0500000000000000" pitchFamily="82" charset="-122"/>
                  <a:cs typeface="Arial" panose="020B0604020202020204" pitchFamily="34" charset="0"/>
                </a:rPr>
                <a:t>更多教程敬请期待</a:t>
              </a:r>
              <a:r>
                <a:rPr lang="en-US" altLang="zh-CN" sz="3600" dirty="0" smtClean="0">
                  <a:solidFill>
                    <a:schemeClr val="bg1"/>
                  </a:solidFill>
                  <a:effectLst>
                    <a:outerShdw blurRad="38100" dist="38100" dir="2700000" algn="tl">
                      <a:srgbClr val="000000">
                        <a:alpha val="43137"/>
                      </a:srgbClr>
                    </a:outerShdw>
                  </a:effectLst>
                  <a:latin typeface="华康娃娃体W5(P)" panose="040B0500000000000000" pitchFamily="82" charset="-122"/>
                  <a:ea typeface="华康娃娃体W5(P)" panose="040B0500000000000000" pitchFamily="82" charset="-122"/>
                  <a:cs typeface="Arial" panose="020B0604020202020204" pitchFamily="34" charset="0"/>
                </a:rPr>
                <a:t>…</a:t>
              </a:r>
              <a:endParaRPr lang="zh-CN" altLang="en-US" sz="3600" dirty="0">
                <a:solidFill>
                  <a:schemeClr val="bg1"/>
                </a:solidFill>
                <a:effectLst>
                  <a:outerShdw blurRad="38100" dist="38100" dir="2700000" algn="tl">
                    <a:srgbClr val="000000">
                      <a:alpha val="43137"/>
                    </a:srgbClr>
                  </a:outerShdw>
                </a:effectLst>
                <a:latin typeface="华康娃娃体W5(P)" panose="040B0500000000000000" pitchFamily="82" charset="-122"/>
                <a:ea typeface="华康娃娃体W5(P)" panose="040B0500000000000000" pitchFamily="82" charset="-122"/>
                <a:cs typeface="Arial" panose="020B0604020202020204" pitchFamily="34" charset="0"/>
              </a:endParaRPr>
            </a:p>
          </p:txBody>
        </p:sp>
        <p:sp>
          <p:nvSpPr>
            <p:cNvPr id="16" name="矩形 15"/>
            <p:cNvSpPr/>
            <p:nvPr/>
          </p:nvSpPr>
          <p:spPr>
            <a:xfrm>
              <a:off x="3983162" y="3516504"/>
              <a:ext cx="2031325" cy="461665"/>
            </a:xfrm>
            <a:prstGeom prst="rect">
              <a:avLst/>
            </a:prstGeom>
          </p:spPr>
          <p:txBody>
            <a:bodyPr wrap="none">
              <a:spAutoFit/>
            </a:bodyPr>
            <a:lstStyle/>
            <a:p>
              <a:pPr algn="ctr"/>
              <a:r>
                <a:rPr lang="zh-CN" altLang="en-US" sz="2400" dirty="0" smtClean="0">
                  <a:solidFill>
                    <a:schemeClr val="bg1"/>
                  </a:solidFill>
                  <a:effectLst>
                    <a:outerShdw blurRad="38100" dist="38100" dir="2700000" algn="tl">
                      <a:srgbClr val="000000">
                        <a:alpha val="43137"/>
                      </a:srgbClr>
                    </a:outerShdw>
                  </a:effectLst>
                  <a:latin typeface="华康娃娃体W5(P)" panose="040B0500000000000000" pitchFamily="82" charset="-122"/>
                  <a:ea typeface="华康娃娃体W5(P)" panose="040B0500000000000000" pitchFamily="82" charset="-122"/>
                  <a:cs typeface="Arial" panose="020B0604020202020204" pitchFamily="34" charset="0"/>
                </a:rPr>
                <a:t>小陆老师制作</a:t>
              </a:r>
              <a:endParaRPr lang="zh-CN" altLang="en-US" sz="2400" dirty="0">
                <a:solidFill>
                  <a:schemeClr val="bg1"/>
                </a:solidFill>
                <a:effectLst>
                  <a:outerShdw blurRad="38100" dist="38100" dir="2700000" algn="tl">
                    <a:srgbClr val="000000">
                      <a:alpha val="43137"/>
                    </a:srgbClr>
                  </a:outerShdw>
                </a:effectLst>
                <a:latin typeface="华康娃娃体W5(P)" panose="040B0500000000000000" pitchFamily="82" charset="-122"/>
                <a:ea typeface="华康娃娃体W5(P)" panose="040B0500000000000000" pitchFamily="82" charset="-122"/>
                <a:cs typeface="Arial" panose="020B0604020202020204" pitchFamily="34" charset="0"/>
              </a:endParaRPr>
            </a:p>
          </p:txBody>
        </p:sp>
      </p:grpSp>
    </p:spTree>
    <p:extLst>
      <p:ext uri="{BB962C8B-B14F-4D97-AF65-F5344CB8AC3E}">
        <p14:creationId xmlns:p14="http://schemas.microsoft.com/office/powerpoint/2010/main" val="41726878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AC8470A5-F3AE-4070-B14D-EE2BD75D7466}" type="datetimeFigureOut">
              <a:rPr lang="zh-CN" altLang="en-US" smtClean="0"/>
              <a:t>2016/11/6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7094843-CA14-4A61-ACDA-9737E9EBD0B6}" type="slidenum">
              <a:rPr lang="zh-CN" altLang="en-US" smtClean="0"/>
              <a:t>‹#›</a:t>
            </a:fld>
            <a:endParaRPr lang="zh-CN" altLang="en-US"/>
          </a:p>
        </p:txBody>
      </p:sp>
    </p:spTree>
    <p:extLst>
      <p:ext uri="{BB962C8B-B14F-4D97-AF65-F5344CB8AC3E}">
        <p14:creationId xmlns:p14="http://schemas.microsoft.com/office/powerpoint/2010/main" val="1571821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AC8470A5-F3AE-4070-B14D-EE2BD75D7466}" type="datetimeFigureOut">
              <a:rPr lang="zh-CN" altLang="en-US" smtClean="0"/>
              <a:t>2016/11/6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7094843-CA14-4A61-ACDA-9737E9EBD0B6}" type="slidenum">
              <a:rPr lang="zh-CN" altLang="en-US" smtClean="0"/>
              <a:t>‹#›</a:t>
            </a:fld>
            <a:endParaRPr lang="zh-CN" altLang="en-US"/>
          </a:p>
        </p:txBody>
      </p:sp>
    </p:spTree>
    <p:extLst>
      <p:ext uri="{BB962C8B-B14F-4D97-AF65-F5344CB8AC3E}">
        <p14:creationId xmlns:p14="http://schemas.microsoft.com/office/powerpoint/2010/main" val="1480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C8470A5-F3AE-4070-B14D-EE2BD75D7466}" type="datetimeFigureOut">
              <a:rPr lang="zh-CN" altLang="en-US" smtClean="0"/>
              <a:t>2016/11/6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7094843-CA14-4A61-ACDA-9737E9EBD0B6}" type="slidenum">
              <a:rPr lang="zh-CN" altLang="en-US" smtClean="0"/>
              <a:t>‹#›</a:t>
            </a:fld>
            <a:endParaRPr lang="zh-CN" altLang="en-US"/>
          </a:p>
        </p:txBody>
      </p:sp>
    </p:spTree>
    <p:extLst>
      <p:ext uri="{BB962C8B-B14F-4D97-AF65-F5344CB8AC3E}">
        <p14:creationId xmlns:p14="http://schemas.microsoft.com/office/powerpoint/2010/main" val="190205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C8470A5-F3AE-4070-B14D-EE2BD75D7466}" type="datetimeFigureOut">
              <a:rPr lang="zh-CN" altLang="en-US" smtClean="0"/>
              <a:t>2016/11/6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7094843-CA14-4A61-ACDA-9737E9EBD0B6}" type="slidenum">
              <a:rPr lang="zh-CN" altLang="en-US" smtClean="0"/>
              <a:t>‹#›</a:t>
            </a:fld>
            <a:endParaRPr lang="zh-CN" altLang="en-US"/>
          </a:p>
        </p:txBody>
      </p:sp>
    </p:spTree>
    <p:extLst>
      <p:ext uri="{BB962C8B-B14F-4D97-AF65-F5344CB8AC3E}">
        <p14:creationId xmlns:p14="http://schemas.microsoft.com/office/powerpoint/2010/main" val="547231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AC8470A5-F3AE-4070-B14D-EE2BD75D7466}" type="datetimeFigureOut">
              <a:rPr lang="zh-CN" altLang="en-US" smtClean="0"/>
              <a:t>2016/11/6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7094843-CA14-4A61-ACDA-9737E9EBD0B6}" type="slidenum">
              <a:rPr lang="zh-CN" altLang="en-US" smtClean="0"/>
              <a:t>‹#›</a:t>
            </a:fld>
            <a:endParaRPr lang="zh-CN" altLang="en-US"/>
          </a:p>
        </p:txBody>
      </p:sp>
    </p:spTree>
    <p:extLst>
      <p:ext uri="{BB962C8B-B14F-4D97-AF65-F5344CB8AC3E}">
        <p14:creationId xmlns:p14="http://schemas.microsoft.com/office/powerpoint/2010/main" val="926482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C8470A5-F3AE-4070-B14D-EE2BD75D7466}" type="datetimeFigureOut">
              <a:rPr lang="zh-CN" altLang="en-US" smtClean="0"/>
              <a:t>2016/11/6</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7094843-CA14-4A61-ACDA-9737E9EBD0B6}" type="slidenum">
              <a:rPr lang="zh-CN" altLang="en-US" smtClean="0"/>
              <a:t>‹#›</a:t>
            </a:fld>
            <a:endParaRPr lang="zh-CN" altLang="en-US"/>
          </a:p>
        </p:txBody>
      </p:sp>
    </p:spTree>
    <p:extLst>
      <p:ext uri="{BB962C8B-B14F-4D97-AF65-F5344CB8AC3E}">
        <p14:creationId xmlns:p14="http://schemas.microsoft.com/office/powerpoint/2010/main" val="23626833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9162838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8" Type="http://schemas.openxmlformats.org/officeDocument/2006/relationships/image" Target="../media/image14.jpeg"/><Relationship Id="rId3" Type="http://schemas.microsoft.com/office/2007/relationships/hdphoto" Target="../media/hdphoto3.wdp"/><Relationship Id="rId7"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3.png"/><Relationship Id="rId5" Type="http://schemas.microsoft.com/office/2007/relationships/hdphoto" Target="../media/hdphoto4.wdp"/><Relationship Id="rId4" Type="http://schemas.openxmlformats.org/officeDocument/2006/relationships/image" Target="../media/image12.png"/><Relationship Id="rId9" Type="http://schemas.microsoft.com/office/2007/relationships/hdphoto" Target="../media/hdphoto6.wdp"/></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8.wdp"/></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dmin\Desktop\Nipic_2531170_201407191855282840001.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1013" r="18492" b="13172"/>
          <a:stretch/>
        </p:blipFill>
        <p:spPr bwMode="auto">
          <a:xfrm>
            <a:off x="-1" y="0"/>
            <a:ext cx="9144001" cy="514415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
          <p:cNvGrpSpPr/>
          <p:nvPr/>
        </p:nvGrpSpPr>
        <p:grpSpPr>
          <a:xfrm>
            <a:off x="503238" y="0"/>
            <a:ext cx="1944526" cy="1563154"/>
            <a:chOff x="503238" y="0"/>
            <a:chExt cx="1944526" cy="1563154"/>
          </a:xfrm>
        </p:grpSpPr>
        <p:sp>
          <p:nvSpPr>
            <p:cNvPr id="5" name="矩形 4"/>
            <p:cNvSpPr/>
            <p:nvPr/>
          </p:nvSpPr>
          <p:spPr>
            <a:xfrm>
              <a:off x="503238" y="0"/>
              <a:ext cx="1944526" cy="1563154"/>
            </a:xfrm>
            <a:prstGeom prst="rect">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34378" y="339502"/>
              <a:ext cx="1319592" cy="707886"/>
            </a:xfrm>
            <a:prstGeom prst="rect">
              <a:avLst/>
            </a:prstGeom>
          </p:spPr>
          <p:txBody>
            <a:bodyPr wrap="none">
              <a:spAutoFit/>
            </a:bodyPr>
            <a:lstStyle/>
            <a:p>
              <a:r>
                <a:rPr lang="en-US" altLang="zh-CN" sz="4000" dirty="0" smtClean="0">
                  <a:solidFill>
                    <a:schemeClr val="bg1"/>
                  </a:solidFill>
                  <a:latin typeface="Century Gothic" panose="020B0502020202020204" pitchFamily="34" charset="0"/>
                  <a:cs typeface="Arial" panose="020B0604020202020204" pitchFamily="34" charset="0"/>
                </a:rPr>
                <a:t>2017</a:t>
              </a:r>
              <a:endParaRPr lang="en-US" altLang="zh-CN" sz="4000" dirty="0">
                <a:solidFill>
                  <a:schemeClr val="bg1"/>
                </a:solidFill>
                <a:latin typeface="Century Gothic" panose="020B0502020202020204" pitchFamily="34" charset="0"/>
                <a:cs typeface="Arial" panose="020B0604020202020204" pitchFamily="34" charset="0"/>
              </a:endParaRPr>
            </a:p>
          </p:txBody>
        </p:sp>
        <p:sp>
          <p:nvSpPr>
            <p:cNvPr id="18" name="矩形 17"/>
            <p:cNvSpPr/>
            <p:nvPr/>
          </p:nvSpPr>
          <p:spPr>
            <a:xfrm>
              <a:off x="530370" y="973446"/>
              <a:ext cx="1890261" cy="276999"/>
            </a:xfrm>
            <a:prstGeom prst="rect">
              <a:avLst/>
            </a:prstGeom>
          </p:spPr>
          <p:txBody>
            <a:bodyPr wrap="none">
              <a:spAutoFit/>
            </a:bodyPr>
            <a:lstStyle/>
            <a:p>
              <a:r>
                <a:rPr lang="en-US" altLang="zh-CN" sz="1200" dirty="0">
                  <a:solidFill>
                    <a:schemeClr val="bg1"/>
                  </a:solidFill>
                  <a:latin typeface="Century Gothic" panose="020B0502020202020204" pitchFamily="34" charset="0"/>
                  <a:cs typeface="Arial" panose="020B0604020202020204" pitchFamily="34" charset="0"/>
                </a:rPr>
                <a:t>The year-end summary</a:t>
              </a:r>
            </a:p>
          </p:txBody>
        </p:sp>
        <p:grpSp>
          <p:nvGrpSpPr>
            <p:cNvPr id="20" name="组合 19"/>
            <p:cNvGrpSpPr/>
            <p:nvPr/>
          </p:nvGrpSpPr>
          <p:grpSpPr>
            <a:xfrm>
              <a:off x="1942829" y="509599"/>
              <a:ext cx="362725" cy="367692"/>
              <a:chOff x="9363075" y="4967288"/>
              <a:chExt cx="463551" cy="469900"/>
            </a:xfrm>
            <a:solidFill>
              <a:schemeClr val="bg1">
                <a:alpha val="48000"/>
              </a:schemeClr>
            </a:solidFill>
          </p:grpSpPr>
          <p:sp>
            <p:nvSpPr>
              <p:cNvPr id="21" name="Freeform 22"/>
              <p:cNvSpPr>
                <a:spLocks/>
              </p:cNvSpPr>
              <p:nvPr/>
            </p:nvSpPr>
            <p:spPr bwMode="auto">
              <a:xfrm>
                <a:off x="9371013" y="5280025"/>
                <a:ext cx="158750" cy="150813"/>
              </a:xfrm>
              <a:custGeom>
                <a:avLst/>
                <a:gdLst>
                  <a:gd name="T0" fmla="*/ 14 w 100"/>
                  <a:gd name="T1" fmla="*/ 95 h 95"/>
                  <a:gd name="T2" fmla="*/ 0 w 100"/>
                  <a:gd name="T3" fmla="*/ 80 h 95"/>
                  <a:gd name="T4" fmla="*/ 85 w 100"/>
                  <a:gd name="T5" fmla="*/ 0 h 95"/>
                  <a:gd name="T6" fmla="*/ 100 w 100"/>
                  <a:gd name="T7" fmla="*/ 14 h 95"/>
                  <a:gd name="T8" fmla="*/ 14 w 100"/>
                  <a:gd name="T9" fmla="*/ 95 h 95"/>
                </a:gdLst>
                <a:ahLst/>
                <a:cxnLst>
                  <a:cxn ang="0">
                    <a:pos x="T0" y="T1"/>
                  </a:cxn>
                  <a:cxn ang="0">
                    <a:pos x="T2" y="T3"/>
                  </a:cxn>
                  <a:cxn ang="0">
                    <a:pos x="T4" y="T5"/>
                  </a:cxn>
                  <a:cxn ang="0">
                    <a:pos x="T6" y="T7"/>
                  </a:cxn>
                  <a:cxn ang="0">
                    <a:pos x="T8" y="T9"/>
                  </a:cxn>
                </a:cxnLst>
                <a:rect l="0" t="0" r="r" b="b"/>
                <a:pathLst>
                  <a:path w="100" h="95">
                    <a:moveTo>
                      <a:pt x="14" y="95"/>
                    </a:moveTo>
                    <a:lnTo>
                      <a:pt x="0" y="80"/>
                    </a:lnTo>
                    <a:lnTo>
                      <a:pt x="85" y="0"/>
                    </a:lnTo>
                    <a:lnTo>
                      <a:pt x="100" y="14"/>
                    </a:lnTo>
                    <a:lnTo>
                      <a:pt x="14"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3"/>
              <p:cNvSpPr>
                <a:spLocks noEditPoints="1"/>
              </p:cNvSpPr>
              <p:nvPr/>
            </p:nvSpPr>
            <p:spPr bwMode="auto">
              <a:xfrm>
                <a:off x="9486900" y="5200650"/>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4"/>
              <p:cNvSpPr>
                <a:spLocks noEditPoints="1"/>
              </p:cNvSpPr>
              <p:nvPr/>
            </p:nvSpPr>
            <p:spPr bwMode="auto">
              <a:xfrm>
                <a:off x="9577388" y="4967288"/>
                <a:ext cx="249238" cy="249238"/>
              </a:xfrm>
              <a:custGeom>
                <a:avLst/>
                <a:gdLst>
                  <a:gd name="T0" fmla="*/ 32 w 66"/>
                  <a:gd name="T1" fmla="*/ 66 h 66"/>
                  <a:gd name="T2" fmla="*/ 9 w 66"/>
                  <a:gd name="T3" fmla="*/ 57 h 66"/>
                  <a:gd name="T4" fmla="*/ 0 w 66"/>
                  <a:gd name="T5" fmla="*/ 34 h 66"/>
                  <a:gd name="T6" fmla="*/ 9 w 66"/>
                  <a:gd name="T7" fmla="*/ 11 h 66"/>
                  <a:gd name="T8" fmla="*/ 20 w 66"/>
                  <a:gd name="T9" fmla="*/ 0 h 66"/>
                  <a:gd name="T10" fmla="*/ 66 w 66"/>
                  <a:gd name="T11" fmla="*/ 46 h 66"/>
                  <a:gd name="T12" fmla="*/ 55 w 66"/>
                  <a:gd name="T13" fmla="*/ 57 h 66"/>
                  <a:gd name="T14" fmla="*/ 32 w 66"/>
                  <a:gd name="T15" fmla="*/ 66 h 66"/>
                  <a:gd name="T16" fmla="*/ 20 w 66"/>
                  <a:gd name="T17" fmla="*/ 12 h 66"/>
                  <a:gd name="T18" fmla="*/ 15 w 66"/>
                  <a:gd name="T19" fmla="*/ 17 h 66"/>
                  <a:gd name="T20" fmla="*/ 8 w 66"/>
                  <a:gd name="T21" fmla="*/ 34 h 66"/>
                  <a:gd name="T22" fmla="*/ 15 w 66"/>
                  <a:gd name="T23" fmla="*/ 51 h 66"/>
                  <a:gd name="T24" fmla="*/ 32 w 66"/>
                  <a:gd name="T25" fmla="*/ 58 h 66"/>
                  <a:gd name="T26" fmla="*/ 49 w 66"/>
                  <a:gd name="T27" fmla="*/ 51 h 66"/>
                  <a:gd name="T28" fmla="*/ 54 w 66"/>
                  <a:gd name="T29" fmla="*/ 46 h 66"/>
                  <a:gd name="T30" fmla="*/ 20 w 66"/>
                  <a:gd name="T31"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66">
                    <a:moveTo>
                      <a:pt x="32" y="66"/>
                    </a:moveTo>
                    <a:cubicBezTo>
                      <a:pt x="23" y="66"/>
                      <a:pt x="15" y="63"/>
                      <a:pt x="9" y="57"/>
                    </a:cubicBezTo>
                    <a:cubicBezTo>
                      <a:pt x="3" y="51"/>
                      <a:pt x="0" y="43"/>
                      <a:pt x="0" y="34"/>
                    </a:cubicBezTo>
                    <a:cubicBezTo>
                      <a:pt x="0" y="25"/>
                      <a:pt x="3" y="17"/>
                      <a:pt x="9" y="11"/>
                    </a:cubicBezTo>
                    <a:cubicBezTo>
                      <a:pt x="20" y="0"/>
                      <a:pt x="20" y="0"/>
                      <a:pt x="20" y="0"/>
                    </a:cubicBezTo>
                    <a:cubicBezTo>
                      <a:pt x="66" y="46"/>
                      <a:pt x="66" y="46"/>
                      <a:pt x="66" y="46"/>
                    </a:cubicBezTo>
                    <a:cubicBezTo>
                      <a:pt x="55" y="57"/>
                      <a:pt x="55" y="57"/>
                      <a:pt x="55" y="57"/>
                    </a:cubicBezTo>
                    <a:cubicBezTo>
                      <a:pt x="49" y="63"/>
                      <a:pt x="41" y="66"/>
                      <a:pt x="32" y="66"/>
                    </a:cubicBezTo>
                    <a:moveTo>
                      <a:pt x="20" y="12"/>
                    </a:moveTo>
                    <a:cubicBezTo>
                      <a:pt x="15" y="17"/>
                      <a:pt x="15" y="17"/>
                      <a:pt x="15" y="17"/>
                    </a:cubicBezTo>
                    <a:cubicBezTo>
                      <a:pt x="10" y="22"/>
                      <a:pt x="8" y="28"/>
                      <a:pt x="8" y="34"/>
                    </a:cubicBezTo>
                    <a:cubicBezTo>
                      <a:pt x="8" y="40"/>
                      <a:pt x="10" y="46"/>
                      <a:pt x="15" y="51"/>
                    </a:cubicBezTo>
                    <a:cubicBezTo>
                      <a:pt x="20" y="56"/>
                      <a:pt x="26" y="58"/>
                      <a:pt x="32" y="58"/>
                    </a:cubicBezTo>
                    <a:cubicBezTo>
                      <a:pt x="38" y="58"/>
                      <a:pt x="44" y="56"/>
                      <a:pt x="49" y="51"/>
                    </a:cubicBezTo>
                    <a:cubicBezTo>
                      <a:pt x="54" y="46"/>
                      <a:pt x="54" y="46"/>
                      <a:pt x="54" y="46"/>
                    </a:cubicBezTo>
                    <a:lnTo>
                      <a:pt x="2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5"/>
              <p:cNvSpPr>
                <a:spLocks/>
              </p:cNvSpPr>
              <p:nvPr/>
            </p:nvSpPr>
            <p:spPr bwMode="auto">
              <a:xfrm>
                <a:off x="9363075" y="5065713"/>
                <a:ext cx="365125" cy="371475"/>
              </a:xfrm>
              <a:custGeom>
                <a:avLst/>
                <a:gdLst>
                  <a:gd name="T0" fmla="*/ 0 w 230"/>
                  <a:gd name="T1" fmla="*/ 234 h 234"/>
                  <a:gd name="T2" fmla="*/ 22 w 230"/>
                  <a:gd name="T3" fmla="*/ 49 h 234"/>
                  <a:gd name="T4" fmla="*/ 112 w 230"/>
                  <a:gd name="T5" fmla="*/ 0 h 234"/>
                  <a:gd name="T6" fmla="*/ 121 w 230"/>
                  <a:gd name="T7" fmla="*/ 16 h 234"/>
                  <a:gd name="T8" fmla="*/ 41 w 230"/>
                  <a:gd name="T9" fmla="*/ 61 h 234"/>
                  <a:gd name="T10" fmla="*/ 24 w 230"/>
                  <a:gd name="T11" fmla="*/ 211 h 234"/>
                  <a:gd name="T12" fmla="*/ 185 w 230"/>
                  <a:gd name="T13" fmla="*/ 180 h 234"/>
                  <a:gd name="T14" fmla="*/ 211 w 230"/>
                  <a:gd name="T15" fmla="*/ 111 h 234"/>
                  <a:gd name="T16" fmla="*/ 230 w 230"/>
                  <a:gd name="T17" fmla="*/ 116 h 234"/>
                  <a:gd name="T18" fmla="*/ 199 w 230"/>
                  <a:gd name="T19" fmla="*/ 199 h 234"/>
                  <a:gd name="T20" fmla="*/ 0 w 230"/>
                  <a:gd name="T21"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 h="234">
                    <a:moveTo>
                      <a:pt x="0" y="234"/>
                    </a:moveTo>
                    <a:lnTo>
                      <a:pt x="22" y="49"/>
                    </a:lnTo>
                    <a:lnTo>
                      <a:pt x="112" y="0"/>
                    </a:lnTo>
                    <a:lnTo>
                      <a:pt x="121" y="16"/>
                    </a:lnTo>
                    <a:lnTo>
                      <a:pt x="41" y="61"/>
                    </a:lnTo>
                    <a:lnTo>
                      <a:pt x="24" y="211"/>
                    </a:lnTo>
                    <a:lnTo>
                      <a:pt x="185" y="180"/>
                    </a:lnTo>
                    <a:lnTo>
                      <a:pt x="211" y="111"/>
                    </a:lnTo>
                    <a:lnTo>
                      <a:pt x="230" y="116"/>
                    </a:lnTo>
                    <a:lnTo>
                      <a:pt x="199" y="199"/>
                    </a:lnTo>
                    <a:lnTo>
                      <a:pt x="0" y="2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26" name="矩形 25"/>
          <p:cNvSpPr/>
          <p:nvPr/>
        </p:nvSpPr>
        <p:spPr>
          <a:xfrm>
            <a:off x="417352" y="1695453"/>
            <a:ext cx="3775393" cy="954107"/>
          </a:xfrm>
          <a:prstGeom prst="rect">
            <a:avLst/>
          </a:prstGeom>
        </p:spPr>
        <p:txBody>
          <a:bodyPr wrap="none">
            <a:spAutoFit/>
          </a:bodyPr>
          <a:lstStyle/>
          <a:p>
            <a:r>
              <a:rPr lang="zh-CN" altLang="en-US" sz="2800" b="1" dirty="0" smtClean="0">
                <a:solidFill>
                  <a:srgbClr val="0563B8"/>
                </a:solidFill>
                <a:latin typeface="Century Gothic" panose="020B0502020202020204" pitchFamily="34" charset="0"/>
                <a:cs typeface="Arial" panose="020B0604020202020204" pitchFamily="34" charset="0"/>
              </a:rPr>
              <a:t>点击</a:t>
            </a:r>
            <a:r>
              <a:rPr lang="zh-CN" altLang="en-US" sz="2800" b="1" dirty="0">
                <a:solidFill>
                  <a:schemeClr val="bg1"/>
                </a:solidFill>
                <a:latin typeface="Century Gothic" panose="020B0502020202020204" pitchFamily="34" charset="0"/>
                <a:cs typeface="Arial" panose="020B0604020202020204" pitchFamily="34" charset="0"/>
              </a:rPr>
              <a:t>添加标题添加标题</a:t>
            </a:r>
            <a:endParaRPr lang="en-US" altLang="zh-CN" sz="2800" b="1" dirty="0">
              <a:solidFill>
                <a:schemeClr val="bg1"/>
              </a:solidFill>
              <a:latin typeface="Century Gothic" panose="020B0502020202020204" pitchFamily="34" charset="0"/>
              <a:cs typeface="Arial" panose="020B0604020202020204" pitchFamily="34" charset="0"/>
            </a:endParaRPr>
          </a:p>
          <a:p>
            <a:endParaRPr lang="en-US" altLang="zh-CN" sz="2800" b="1" dirty="0">
              <a:solidFill>
                <a:schemeClr val="bg1"/>
              </a:solidFill>
              <a:latin typeface="Century Gothic" panose="020B0502020202020204" pitchFamily="34" charset="0"/>
              <a:cs typeface="Arial" panose="020B0604020202020204" pitchFamily="34" charset="0"/>
            </a:endParaRPr>
          </a:p>
        </p:txBody>
      </p:sp>
      <p:sp>
        <p:nvSpPr>
          <p:cNvPr id="27" name="矩形 26"/>
          <p:cNvSpPr/>
          <p:nvPr/>
        </p:nvSpPr>
        <p:spPr>
          <a:xfrm>
            <a:off x="417352" y="2196564"/>
            <a:ext cx="4730712" cy="954107"/>
          </a:xfrm>
          <a:prstGeom prst="rect">
            <a:avLst/>
          </a:prstGeom>
        </p:spPr>
        <p:txBody>
          <a:bodyPr wrap="square">
            <a:spAutoFit/>
          </a:bodyPr>
          <a:lstStyle/>
          <a:p>
            <a:r>
              <a:rPr lang="zh-CN" altLang="en-US" sz="1400" dirty="0" smtClean="0">
                <a:solidFill>
                  <a:schemeClr val="bg1"/>
                </a:solidFill>
                <a:latin typeface="Century Gothic" panose="020B0502020202020204" pitchFamily="34" charset="0"/>
                <a:cs typeface="Arial" panose="020B0604020202020204" pitchFamily="34" charset="0"/>
              </a:rPr>
              <a:t>点击添加标题点击添加标题</a:t>
            </a:r>
            <a:r>
              <a:rPr lang="zh-CN" altLang="en-US" sz="1400" dirty="0">
                <a:solidFill>
                  <a:schemeClr val="bg1"/>
                </a:solidFill>
                <a:latin typeface="Century Gothic" panose="020B0502020202020204" pitchFamily="34" charset="0"/>
                <a:cs typeface="Arial" panose="020B0604020202020204" pitchFamily="34" charset="0"/>
              </a:rPr>
              <a:t>点击添加</a:t>
            </a:r>
            <a:r>
              <a:rPr lang="zh-CN" altLang="en-US" sz="1400" dirty="0" smtClean="0">
                <a:solidFill>
                  <a:schemeClr val="bg1"/>
                </a:solidFill>
                <a:latin typeface="Century Gothic" panose="020B0502020202020204" pitchFamily="34" charset="0"/>
                <a:cs typeface="Arial" panose="020B0604020202020204" pitchFamily="34" charset="0"/>
              </a:rPr>
              <a:t>标题</a:t>
            </a:r>
            <a:r>
              <a:rPr lang="zh-CN" altLang="en-US" sz="1400" dirty="0">
                <a:solidFill>
                  <a:schemeClr val="bg1"/>
                </a:solidFill>
                <a:latin typeface="Century Gothic" panose="020B0502020202020204" pitchFamily="34" charset="0"/>
                <a:cs typeface="Arial" panose="020B0604020202020204" pitchFamily="34" charset="0"/>
              </a:rPr>
              <a:t>点击添加标题</a:t>
            </a:r>
            <a:endParaRPr lang="en-US" altLang="zh-CN" sz="1400" dirty="0">
              <a:solidFill>
                <a:schemeClr val="bg1"/>
              </a:solidFill>
              <a:latin typeface="Century Gothic" panose="020B0502020202020204" pitchFamily="34" charset="0"/>
              <a:cs typeface="Arial" panose="020B0604020202020204" pitchFamily="34" charset="0"/>
            </a:endParaRPr>
          </a:p>
          <a:p>
            <a:endParaRPr lang="en-US" altLang="zh-CN" sz="1400" dirty="0">
              <a:solidFill>
                <a:schemeClr val="bg1"/>
              </a:solidFill>
              <a:latin typeface="Century Gothic" panose="020B0502020202020204" pitchFamily="34" charset="0"/>
              <a:cs typeface="Arial" panose="020B0604020202020204" pitchFamily="34" charset="0"/>
            </a:endParaRPr>
          </a:p>
          <a:p>
            <a:endParaRPr lang="en-US" altLang="zh-CN" sz="1400" dirty="0" smtClean="0">
              <a:solidFill>
                <a:schemeClr val="bg1"/>
              </a:solidFill>
              <a:latin typeface="Century Gothic" panose="020B0502020202020204" pitchFamily="34" charset="0"/>
              <a:cs typeface="Arial" panose="020B0604020202020204" pitchFamily="34" charset="0"/>
            </a:endParaRPr>
          </a:p>
          <a:p>
            <a:endParaRPr lang="en-US" altLang="zh-CN" sz="1400" dirty="0">
              <a:solidFill>
                <a:schemeClr val="bg1"/>
              </a:solidFill>
              <a:latin typeface="Century Gothic" panose="020B0502020202020204" pitchFamily="34" charset="0"/>
              <a:cs typeface="Arial" panose="020B0604020202020204" pitchFamily="34" charset="0"/>
            </a:endParaRPr>
          </a:p>
        </p:txBody>
      </p:sp>
      <p:sp>
        <p:nvSpPr>
          <p:cNvPr id="28" name="文本框 27"/>
          <p:cNvSpPr txBox="1"/>
          <p:nvPr/>
        </p:nvSpPr>
        <p:spPr>
          <a:xfrm>
            <a:off x="611560" y="4515966"/>
            <a:ext cx="1210588" cy="338554"/>
          </a:xfrm>
          <a:prstGeom prst="rect">
            <a:avLst/>
          </a:prstGeom>
          <a:noFill/>
        </p:spPr>
        <p:txBody>
          <a:bodyPr wrap="none" rtlCol="0">
            <a:spAutoFit/>
          </a:bodyPr>
          <a:lstStyle/>
          <a:p>
            <a:r>
              <a:rPr lang="zh-CN" altLang="en-US" sz="1600" dirty="0" smtClean="0">
                <a:solidFill>
                  <a:srgbClr val="0563B8"/>
                </a:solidFill>
              </a:rPr>
              <a:t>某某某公司</a:t>
            </a:r>
            <a:endParaRPr lang="zh-CN" altLang="en-US" sz="1600" dirty="0">
              <a:solidFill>
                <a:srgbClr val="0563B8"/>
              </a:solidFill>
            </a:endParaRPr>
          </a:p>
        </p:txBody>
      </p:sp>
    </p:spTree>
    <p:extLst>
      <p:ext uri="{BB962C8B-B14F-4D97-AF65-F5344CB8AC3E}">
        <p14:creationId xmlns:p14="http://schemas.microsoft.com/office/powerpoint/2010/main" val="98991712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55" presetClass="entr" presetSubtype="0" fill="hold" grpId="0" nodeType="withEffect">
                                  <p:stCondLst>
                                    <p:cond delay="500"/>
                                  </p:stCondLst>
                                  <p:iterate type="lt">
                                    <p:tmPct val="10000"/>
                                  </p:iterate>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strVal val="#ppt_w*0.70"/>
                                          </p:val>
                                        </p:tav>
                                        <p:tav tm="100000">
                                          <p:val>
                                            <p:strVal val="#ppt_w"/>
                                          </p:val>
                                        </p:tav>
                                      </p:tavLst>
                                    </p:anim>
                                    <p:anim calcmode="lin" valueType="num">
                                      <p:cBhvr>
                                        <p:cTn id="12" dur="500" fill="hold"/>
                                        <p:tgtEl>
                                          <p:spTgt spid="26"/>
                                        </p:tgtEl>
                                        <p:attrNameLst>
                                          <p:attrName>ppt_h</p:attrName>
                                        </p:attrNameLst>
                                      </p:cBhvr>
                                      <p:tavLst>
                                        <p:tav tm="0">
                                          <p:val>
                                            <p:strVal val="#ppt_h"/>
                                          </p:val>
                                        </p:tav>
                                        <p:tav tm="100000">
                                          <p:val>
                                            <p:strVal val="#ppt_h"/>
                                          </p:val>
                                        </p:tav>
                                      </p:tavLst>
                                    </p:anim>
                                    <p:animEffect transition="in" filter="fade">
                                      <p:cBhvr>
                                        <p:cTn id="13" dur="500"/>
                                        <p:tgtEl>
                                          <p:spTgt spid="26"/>
                                        </p:tgtEl>
                                      </p:cBhvr>
                                    </p:animEffect>
                                  </p:childTnLst>
                                </p:cTn>
                              </p:par>
                              <p:par>
                                <p:cTn id="14" presetID="12" presetClass="entr" presetSubtype="2" fill="hold" grpId="0" nodeType="withEffect">
                                  <p:stCondLst>
                                    <p:cond delay="200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500"/>
                                        <p:tgtEl>
                                          <p:spTgt spid="27"/>
                                        </p:tgtEl>
                                        <p:attrNameLst>
                                          <p:attrName>ppt_x</p:attrName>
                                        </p:attrNameLst>
                                      </p:cBhvr>
                                      <p:tavLst>
                                        <p:tav tm="0">
                                          <p:val>
                                            <p:strVal val="#ppt_x+#ppt_w*1.125000"/>
                                          </p:val>
                                        </p:tav>
                                        <p:tav tm="100000">
                                          <p:val>
                                            <p:strVal val="#ppt_x"/>
                                          </p:val>
                                        </p:tav>
                                      </p:tavLst>
                                    </p:anim>
                                    <p:animEffect transition="in" filter="wipe(left)">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0" y="0"/>
            <a:ext cx="9144000" cy="5143500"/>
          </a:xfrm>
          <a:prstGeom prst="rect">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2571610"/>
            <a:ext cx="9144000" cy="1044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348990" y="1657869"/>
            <a:ext cx="3026791" cy="923330"/>
          </a:xfrm>
          <a:prstGeom prst="rect">
            <a:avLst/>
          </a:prstGeom>
        </p:spPr>
        <p:txBody>
          <a:bodyPr wrap="none">
            <a:spAutoFit/>
          </a:bodyPr>
          <a:lstStyle/>
          <a:p>
            <a:r>
              <a:rPr lang="en-US" altLang="zh-CN" sz="5400" dirty="0" smtClean="0">
                <a:solidFill>
                  <a:schemeClr val="bg1"/>
                </a:solidFill>
                <a:latin typeface="Century Gothic" panose="020B0502020202020204" pitchFamily="34" charset="0"/>
                <a:cs typeface="Arial" panose="020B0604020202020204" pitchFamily="34" charset="0"/>
              </a:rPr>
              <a:t>Part Two</a:t>
            </a:r>
          </a:p>
        </p:txBody>
      </p:sp>
      <p:grpSp>
        <p:nvGrpSpPr>
          <p:cNvPr id="41" name="组合 40"/>
          <p:cNvGrpSpPr/>
          <p:nvPr/>
        </p:nvGrpSpPr>
        <p:grpSpPr>
          <a:xfrm>
            <a:off x="382010" y="2674118"/>
            <a:ext cx="7233093" cy="871108"/>
            <a:chOff x="382010" y="2731268"/>
            <a:chExt cx="7233093" cy="871108"/>
          </a:xfrm>
        </p:grpSpPr>
        <p:sp>
          <p:nvSpPr>
            <p:cNvPr id="34" name="矩形 33"/>
            <p:cNvSpPr/>
            <p:nvPr/>
          </p:nvSpPr>
          <p:spPr>
            <a:xfrm>
              <a:off x="382010" y="2731268"/>
              <a:ext cx="3454792" cy="584775"/>
            </a:xfrm>
            <a:prstGeom prst="rect">
              <a:avLst/>
            </a:prstGeom>
          </p:spPr>
          <p:txBody>
            <a:bodyPr wrap="none">
              <a:spAutoFit/>
            </a:bodyPr>
            <a:lstStyle/>
            <a:p>
              <a:r>
                <a:rPr lang="en-US" altLang="zh-CN" sz="3200" dirty="0" smtClean="0">
                  <a:solidFill>
                    <a:srgbClr val="0563B8"/>
                  </a:solidFill>
                  <a:latin typeface="Century Gothic" panose="020B0502020202020204" pitchFamily="34" charset="0"/>
                  <a:cs typeface="Arial" panose="020B0604020202020204" pitchFamily="34" charset="0"/>
                </a:rPr>
                <a:t>Click to add title</a:t>
              </a:r>
            </a:p>
          </p:txBody>
        </p:sp>
        <p:sp>
          <p:nvSpPr>
            <p:cNvPr id="36" name="矩形 35"/>
            <p:cNvSpPr/>
            <p:nvPr/>
          </p:nvSpPr>
          <p:spPr>
            <a:xfrm>
              <a:off x="412490" y="3233044"/>
              <a:ext cx="7202613" cy="369332"/>
            </a:xfrm>
            <a:prstGeom prst="rect">
              <a:avLst/>
            </a:prstGeom>
          </p:spPr>
          <p:txBody>
            <a:bodyPr wrap="none">
              <a:spAutoFit/>
            </a:bodyPr>
            <a:lstStyle/>
            <a:p>
              <a:r>
                <a:rPr lang="en-US" altLang="zh-CN" dirty="0">
                  <a:solidFill>
                    <a:schemeClr val="tx1">
                      <a:lumMod val="65000"/>
                      <a:lumOff val="35000"/>
                    </a:schemeClr>
                  </a:solidFill>
                  <a:latin typeface="Century Gothic" panose="020B0502020202020204" pitchFamily="34" charset="0"/>
                  <a:cs typeface="Arial" panose="020B0604020202020204" pitchFamily="34" charset="0"/>
                </a:rPr>
                <a:t>Thought for customer service "is the sacred mission of hi design.</a:t>
              </a:r>
              <a:endParaRPr lang="en-US" altLang="zh-CN" dirty="0" smtClean="0">
                <a:solidFill>
                  <a:schemeClr val="tx1">
                    <a:lumMod val="65000"/>
                    <a:lumOff val="35000"/>
                  </a:schemeClr>
                </a:solidFill>
                <a:latin typeface="Century Gothic" panose="020B0502020202020204" pitchFamily="34" charset="0"/>
                <a:cs typeface="Arial" panose="020B0604020202020204" pitchFamily="34" charset="0"/>
              </a:endParaRPr>
            </a:p>
          </p:txBody>
        </p:sp>
      </p:grpSp>
      <p:grpSp>
        <p:nvGrpSpPr>
          <p:cNvPr id="38" name="组合 37"/>
          <p:cNvGrpSpPr/>
          <p:nvPr/>
        </p:nvGrpSpPr>
        <p:grpSpPr>
          <a:xfrm>
            <a:off x="8423260" y="2367459"/>
            <a:ext cx="212739" cy="45719"/>
            <a:chOff x="8136396" y="1704236"/>
            <a:chExt cx="366876" cy="78844"/>
          </a:xfrm>
          <a:solidFill>
            <a:schemeClr val="bg1">
              <a:alpha val="36000"/>
            </a:schemeClr>
          </a:solidFill>
        </p:grpSpPr>
        <p:sp>
          <p:nvSpPr>
            <p:cNvPr id="30" name="矩形 29"/>
            <p:cNvSpPr/>
            <p:nvPr/>
          </p:nvSpPr>
          <p:spPr>
            <a:xfrm>
              <a:off x="8136396" y="1704236"/>
              <a:ext cx="78844" cy="788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8280412" y="1704236"/>
              <a:ext cx="78844" cy="788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8424428" y="1704236"/>
              <a:ext cx="78844" cy="788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0" y="3608566"/>
            <a:ext cx="9144000" cy="538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348990" y="4695986"/>
            <a:ext cx="800219" cy="261610"/>
          </a:xfrm>
          <a:prstGeom prst="rect">
            <a:avLst/>
          </a:prstGeom>
        </p:spPr>
        <p:txBody>
          <a:bodyPr wrap="none">
            <a:spAutoFit/>
          </a:bodyPr>
          <a:lstStyle/>
          <a:p>
            <a:r>
              <a:rPr lang="en-US" altLang="zh-CN" sz="1100" i="1" dirty="0" smtClean="0">
                <a:solidFill>
                  <a:schemeClr val="bg1">
                    <a:alpha val="49000"/>
                  </a:schemeClr>
                </a:solidFill>
                <a:latin typeface="Century Gothic" panose="020B0502020202020204" pitchFamily="34" charset="0"/>
                <a:cs typeface="Arial" panose="020B0604020202020204" pitchFamily="34" charset="0"/>
              </a:rPr>
              <a:t>Hi design</a:t>
            </a:r>
          </a:p>
        </p:txBody>
      </p:sp>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9672" y="3774158"/>
            <a:ext cx="6381454" cy="1160614"/>
          </a:xfrm>
          <a:prstGeom prst="rect">
            <a:avLst/>
          </a:prstGeom>
        </p:spPr>
      </p:pic>
    </p:spTree>
    <p:extLst>
      <p:ext uri="{BB962C8B-B14F-4D97-AF65-F5344CB8AC3E}">
        <p14:creationId xmlns:p14="http://schemas.microsoft.com/office/powerpoint/2010/main" val="10152565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 presetClass="entr" presetSubtype="2" decel="100000" fill="hold" grpId="0" nodeType="withEffect">
                                  <p:stCondLst>
                                    <p:cond delay="500"/>
                                  </p:stCondLst>
                                  <p:childTnLst>
                                    <p:set>
                                      <p:cBhvr>
                                        <p:cTn id="9" dur="1" fill="hold">
                                          <p:stCondLst>
                                            <p:cond delay="0"/>
                                          </p:stCondLst>
                                        </p:cTn>
                                        <p:tgtEl>
                                          <p:spTgt spid="42"/>
                                        </p:tgtEl>
                                        <p:attrNameLst>
                                          <p:attrName>style.visibility</p:attrName>
                                        </p:attrNameLst>
                                      </p:cBhvr>
                                      <p:to>
                                        <p:strVal val="visible"/>
                                      </p:to>
                                    </p:set>
                                    <p:anim calcmode="lin" valueType="num">
                                      <p:cBhvr additive="base">
                                        <p:cTn id="10" dur="500" fill="hold"/>
                                        <p:tgtEl>
                                          <p:spTgt spid="42"/>
                                        </p:tgtEl>
                                        <p:attrNameLst>
                                          <p:attrName>ppt_x</p:attrName>
                                        </p:attrNameLst>
                                      </p:cBhvr>
                                      <p:tavLst>
                                        <p:tav tm="0">
                                          <p:val>
                                            <p:strVal val="1+#ppt_w/2"/>
                                          </p:val>
                                        </p:tav>
                                        <p:tav tm="100000">
                                          <p:val>
                                            <p:strVal val="#ppt_x"/>
                                          </p:val>
                                        </p:tav>
                                      </p:tavLst>
                                    </p:anim>
                                    <p:anim calcmode="lin" valueType="num">
                                      <p:cBhvr additive="base">
                                        <p:cTn id="11" dur="500" fill="hold"/>
                                        <p:tgtEl>
                                          <p:spTgt spid="42"/>
                                        </p:tgtEl>
                                        <p:attrNameLst>
                                          <p:attrName>ppt_y</p:attrName>
                                        </p:attrNameLst>
                                      </p:cBhvr>
                                      <p:tavLst>
                                        <p:tav tm="0">
                                          <p:val>
                                            <p:strVal val="#ppt_y"/>
                                          </p:val>
                                        </p:tav>
                                        <p:tav tm="100000">
                                          <p:val>
                                            <p:strVal val="#ppt_y"/>
                                          </p:val>
                                        </p:tav>
                                      </p:tavLst>
                                    </p:anim>
                                  </p:childTnLst>
                                </p:cTn>
                              </p:par>
                              <p:par>
                                <p:cTn id="12" presetID="2" presetClass="entr" presetSubtype="8" decel="100000" fill="hold" nodeType="withEffect">
                                  <p:stCondLst>
                                    <p:cond delay="500"/>
                                  </p:stCondLst>
                                  <p:childTnLst>
                                    <p:set>
                                      <p:cBhvr>
                                        <p:cTn id="13" dur="1" fill="hold">
                                          <p:stCondLst>
                                            <p:cond delay="0"/>
                                          </p:stCondLst>
                                        </p:cTn>
                                        <p:tgtEl>
                                          <p:spTgt spid="41"/>
                                        </p:tgtEl>
                                        <p:attrNameLst>
                                          <p:attrName>style.visibility</p:attrName>
                                        </p:attrNameLst>
                                      </p:cBhvr>
                                      <p:to>
                                        <p:strVal val="visible"/>
                                      </p:to>
                                    </p:set>
                                    <p:anim calcmode="lin" valueType="num">
                                      <p:cBhvr additive="base">
                                        <p:cTn id="14" dur="500" fill="hold"/>
                                        <p:tgtEl>
                                          <p:spTgt spid="41"/>
                                        </p:tgtEl>
                                        <p:attrNameLst>
                                          <p:attrName>ppt_x</p:attrName>
                                        </p:attrNameLst>
                                      </p:cBhvr>
                                      <p:tavLst>
                                        <p:tav tm="0">
                                          <p:val>
                                            <p:strVal val="0-#ppt_w/2"/>
                                          </p:val>
                                        </p:tav>
                                        <p:tav tm="100000">
                                          <p:val>
                                            <p:strVal val="#ppt_x"/>
                                          </p:val>
                                        </p:tav>
                                      </p:tavLst>
                                    </p:anim>
                                    <p:anim calcmode="lin" valueType="num">
                                      <p:cBhvr additive="base">
                                        <p:cTn id="15" dur="500" fill="hold"/>
                                        <p:tgtEl>
                                          <p:spTgt spid="41"/>
                                        </p:tgtEl>
                                        <p:attrNameLst>
                                          <p:attrName>ppt_y</p:attrName>
                                        </p:attrNameLst>
                                      </p:cBhvr>
                                      <p:tavLst>
                                        <p:tav tm="0">
                                          <p:val>
                                            <p:strVal val="#ppt_y"/>
                                          </p:val>
                                        </p:tav>
                                        <p:tav tm="100000">
                                          <p:val>
                                            <p:strVal val="#ppt_y"/>
                                          </p:val>
                                        </p:tav>
                                      </p:tavLst>
                                    </p:anim>
                                  </p:childTnLst>
                                </p:cTn>
                              </p:par>
                              <p:par>
                                <p:cTn id="16" presetID="10" presetClass="entr" presetSubtype="0" fill="hold" grpId="0" nodeType="withEffect">
                                  <p:stCondLst>
                                    <p:cond delay="100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2" grpId="0" animBg="1"/>
      <p:bldP spid="4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12490" y="524010"/>
            <a:ext cx="3642344" cy="461665"/>
          </a:xfrm>
          <a:prstGeom prst="rect">
            <a:avLst/>
          </a:prstGeom>
        </p:spPr>
        <p:txBody>
          <a:bodyPr wrap="none">
            <a:spAutoFit/>
          </a:bodyPr>
          <a:lstStyle/>
          <a:p>
            <a:r>
              <a:rPr lang="en-US" altLang="zh-CN" sz="2400" dirty="0" smtClean="0">
                <a:solidFill>
                  <a:srgbClr val="0563B8"/>
                </a:solidFill>
                <a:latin typeface="Century Gothic" panose="020B0502020202020204" pitchFamily="34" charset="0"/>
                <a:cs typeface="Arial" panose="020B0604020202020204" pitchFamily="34" charset="0"/>
              </a:rPr>
              <a:t>The Business Objectives</a:t>
            </a:r>
            <a:endParaRPr lang="en-US" altLang="zh-CN" sz="2400" dirty="0">
              <a:solidFill>
                <a:srgbClr val="0563B8"/>
              </a:solidFill>
              <a:latin typeface="Century Gothic" panose="020B0502020202020204" pitchFamily="34" charset="0"/>
              <a:cs typeface="Arial" panose="020B0604020202020204" pitchFamily="34" charset="0"/>
            </a:endParaRPr>
          </a:p>
        </p:txBody>
      </p:sp>
      <p:sp>
        <p:nvSpPr>
          <p:cNvPr id="6" name="矩形 5"/>
          <p:cNvSpPr/>
          <p:nvPr/>
        </p:nvSpPr>
        <p:spPr>
          <a:xfrm>
            <a:off x="412490" y="877466"/>
            <a:ext cx="3676006" cy="261610"/>
          </a:xfrm>
          <a:prstGeom prst="rect">
            <a:avLst/>
          </a:prstGeom>
        </p:spPr>
        <p:txBody>
          <a:bodyPr wrap="none">
            <a:spAutoFit/>
          </a:bodyPr>
          <a:lstStyle/>
          <a:p>
            <a:r>
              <a:rPr lang="en-US" altLang="zh-CN" sz="1100" dirty="0" smtClean="0">
                <a:solidFill>
                  <a:schemeClr val="bg1">
                    <a:lumMod val="50000"/>
                  </a:schemeClr>
                </a:solidFill>
                <a:latin typeface="Century Gothic" panose="020B0502020202020204" pitchFamily="34" charset="0"/>
                <a:cs typeface="Arial" panose="020B0604020202020204" pitchFamily="34" charset="0"/>
              </a:rPr>
              <a:t>What we hope to achieve in the short and long run</a:t>
            </a:r>
            <a:endParaRPr lang="en-US" altLang="zh-CN" sz="1100" dirty="0">
              <a:solidFill>
                <a:schemeClr val="bg1">
                  <a:lumMod val="50000"/>
                </a:schemeClr>
              </a:solidFill>
              <a:latin typeface="Century Gothic" panose="020B0502020202020204" pitchFamily="34" charset="0"/>
              <a:cs typeface="Arial" panose="020B0604020202020204" pitchFamily="34" charset="0"/>
            </a:endParaRPr>
          </a:p>
        </p:txBody>
      </p:sp>
      <p:grpSp>
        <p:nvGrpSpPr>
          <p:cNvPr id="48" name="组合 47"/>
          <p:cNvGrpSpPr/>
          <p:nvPr/>
        </p:nvGrpSpPr>
        <p:grpSpPr>
          <a:xfrm>
            <a:off x="492297" y="1683657"/>
            <a:ext cx="1650054" cy="1650054"/>
            <a:chOff x="635255" y="1683657"/>
            <a:chExt cx="1650054" cy="1650054"/>
          </a:xfrm>
        </p:grpSpPr>
        <p:sp>
          <p:nvSpPr>
            <p:cNvPr id="3" name="空心弧 2"/>
            <p:cNvSpPr/>
            <p:nvPr/>
          </p:nvSpPr>
          <p:spPr>
            <a:xfrm>
              <a:off x="635255" y="1683657"/>
              <a:ext cx="1650054" cy="1650054"/>
            </a:xfrm>
            <a:prstGeom prst="blockArc">
              <a:avLst>
                <a:gd name="adj1" fmla="val 13517990"/>
                <a:gd name="adj2" fmla="val 10691500"/>
                <a:gd name="adj3" fmla="val 6227"/>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889758" y="2093186"/>
              <a:ext cx="1141049" cy="830997"/>
              <a:chOff x="1366117" y="2427734"/>
              <a:chExt cx="1141049" cy="830997"/>
            </a:xfrm>
          </p:grpSpPr>
          <p:sp>
            <p:nvSpPr>
              <p:cNvPr id="23" name="矩形 22"/>
              <p:cNvSpPr/>
              <p:nvPr/>
            </p:nvSpPr>
            <p:spPr>
              <a:xfrm>
                <a:off x="1366117" y="2427734"/>
                <a:ext cx="867545" cy="830997"/>
              </a:xfrm>
              <a:prstGeom prst="rect">
                <a:avLst/>
              </a:prstGeom>
            </p:spPr>
            <p:txBody>
              <a:bodyPr wrap="none">
                <a:spAutoFit/>
              </a:bodyPr>
              <a:lstStyle/>
              <a:p>
                <a:r>
                  <a:rPr lang="en-US" altLang="zh-CN" sz="4800" dirty="0" smtClean="0">
                    <a:solidFill>
                      <a:srgbClr val="394A57"/>
                    </a:solidFill>
                    <a:latin typeface="Century Gothic" panose="020B0502020202020204" pitchFamily="34" charset="0"/>
                    <a:cs typeface="Arial" panose="020B0604020202020204" pitchFamily="34" charset="0"/>
                  </a:rPr>
                  <a:t>82</a:t>
                </a:r>
                <a:endParaRPr lang="en-US" altLang="zh-CN" sz="4800" dirty="0">
                  <a:solidFill>
                    <a:srgbClr val="394A57"/>
                  </a:solidFill>
                  <a:latin typeface="Century Gothic" panose="020B0502020202020204" pitchFamily="34" charset="0"/>
                  <a:cs typeface="Arial" panose="020B0604020202020204" pitchFamily="34" charset="0"/>
                </a:endParaRPr>
              </a:p>
            </p:txBody>
          </p:sp>
          <p:sp>
            <p:nvSpPr>
              <p:cNvPr id="24" name="矩形 23"/>
              <p:cNvSpPr/>
              <p:nvPr/>
            </p:nvSpPr>
            <p:spPr>
              <a:xfrm>
                <a:off x="2123728" y="2724127"/>
                <a:ext cx="383438" cy="400110"/>
              </a:xfrm>
              <a:prstGeom prst="rect">
                <a:avLst/>
              </a:prstGeom>
            </p:spPr>
            <p:txBody>
              <a:bodyPr wrap="none">
                <a:spAutoFit/>
              </a:bodyPr>
              <a:lstStyle/>
              <a:p>
                <a:r>
                  <a:rPr lang="en-US" altLang="zh-CN" sz="2000" dirty="0" smtClean="0">
                    <a:solidFill>
                      <a:schemeClr val="tx1">
                        <a:lumMod val="50000"/>
                        <a:lumOff val="50000"/>
                      </a:schemeClr>
                    </a:solidFill>
                    <a:latin typeface="Century Gothic" panose="020B0502020202020204" pitchFamily="34" charset="0"/>
                    <a:cs typeface="Arial" panose="020B0604020202020204" pitchFamily="34" charset="0"/>
                  </a:rPr>
                  <a:t>%</a:t>
                </a:r>
                <a:endParaRPr lang="en-US" altLang="zh-CN" sz="2000" dirty="0">
                  <a:solidFill>
                    <a:schemeClr val="tx1">
                      <a:lumMod val="50000"/>
                      <a:lumOff val="50000"/>
                    </a:schemeClr>
                  </a:solidFill>
                  <a:latin typeface="Century Gothic" panose="020B0502020202020204" pitchFamily="34" charset="0"/>
                  <a:cs typeface="Arial" panose="020B0604020202020204" pitchFamily="34" charset="0"/>
                </a:endParaRPr>
              </a:p>
            </p:txBody>
          </p:sp>
        </p:grpSp>
      </p:grpSp>
      <p:grpSp>
        <p:nvGrpSpPr>
          <p:cNvPr id="2" name="组合 1"/>
          <p:cNvGrpSpPr/>
          <p:nvPr/>
        </p:nvGrpSpPr>
        <p:grpSpPr>
          <a:xfrm>
            <a:off x="611561" y="3662130"/>
            <a:ext cx="1825579" cy="924477"/>
            <a:chOff x="611561" y="3662130"/>
            <a:chExt cx="1825579" cy="924477"/>
          </a:xfrm>
        </p:grpSpPr>
        <p:sp>
          <p:nvSpPr>
            <p:cNvPr id="25" name="矩形 24"/>
            <p:cNvSpPr/>
            <p:nvPr/>
          </p:nvSpPr>
          <p:spPr>
            <a:xfrm>
              <a:off x="611561" y="3967976"/>
              <a:ext cx="1825579" cy="618631"/>
            </a:xfrm>
            <a:prstGeom prst="rect">
              <a:avLst/>
            </a:prstGeom>
          </p:spPr>
          <p:txBody>
            <a:bodyPr wrap="square">
              <a:spAutoFit/>
            </a:bodyPr>
            <a:lstStyle/>
            <a:p>
              <a:pPr>
                <a:lnSpc>
                  <a:spcPct val="114000"/>
                </a:lnSpc>
              </a:pPr>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The </a:t>
              </a: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concepts national income and national product have roughly </a:t>
              </a:r>
            </a:p>
          </p:txBody>
        </p:sp>
        <p:sp>
          <p:nvSpPr>
            <p:cNvPr id="26" name="矩形 25"/>
            <p:cNvSpPr/>
            <p:nvPr/>
          </p:nvSpPr>
          <p:spPr>
            <a:xfrm>
              <a:off x="611561" y="3662130"/>
              <a:ext cx="1188146" cy="307777"/>
            </a:xfrm>
            <a:prstGeom prst="rect">
              <a:avLst/>
            </a:prstGeom>
          </p:spPr>
          <p:txBody>
            <a:bodyPr wrap="none">
              <a:spAutoFit/>
            </a:bodyPr>
            <a:lstStyle/>
            <a:p>
              <a:r>
                <a:rPr lang="en-US" altLang="zh-CN" sz="1400" dirty="0" smtClean="0">
                  <a:solidFill>
                    <a:srgbClr val="0563B8"/>
                  </a:solidFill>
                  <a:latin typeface="Century Gothic" panose="020B0502020202020204" pitchFamily="34" charset="0"/>
                  <a:cs typeface="Arial" panose="020B0604020202020204" pitchFamily="34" charset="0"/>
                </a:rPr>
                <a:t>+17,356,123</a:t>
              </a:r>
              <a:endParaRPr lang="en-US" altLang="zh-CN" sz="1400" dirty="0">
                <a:solidFill>
                  <a:srgbClr val="0563B8"/>
                </a:solidFill>
                <a:latin typeface="Century Gothic" panose="020B0502020202020204" pitchFamily="34" charset="0"/>
                <a:cs typeface="Arial" panose="020B0604020202020204" pitchFamily="34" charset="0"/>
              </a:endParaRPr>
            </a:p>
          </p:txBody>
        </p:sp>
      </p:grpSp>
      <p:grpSp>
        <p:nvGrpSpPr>
          <p:cNvPr id="51" name="组合 50"/>
          <p:cNvGrpSpPr/>
          <p:nvPr/>
        </p:nvGrpSpPr>
        <p:grpSpPr>
          <a:xfrm>
            <a:off x="2656439" y="1683657"/>
            <a:ext cx="1650054" cy="1650054"/>
            <a:chOff x="635255" y="1683657"/>
            <a:chExt cx="1650054" cy="1650054"/>
          </a:xfrm>
        </p:grpSpPr>
        <p:sp>
          <p:nvSpPr>
            <p:cNvPr id="54" name="空心弧 53"/>
            <p:cNvSpPr/>
            <p:nvPr/>
          </p:nvSpPr>
          <p:spPr>
            <a:xfrm>
              <a:off x="635255" y="1683657"/>
              <a:ext cx="1650054" cy="1650054"/>
            </a:xfrm>
            <a:prstGeom prst="blockArc">
              <a:avLst>
                <a:gd name="adj1" fmla="val 15650879"/>
                <a:gd name="adj2" fmla="val 10691500"/>
                <a:gd name="adj3" fmla="val 6227"/>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5" name="组合 54"/>
            <p:cNvGrpSpPr/>
            <p:nvPr/>
          </p:nvGrpSpPr>
          <p:grpSpPr>
            <a:xfrm>
              <a:off x="889758" y="2093186"/>
              <a:ext cx="1141049" cy="830997"/>
              <a:chOff x="1366117" y="2427734"/>
              <a:chExt cx="1141049" cy="830997"/>
            </a:xfrm>
          </p:grpSpPr>
          <p:sp>
            <p:nvSpPr>
              <p:cNvPr id="56" name="矩形 55"/>
              <p:cNvSpPr/>
              <p:nvPr/>
            </p:nvSpPr>
            <p:spPr>
              <a:xfrm>
                <a:off x="1366117" y="2427734"/>
                <a:ext cx="867545" cy="830997"/>
              </a:xfrm>
              <a:prstGeom prst="rect">
                <a:avLst/>
              </a:prstGeom>
            </p:spPr>
            <p:txBody>
              <a:bodyPr wrap="none">
                <a:spAutoFit/>
              </a:bodyPr>
              <a:lstStyle/>
              <a:p>
                <a:r>
                  <a:rPr lang="en-US" altLang="zh-CN" sz="4800" dirty="0" smtClean="0">
                    <a:solidFill>
                      <a:srgbClr val="394A57"/>
                    </a:solidFill>
                    <a:latin typeface="Century Gothic" panose="020B0502020202020204" pitchFamily="34" charset="0"/>
                    <a:cs typeface="Arial" panose="020B0604020202020204" pitchFamily="34" charset="0"/>
                  </a:rPr>
                  <a:t>76</a:t>
                </a:r>
                <a:endParaRPr lang="en-US" altLang="zh-CN" sz="4800" dirty="0">
                  <a:solidFill>
                    <a:srgbClr val="394A57"/>
                  </a:solidFill>
                  <a:latin typeface="Century Gothic" panose="020B0502020202020204" pitchFamily="34" charset="0"/>
                  <a:cs typeface="Arial" panose="020B0604020202020204" pitchFamily="34" charset="0"/>
                </a:endParaRPr>
              </a:p>
            </p:txBody>
          </p:sp>
          <p:sp>
            <p:nvSpPr>
              <p:cNvPr id="57" name="矩形 56"/>
              <p:cNvSpPr/>
              <p:nvPr/>
            </p:nvSpPr>
            <p:spPr>
              <a:xfrm>
                <a:off x="2123728" y="2724127"/>
                <a:ext cx="383438" cy="400110"/>
              </a:xfrm>
              <a:prstGeom prst="rect">
                <a:avLst/>
              </a:prstGeom>
            </p:spPr>
            <p:txBody>
              <a:bodyPr wrap="none">
                <a:spAutoFit/>
              </a:bodyPr>
              <a:lstStyle/>
              <a:p>
                <a:r>
                  <a:rPr lang="en-US" altLang="zh-CN" sz="2000" dirty="0">
                    <a:solidFill>
                      <a:schemeClr val="tx1">
                        <a:lumMod val="50000"/>
                        <a:lumOff val="50000"/>
                      </a:schemeClr>
                    </a:solidFill>
                    <a:latin typeface="Century Gothic" panose="020B0502020202020204" pitchFamily="34" charset="0"/>
                    <a:cs typeface="Arial" panose="020B0604020202020204" pitchFamily="34" charset="0"/>
                  </a:rPr>
                  <a:t>%</a:t>
                </a:r>
              </a:p>
            </p:txBody>
          </p:sp>
        </p:grpSp>
      </p:grpSp>
      <p:grpSp>
        <p:nvGrpSpPr>
          <p:cNvPr id="7" name="组合 6"/>
          <p:cNvGrpSpPr/>
          <p:nvPr/>
        </p:nvGrpSpPr>
        <p:grpSpPr>
          <a:xfrm>
            <a:off x="2775703" y="3662130"/>
            <a:ext cx="1825579" cy="924477"/>
            <a:chOff x="2775703" y="3662130"/>
            <a:chExt cx="1825579" cy="924477"/>
          </a:xfrm>
        </p:grpSpPr>
        <p:sp>
          <p:nvSpPr>
            <p:cNvPr id="52" name="矩形 51"/>
            <p:cNvSpPr/>
            <p:nvPr/>
          </p:nvSpPr>
          <p:spPr>
            <a:xfrm>
              <a:off x="2775703" y="3967976"/>
              <a:ext cx="1825579" cy="618631"/>
            </a:xfrm>
            <a:prstGeom prst="rect">
              <a:avLst/>
            </a:prstGeom>
          </p:spPr>
          <p:txBody>
            <a:bodyPr wrap="square">
              <a:spAutoFit/>
            </a:bodyPr>
            <a:lstStyle/>
            <a:p>
              <a:pPr>
                <a:lnSpc>
                  <a:spcPct val="114000"/>
                </a:lnSpc>
              </a:pPr>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The </a:t>
              </a: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concepts national income and national product have roughly </a:t>
              </a:r>
            </a:p>
          </p:txBody>
        </p:sp>
        <p:sp>
          <p:nvSpPr>
            <p:cNvPr id="53" name="矩形 52"/>
            <p:cNvSpPr/>
            <p:nvPr/>
          </p:nvSpPr>
          <p:spPr>
            <a:xfrm>
              <a:off x="2775703" y="3662130"/>
              <a:ext cx="1188146" cy="307777"/>
            </a:xfrm>
            <a:prstGeom prst="rect">
              <a:avLst/>
            </a:prstGeom>
          </p:spPr>
          <p:txBody>
            <a:bodyPr wrap="none">
              <a:spAutoFit/>
            </a:bodyPr>
            <a:lstStyle/>
            <a:p>
              <a:r>
                <a:rPr lang="en-US" altLang="zh-CN" sz="1400" dirty="0" smtClean="0">
                  <a:solidFill>
                    <a:srgbClr val="0563B8"/>
                  </a:solidFill>
                  <a:latin typeface="Century Gothic" panose="020B0502020202020204" pitchFamily="34" charset="0"/>
                  <a:cs typeface="Arial" panose="020B0604020202020204" pitchFamily="34" charset="0"/>
                </a:rPr>
                <a:t>+17,356,123</a:t>
              </a:r>
              <a:endParaRPr lang="en-US" altLang="zh-CN" sz="1400" dirty="0">
                <a:solidFill>
                  <a:srgbClr val="0563B8"/>
                </a:solidFill>
                <a:latin typeface="Century Gothic" panose="020B0502020202020204" pitchFamily="34" charset="0"/>
                <a:cs typeface="Arial" panose="020B0604020202020204" pitchFamily="34" charset="0"/>
              </a:endParaRPr>
            </a:p>
          </p:txBody>
        </p:sp>
      </p:grpSp>
      <p:grpSp>
        <p:nvGrpSpPr>
          <p:cNvPr id="59" name="组合 58"/>
          <p:cNvGrpSpPr/>
          <p:nvPr/>
        </p:nvGrpSpPr>
        <p:grpSpPr>
          <a:xfrm>
            <a:off x="4820581" y="1683657"/>
            <a:ext cx="1650054" cy="1650054"/>
            <a:chOff x="635255" y="1683657"/>
            <a:chExt cx="1650054" cy="1650054"/>
          </a:xfrm>
        </p:grpSpPr>
        <p:sp>
          <p:nvSpPr>
            <p:cNvPr id="62" name="空心弧 61"/>
            <p:cNvSpPr/>
            <p:nvPr/>
          </p:nvSpPr>
          <p:spPr>
            <a:xfrm>
              <a:off x="635255" y="1683657"/>
              <a:ext cx="1650054" cy="1650054"/>
            </a:xfrm>
            <a:prstGeom prst="blockArc">
              <a:avLst>
                <a:gd name="adj1" fmla="val 11922043"/>
                <a:gd name="adj2" fmla="val 10691500"/>
                <a:gd name="adj3" fmla="val 6227"/>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3" name="组合 62"/>
            <p:cNvGrpSpPr/>
            <p:nvPr/>
          </p:nvGrpSpPr>
          <p:grpSpPr>
            <a:xfrm>
              <a:off x="889758" y="2093186"/>
              <a:ext cx="1141049" cy="830997"/>
              <a:chOff x="1366117" y="2427734"/>
              <a:chExt cx="1141049" cy="830997"/>
            </a:xfrm>
          </p:grpSpPr>
          <p:sp>
            <p:nvSpPr>
              <p:cNvPr id="64" name="矩形 63"/>
              <p:cNvSpPr/>
              <p:nvPr/>
            </p:nvSpPr>
            <p:spPr>
              <a:xfrm>
                <a:off x="1366117" y="2427734"/>
                <a:ext cx="867545" cy="830997"/>
              </a:xfrm>
              <a:prstGeom prst="rect">
                <a:avLst/>
              </a:prstGeom>
            </p:spPr>
            <p:txBody>
              <a:bodyPr wrap="none">
                <a:spAutoFit/>
              </a:bodyPr>
              <a:lstStyle/>
              <a:p>
                <a:r>
                  <a:rPr lang="en-US" altLang="zh-CN" sz="4800" dirty="0" smtClean="0">
                    <a:solidFill>
                      <a:srgbClr val="394A57"/>
                    </a:solidFill>
                    <a:latin typeface="Century Gothic" panose="020B0502020202020204" pitchFamily="34" charset="0"/>
                    <a:cs typeface="Arial" panose="020B0604020202020204" pitchFamily="34" charset="0"/>
                  </a:rPr>
                  <a:t>92</a:t>
                </a:r>
                <a:endParaRPr lang="en-US" altLang="zh-CN" sz="4800" dirty="0">
                  <a:solidFill>
                    <a:srgbClr val="394A57"/>
                  </a:solidFill>
                  <a:latin typeface="Century Gothic" panose="020B0502020202020204" pitchFamily="34" charset="0"/>
                  <a:cs typeface="Arial" panose="020B0604020202020204" pitchFamily="34" charset="0"/>
                </a:endParaRPr>
              </a:p>
            </p:txBody>
          </p:sp>
          <p:sp>
            <p:nvSpPr>
              <p:cNvPr id="65" name="矩形 64"/>
              <p:cNvSpPr/>
              <p:nvPr/>
            </p:nvSpPr>
            <p:spPr>
              <a:xfrm>
                <a:off x="2123728" y="2724127"/>
                <a:ext cx="383438" cy="400110"/>
              </a:xfrm>
              <a:prstGeom prst="rect">
                <a:avLst/>
              </a:prstGeom>
            </p:spPr>
            <p:txBody>
              <a:bodyPr wrap="none">
                <a:spAutoFit/>
              </a:bodyPr>
              <a:lstStyle/>
              <a:p>
                <a:r>
                  <a:rPr lang="en-US" altLang="zh-CN" sz="2000" dirty="0">
                    <a:solidFill>
                      <a:schemeClr val="tx1">
                        <a:lumMod val="50000"/>
                        <a:lumOff val="50000"/>
                      </a:schemeClr>
                    </a:solidFill>
                    <a:latin typeface="Century Gothic" panose="020B0502020202020204" pitchFamily="34" charset="0"/>
                    <a:cs typeface="Arial" panose="020B0604020202020204" pitchFamily="34" charset="0"/>
                  </a:rPr>
                  <a:t>%</a:t>
                </a:r>
              </a:p>
            </p:txBody>
          </p:sp>
        </p:grpSp>
      </p:grpSp>
      <p:grpSp>
        <p:nvGrpSpPr>
          <p:cNvPr id="8" name="组合 7"/>
          <p:cNvGrpSpPr/>
          <p:nvPr/>
        </p:nvGrpSpPr>
        <p:grpSpPr>
          <a:xfrm>
            <a:off x="4939845" y="3662130"/>
            <a:ext cx="1825579" cy="924477"/>
            <a:chOff x="4939845" y="3662130"/>
            <a:chExt cx="1825579" cy="924477"/>
          </a:xfrm>
        </p:grpSpPr>
        <p:sp>
          <p:nvSpPr>
            <p:cNvPr id="60" name="矩形 59"/>
            <p:cNvSpPr/>
            <p:nvPr/>
          </p:nvSpPr>
          <p:spPr>
            <a:xfrm>
              <a:off x="4939845" y="3967976"/>
              <a:ext cx="1825579" cy="618631"/>
            </a:xfrm>
            <a:prstGeom prst="rect">
              <a:avLst/>
            </a:prstGeom>
          </p:spPr>
          <p:txBody>
            <a:bodyPr wrap="square">
              <a:spAutoFit/>
            </a:bodyPr>
            <a:lstStyle/>
            <a:p>
              <a:pPr>
                <a:lnSpc>
                  <a:spcPct val="114000"/>
                </a:lnSpc>
              </a:pPr>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The </a:t>
              </a: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concepts national income and national product have roughly </a:t>
              </a:r>
            </a:p>
          </p:txBody>
        </p:sp>
        <p:sp>
          <p:nvSpPr>
            <p:cNvPr id="61" name="矩形 60"/>
            <p:cNvSpPr/>
            <p:nvPr/>
          </p:nvSpPr>
          <p:spPr>
            <a:xfrm>
              <a:off x="4939845" y="3662130"/>
              <a:ext cx="1188146" cy="307777"/>
            </a:xfrm>
            <a:prstGeom prst="rect">
              <a:avLst/>
            </a:prstGeom>
          </p:spPr>
          <p:txBody>
            <a:bodyPr wrap="none">
              <a:spAutoFit/>
            </a:bodyPr>
            <a:lstStyle/>
            <a:p>
              <a:r>
                <a:rPr lang="en-US" altLang="zh-CN" sz="1400" dirty="0" smtClean="0">
                  <a:solidFill>
                    <a:srgbClr val="0563B8"/>
                  </a:solidFill>
                  <a:latin typeface="Century Gothic" panose="020B0502020202020204" pitchFamily="34" charset="0"/>
                  <a:cs typeface="Arial" panose="020B0604020202020204" pitchFamily="34" charset="0"/>
                </a:rPr>
                <a:t>+17,356,123</a:t>
              </a:r>
              <a:endParaRPr lang="en-US" altLang="zh-CN" sz="1400" dirty="0">
                <a:solidFill>
                  <a:srgbClr val="0563B8"/>
                </a:solidFill>
                <a:latin typeface="Century Gothic" panose="020B0502020202020204" pitchFamily="34" charset="0"/>
                <a:cs typeface="Arial" panose="020B0604020202020204" pitchFamily="34" charset="0"/>
              </a:endParaRPr>
            </a:p>
          </p:txBody>
        </p:sp>
      </p:grpSp>
      <p:grpSp>
        <p:nvGrpSpPr>
          <p:cNvPr id="67" name="组合 66"/>
          <p:cNvGrpSpPr/>
          <p:nvPr/>
        </p:nvGrpSpPr>
        <p:grpSpPr>
          <a:xfrm>
            <a:off x="6984724" y="1683657"/>
            <a:ext cx="1650054" cy="1650054"/>
            <a:chOff x="635255" y="1683657"/>
            <a:chExt cx="1650054" cy="1650054"/>
          </a:xfrm>
        </p:grpSpPr>
        <p:sp>
          <p:nvSpPr>
            <p:cNvPr id="70" name="空心弧 69"/>
            <p:cNvSpPr/>
            <p:nvPr/>
          </p:nvSpPr>
          <p:spPr>
            <a:xfrm>
              <a:off x="635255" y="1683657"/>
              <a:ext cx="1650054" cy="1650054"/>
            </a:xfrm>
            <a:prstGeom prst="blockArc">
              <a:avLst>
                <a:gd name="adj1" fmla="val 19498456"/>
                <a:gd name="adj2" fmla="val 10691500"/>
                <a:gd name="adj3" fmla="val 6227"/>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1" name="组合 70"/>
            <p:cNvGrpSpPr/>
            <p:nvPr/>
          </p:nvGrpSpPr>
          <p:grpSpPr>
            <a:xfrm>
              <a:off x="889758" y="2093186"/>
              <a:ext cx="1141049" cy="830997"/>
              <a:chOff x="1366117" y="2427734"/>
              <a:chExt cx="1141049" cy="830997"/>
            </a:xfrm>
          </p:grpSpPr>
          <p:sp>
            <p:nvSpPr>
              <p:cNvPr id="72" name="矩形 71"/>
              <p:cNvSpPr/>
              <p:nvPr/>
            </p:nvSpPr>
            <p:spPr>
              <a:xfrm>
                <a:off x="1366117" y="2427734"/>
                <a:ext cx="867545" cy="830997"/>
              </a:xfrm>
              <a:prstGeom prst="rect">
                <a:avLst/>
              </a:prstGeom>
            </p:spPr>
            <p:txBody>
              <a:bodyPr wrap="none">
                <a:spAutoFit/>
              </a:bodyPr>
              <a:lstStyle/>
              <a:p>
                <a:r>
                  <a:rPr lang="en-US" altLang="zh-CN" sz="4800" dirty="0" smtClean="0">
                    <a:solidFill>
                      <a:srgbClr val="394A57"/>
                    </a:solidFill>
                    <a:latin typeface="Century Gothic" panose="020B0502020202020204" pitchFamily="34" charset="0"/>
                    <a:cs typeface="Arial" panose="020B0604020202020204" pitchFamily="34" charset="0"/>
                  </a:rPr>
                  <a:t>54</a:t>
                </a:r>
                <a:endParaRPr lang="en-US" altLang="zh-CN" sz="4800" dirty="0">
                  <a:solidFill>
                    <a:srgbClr val="394A57"/>
                  </a:solidFill>
                  <a:latin typeface="Century Gothic" panose="020B0502020202020204" pitchFamily="34" charset="0"/>
                  <a:cs typeface="Arial" panose="020B0604020202020204" pitchFamily="34" charset="0"/>
                </a:endParaRPr>
              </a:p>
            </p:txBody>
          </p:sp>
          <p:sp>
            <p:nvSpPr>
              <p:cNvPr id="73" name="矩形 72"/>
              <p:cNvSpPr/>
              <p:nvPr/>
            </p:nvSpPr>
            <p:spPr>
              <a:xfrm>
                <a:off x="2123728" y="2724127"/>
                <a:ext cx="383438" cy="400110"/>
              </a:xfrm>
              <a:prstGeom prst="rect">
                <a:avLst/>
              </a:prstGeom>
            </p:spPr>
            <p:txBody>
              <a:bodyPr wrap="none">
                <a:spAutoFit/>
              </a:bodyPr>
              <a:lstStyle/>
              <a:p>
                <a:r>
                  <a:rPr lang="en-US" altLang="zh-CN" sz="2000" dirty="0">
                    <a:solidFill>
                      <a:schemeClr val="tx1">
                        <a:lumMod val="50000"/>
                        <a:lumOff val="50000"/>
                      </a:schemeClr>
                    </a:solidFill>
                    <a:latin typeface="Century Gothic" panose="020B0502020202020204" pitchFamily="34" charset="0"/>
                    <a:cs typeface="Arial" panose="020B0604020202020204" pitchFamily="34" charset="0"/>
                  </a:rPr>
                  <a:t>%</a:t>
                </a:r>
              </a:p>
            </p:txBody>
          </p:sp>
        </p:grpSp>
      </p:grpSp>
      <p:grpSp>
        <p:nvGrpSpPr>
          <p:cNvPr id="9" name="组合 8"/>
          <p:cNvGrpSpPr/>
          <p:nvPr/>
        </p:nvGrpSpPr>
        <p:grpSpPr>
          <a:xfrm>
            <a:off x="7103988" y="3662130"/>
            <a:ext cx="1825579" cy="924477"/>
            <a:chOff x="7103988" y="3662130"/>
            <a:chExt cx="1825579" cy="924477"/>
          </a:xfrm>
        </p:grpSpPr>
        <p:sp>
          <p:nvSpPr>
            <p:cNvPr id="68" name="矩形 67"/>
            <p:cNvSpPr/>
            <p:nvPr/>
          </p:nvSpPr>
          <p:spPr>
            <a:xfrm>
              <a:off x="7103988" y="3967976"/>
              <a:ext cx="1825579" cy="618631"/>
            </a:xfrm>
            <a:prstGeom prst="rect">
              <a:avLst/>
            </a:prstGeom>
          </p:spPr>
          <p:txBody>
            <a:bodyPr wrap="square">
              <a:spAutoFit/>
            </a:bodyPr>
            <a:lstStyle/>
            <a:p>
              <a:pPr>
                <a:lnSpc>
                  <a:spcPct val="114000"/>
                </a:lnSpc>
              </a:pPr>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The </a:t>
              </a: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concepts national income and national product have roughly </a:t>
              </a:r>
            </a:p>
          </p:txBody>
        </p:sp>
        <p:sp>
          <p:nvSpPr>
            <p:cNvPr id="69" name="矩形 68"/>
            <p:cNvSpPr/>
            <p:nvPr/>
          </p:nvSpPr>
          <p:spPr>
            <a:xfrm>
              <a:off x="7103988" y="3662130"/>
              <a:ext cx="1188146" cy="307777"/>
            </a:xfrm>
            <a:prstGeom prst="rect">
              <a:avLst/>
            </a:prstGeom>
          </p:spPr>
          <p:txBody>
            <a:bodyPr wrap="none">
              <a:spAutoFit/>
            </a:bodyPr>
            <a:lstStyle/>
            <a:p>
              <a:r>
                <a:rPr lang="en-US" altLang="zh-CN" sz="1400" dirty="0" smtClean="0">
                  <a:solidFill>
                    <a:srgbClr val="0563B8"/>
                  </a:solidFill>
                  <a:latin typeface="Century Gothic" panose="020B0502020202020204" pitchFamily="34" charset="0"/>
                  <a:cs typeface="Arial" panose="020B0604020202020204" pitchFamily="34" charset="0"/>
                </a:rPr>
                <a:t>+17,356,123</a:t>
              </a:r>
              <a:endParaRPr lang="en-US" altLang="zh-CN" sz="1400" dirty="0">
                <a:solidFill>
                  <a:srgbClr val="0563B8"/>
                </a:solidFill>
                <a:latin typeface="Century Gothic" panose="020B0502020202020204" pitchFamily="34" charset="0"/>
                <a:cs typeface="Arial" panose="020B0604020202020204" pitchFamily="34" charset="0"/>
              </a:endParaRPr>
            </a:p>
          </p:txBody>
        </p:sp>
      </p:grpSp>
      <p:grpSp>
        <p:nvGrpSpPr>
          <p:cNvPr id="43" name="组合 42"/>
          <p:cNvGrpSpPr/>
          <p:nvPr/>
        </p:nvGrpSpPr>
        <p:grpSpPr>
          <a:xfrm>
            <a:off x="8892480" y="411510"/>
            <a:ext cx="251520" cy="661800"/>
            <a:chOff x="8892480" y="411510"/>
            <a:chExt cx="251520" cy="661800"/>
          </a:xfrm>
        </p:grpSpPr>
        <p:sp>
          <p:nvSpPr>
            <p:cNvPr id="44" name="矩形 43"/>
            <p:cNvSpPr/>
            <p:nvPr/>
          </p:nvSpPr>
          <p:spPr>
            <a:xfrm>
              <a:off x="8892480" y="411510"/>
              <a:ext cx="251520" cy="661800"/>
            </a:xfrm>
            <a:prstGeom prst="rect">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19"/>
            <p:cNvSpPr txBox="1"/>
            <p:nvPr/>
          </p:nvSpPr>
          <p:spPr>
            <a:xfrm rot="5400000">
              <a:off x="8688849" y="634418"/>
              <a:ext cx="658780" cy="215444"/>
            </a:xfrm>
            <a:prstGeom prst="rect">
              <a:avLst/>
            </a:prstGeom>
            <a:noFill/>
          </p:spPr>
          <p:txBody>
            <a:bodyPr wrap="square" rtlCol="0">
              <a:spAutoFit/>
            </a:bodyPr>
            <a:lstStyle/>
            <a:p>
              <a:r>
                <a:rPr lang="en-US" altLang="zh-CN" sz="800" dirty="0" smtClean="0">
                  <a:solidFill>
                    <a:schemeClr val="bg1"/>
                  </a:solidFill>
                  <a:latin typeface="Century Gothic" panose="020B0502020202020204" pitchFamily="34" charset="0"/>
                </a:rPr>
                <a:t>PAGE   11</a:t>
              </a:r>
              <a:endParaRPr lang="zh-CN" altLang="en-US" sz="800" dirty="0">
                <a:solidFill>
                  <a:schemeClr val="bg1"/>
                </a:solidFill>
                <a:latin typeface="Century Gothic" panose="020B0502020202020204" pitchFamily="34" charset="0"/>
              </a:endParaRPr>
            </a:p>
          </p:txBody>
        </p:sp>
        <p:grpSp>
          <p:nvGrpSpPr>
            <p:cNvPr id="46" name="组合 45"/>
            <p:cNvGrpSpPr/>
            <p:nvPr/>
          </p:nvGrpSpPr>
          <p:grpSpPr>
            <a:xfrm>
              <a:off x="8964240" y="819459"/>
              <a:ext cx="108000" cy="7834"/>
              <a:chOff x="8953171" y="848034"/>
              <a:chExt cx="130138" cy="7834"/>
            </a:xfrm>
          </p:grpSpPr>
          <p:cxnSp>
            <p:nvCxnSpPr>
              <p:cNvPr id="47" name="直接连接符 46"/>
              <p:cNvCxnSpPr/>
              <p:nvPr/>
            </p:nvCxnSpPr>
            <p:spPr>
              <a:xfrm>
                <a:off x="8953171" y="855868"/>
                <a:ext cx="130138" cy="0"/>
              </a:xfrm>
              <a:prstGeom prst="line">
                <a:avLst/>
              </a:prstGeom>
              <a:ln w="3175">
                <a:solidFill>
                  <a:srgbClr val="008B8E"/>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8953171" y="848034"/>
                <a:ext cx="13013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35261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750"/>
                                  </p:stCondLst>
                                  <p:childTnLst>
                                    <p:set>
                                      <p:cBhvr>
                                        <p:cTn id="6" dur="1" fill="hold">
                                          <p:stCondLst>
                                            <p:cond delay="0"/>
                                          </p:stCondLst>
                                        </p:cTn>
                                        <p:tgtEl>
                                          <p:spTgt spid="48"/>
                                        </p:tgtEl>
                                        <p:attrNameLst>
                                          <p:attrName>style.visibility</p:attrName>
                                        </p:attrNameLst>
                                      </p:cBhvr>
                                      <p:to>
                                        <p:strVal val="visible"/>
                                      </p:to>
                                    </p:set>
                                    <p:anim calcmode="lin" valueType="num">
                                      <p:cBhvr>
                                        <p:cTn id="7" dur="300" fill="hold"/>
                                        <p:tgtEl>
                                          <p:spTgt spid="48"/>
                                        </p:tgtEl>
                                        <p:attrNameLst>
                                          <p:attrName>ppt_w</p:attrName>
                                        </p:attrNameLst>
                                      </p:cBhvr>
                                      <p:tavLst>
                                        <p:tav tm="0">
                                          <p:val>
                                            <p:fltVal val="0"/>
                                          </p:val>
                                        </p:tav>
                                        <p:tav tm="100000">
                                          <p:val>
                                            <p:strVal val="#ppt_w"/>
                                          </p:val>
                                        </p:tav>
                                      </p:tavLst>
                                    </p:anim>
                                    <p:anim calcmode="lin" valueType="num">
                                      <p:cBhvr>
                                        <p:cTn id="8" dur="300" fill="hold"/>
                                        <p:tgtEl>
                                          <p:spTgt spid="48"/>
                                        </p:tgtEl>
                                        <p:attrNameLst>
                                          <p:attrName>ppt_h</p:attrName>
                                        </p:attrNameLst>
                                      </p:cBhvr>
                                      <p:tavLst>
                                        <p:tav tm="0">
                                          <p:val>
                                            <p:fltVal val="0"/>
                                          </p:val>
                                        </p:tav>
                                        <p:tav tm="100000">
                                          <p:val>
                                            <p:strVal val="#ppt_h"/>
                                          </p:val>
                                        </p:tav>
                                      </p:tavLst>
                                    </p:anim>
                                  </p:childTnLst>
                                </p:cTn>
                              </p:par>
                              <p:par>
                                <p:cTn id="9" presetID="6" presetClass="emph" presetSubtype="0" autoRev="1" fill="hold" nodeType="withEffect">
                                  <p:stCondLst>
                                    <p:cond delay="1000"/>
                                  </p:stCondLst>
                                  <p:childTnLst>
                                    <p:animScale>
                                      <p:cBhvr>
                                        <p:cTn id="10" dur="200" fill="hold"/>
                                        <p:tgtEl>
                                          <p:spTgt spid="48"/>
                                        </p:tgtEl>
                                      </p:cBhvr>
                                      <p:by x="110000" y="110000"/>
                                    </p:animScale>
                                  </p:childTnLst>
                                </p:cTn>
                              </p:par>
                              <p:par>
                                <p:cTn id="11" presetID="23" presetClass="entr" presetSubtype="16" fill="hold" nodeType="withEffect">
                                  <p:stCondLst>
                                    <p:cond delay="1000"/>
                                  </p:stCondLst>
                                  <p:childTnLst>
                                    <p:set>
                                      <p:cBhvr>
                                        <p:cTn id="12" dur="1" fill="hold">
                                          <p:stCondLst>
                                            <p:cond delay="0"/>
                                          </p:stCondLst>
                                        </p:cTn>
                                        <p:tgtEl>
                                          <p:spTgt spid="51"/>
                                        </p:tgtEl>
                                        <p:attrNameLst>
                                          <p:attrName>style.visibility</p:attrName>
                                        </p:attrNameLst>
                                      </p:cBhvr>
                                      <p:to>
                                        <p:strVal val="visible"/>
                                      </p:to>
                                    </p:set>
                                    <p:anim calcmode="lin" valueType="num">
                                      <p:cBhvr>
                                        <p:cTn id="13" dur="300" fill="hold"/>
                                        <p:tgtEl>
                                          <p:spTgt spid="51"/>
                                        </p:tgtEl>
                                        <p:attrNameLst>
                                          <p:attrName>ppt_w</p:attrName>
                                        </p:attrNameLst>
                                      </p:cBhvr>
                                      <p:tavLst>
                                        <p:tav tm="0">
                                          <p:val>
                                            <p:fltVal val="0"/>
                                          </p:val>
                                        </p:tav>
                                        <p:tav tm="100000">
                                          <p:val>
                                            <p:strVal val="#ppt_w"/>
                                          </p:val>
                                        </p:tav>
                                      </p:tavLst>
                                    </p:anim>
                                    <p:anim calcmode="lin" valueType="num">
                                      <p:cBhvr>
                                        <p:cTn id="14" dur="300" fill="hold"/>
                                        <p:tgtEl>
                                          <p:spTgt spid="51"/>
                                        </p:tgtEl>
                                        <p:attrNameLst>
                                          <p:attrName>ppt_h</p:attrName>
                                        </p:attrNameLst>
                                      </p:cBhvr>
                                      <p:tavLst>
                                        <p:tav tm="0">
                                          <p:val>
                                            <p:fltVal val="0"/>
                                          </p:val>
                                        </p:tav>
                                        <p:tav tm="100000">
                                          <p:val>
                                            <p:strVal val="#ppt_h"/>
                                          </p:val>
                                        </p:tav>
                                      </p:tavLst>
                                    </p:anim>
                                  </p:childTnLst>
                                </p:cTn>
                              </p:par>
                              <p:par>
                                <p:cTn id="15" presetID="6" presetClass="emph" presetSubtype="0" autoRev="1" fill="hold" nodeType="withEffect">
                                  <p:stCondLst>
                                    <p:cond delay="1250"/>
                                  </p:stCondLst>
                                  <p:childTnLst>
                                    <p:animScale>
                                      <p:cBhvr>
                                        <p:cTn id="16" dur="200" fill="hold"/>
                                        <p:tgtEl>
                                          <p:spTgt spid="51"/>
                                        </p:tgtEl>
                                      </p:cBhvr>
                                      <p:by x="110000" y="110000"/>
                                    </p:animScale>
                                  </p:childTnLst>
                                </p:cTn>
                              </p:par>
                              <p:par>
                                <p:cTn id="17" presetID="23" presetClass="entr" presetSubtype="16" fill="hold" nodeType="withEffect">
                                  <p:stCondLst>
                                    <p:cond delay="1250"/>
                                  </p:stCondLst>
                                  <p:childTnLst>
                                    <p:set>
                                      <p:cBhvr>
                                        <p:cTn id="18" dur="1" fill="hold">
                                          <p:stCondLst>
                                            <p:cond delay="0"/>
                                          </p:stCondLst>
                                        </p:cTn>
                                        <p:tgtEl>
                                          <p:spTgt spid="59"/>
                                        </p:tgtEl>
                                        <p:attrNameLst>
                                          <p:attrName>style.visibility</p:attrName>
                                        </p:attrNameLst>
                                      </p:cBhvr>
                                      <p:to>
                                        <p:strVal val="visible"/>
                                      </p:to>
                                    </p:set>
                                    <p:anim calcmode="lin" valueType="num">
                                      <p:cBhvr>
                                        <p:cTn id="19" dur="300" fill="hold"/>
                                        <p:tgtEl>
                                          <p:spTgt spid="59"/>
                                        </p:tgtEl>
                                        <p:attrNameLst>
                                          <p:attrName>ppt_w</p:attrName>
                                        </p:attrNameLst>
                                      </p:cBhvr>
                                      <p:tavLst>
                                        <p:tav tm="0">
                                          <p:val>
                                            <p:fltVal val="0"/>
                                          </p:val>
                                        </p:tav>
                                        <p:tav tm="100000">
                                          <p:val>
                                            <p:strVal val="#ppt_w"/>
                                          </p:val>
                                        </p:tav>
                                      </p:tavLst>
                                    </p:anim>
                                    <p:anim calcmode="lin" valueType="num">
                                      <p:cBhvr>
                                        <p:cTn id="20" dur="300" fill="hold"/>
                                        <p:tgtEl>
                                          <p:spTgt spid="59"/>
                                        </p:tgtEl>
                                        <p:attrNameLst>
                                          <p:attrName>ppt_h</p:attrName>
                                        </p:attrNameLst>
                                      </p:cBhvr>
                                      <p:tavLst>
                                        <p:tav tm="0">
                                          <p:val>
                                            <p:fltVal val="0"/>
                                          </p:val>
                                        </p:tav>
                                        <p:tav tm="100000">
                                          <p:val>
                                            <p:strVal val="#ppt_h"/>
                                          </p:val>
                                        </p:tav>
                                      </p:tavLst>
                                    </p:anim>
                                  </p:childTnLst>
                                </p:cTn>
                              </p:par>
                              <p:par>
                                <p:cTn id="21" presetID="6" presetClass="emph" presetSubtype="0" autoRev="1" fill="hold" nodeType="withEffect">
                                  <p:stCondLst>
                                    <p:cond delay="1500"/>
                                  </p:stCondLst>
                                  <p:childTnLst>
                                    <p:animScale>
                                      <p:cBhvr>
                                        <p:cTn id="22" dur="200" fill="hold"/>
                                        <p:tgtEl>
                                          <p:spTgt spid="59"/>
                                        </p:tgtEl>
                                      </p:cBhvr>
                                      <p:by x="110000" y="110000"/>
                                    </p:animScale>
                                  </p:childTnLst>
                                </p:cTn>
                              </p:par>
                              <p:par>
                                <p:cTn id="23" presetID="23" presetClass="entr" presetSubtype="16" fill="hold" nodeType="withEffect">
                                  <p:stCondLst>
                                    <p:cond delay="1500"/>
                                  </p:stCondLst>
                                  <p:childTnLst>
                                    <p:set>
                                      <p:cBhvr>
                                        <p:cTn id="24" dur="1" fill="hold">
                                          <p:stCondLst>
                                            <p:cond delay="0"/>
                                          </p:stCondLst>
                                        </p:cTn>
                                        <p:tgtEl>
                                          <p:spTgt spid="67"/>
                                        </p:tgtEl>
                                        <p:attrNameLst>
                                          <p:attrName>style.visibility</p:attrName>
                                        </p:attrNameLst>
                                      </p:cBhvr>
                                      <p:to>
                                        <p:strVal val="visible"/>
                                      </p:to>
                                    </p:set>
                                    <p:anim calcmode="lin" valueType="num">
                                      <p:cBhvr>
                                        <p:cTn id="25" dur="300" fill="hold"/>
                                        <p:tgtEl>
                                          <p:spTgt spid="67"/>
                                        </p:tgtEl>
                                        <p:attrNameLst>
                                          <p:attrName>ppt_w</p:attrName>
                                        </p:attrNameLst>
                                      </p:cBhvr>
                                      <p:tavLst>
                                        <p:tav tm="0">
                                          <p:val>
                                            <p:fltVal val="0"/>
                                          </p:val>
                                        </p:tav>
                                        <p:tav tm="100000">
                                          <p:val>
                                            <p:strVal val="#ppt_w"/>
                                          </p:val>
                                        </p:tav>
                                      </p:tavLst>
                                    </p:anim>
                                    <p:anim calcmode="lin" valueType="num">
                                      <p:cBhvr>
                                        <p:cTn id="26" dur="300" fill="hold"/>
                                        <p:tgtEl>
                                          <p:spTgt spid="67"/>
                                        </p:tgtEl>
                                        <p:attrNameLst>
                                          <p:attrName>ppt_h</p:attrName>
                                        </p:attrNameLst>
                                      </p:cBhvr>
                                      <p:tavLst>
                                        <p:tav tm="0">
                                          <p:val>
                                            <p:fltVal val="0"/>
                                          </p:val>
                                        </p:tav>
                                        <p:tav tm="100000">
                                          <p:val>
                                            <p:strVal val="#ppt_h"/>
                                          </p:val>
                                        </p:tav>
                                      </p:tavLst>
                                    </p:anim>
                                  </p:childTnLst>
                                </p:cTn>
                              </p:par>
                              <p:par>
                                <p:cTn id="27" presetID="6" presetClass="emph" presetSubtype="0" autoRev="1" fill="hold" nodeType="withEffect">
                                  <p:stCondLst>
                                    <p:cond delay="1750"/>
                                  </p:stCondLst>
                                  <p:childTnLst>
                                    <p:animScale>
                                      <p:cBhvr>
                                        <p:cTn id="28" dur="200" fill="hold"/>
                                        <p:tgtEl>
                                          <p:spTgt spid="67"/>
                                        </p:tgtEl>
                                      </p:cBhvr>
                                      <p:by x="110000" y="110000"/>
                                    </p:animScale>
                                  </p:childTnLst>
                                </p:cTn>
                              </p:par>
                              <p:par>
                                <p:cTn id="29" presetID="2" presetClass="entr" presetSubtype="4" decel="100000" fill="hold" nodeType="withEffect">
                                  <p:stCondLst>
                                    <p:cond delay="225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par>
                                <p:cTn id="33" presetID="2" presetClass="entr" presetSubtype="4" decel="100000" fill="hold" nodeType="withEffect">
                                  <p:stCondLst>
                                    <p:cond delay="250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par>
                                <p:cTn id="37" presetID="2" presetClass="entr" presetSubtype="4" decel="100000" fill="hold" nodeType="withEffect">
                                  <p:stCondLst>
                                    <p:cond delay="275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par>
                                <p:cTn id="41" presetID="2" presetClass="entr" presetSubtype="4" decel="100000" fill="hold" nodeType="withEffect">
                                  <p:stCondLst>
                                    <p:cond delay="300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633344" y="492037"/>
            <a:ext cx="3676006" cy="647039"/>
            <a:chOff x="412490" y="492037"/>
            <a:chExt cx="3676006" cy="647039"/>
          </a:xfrm>
        </p:grpSpPr>
        <p:sp>
          <p:nvSpPr>
            <p:cNvPr id="5" name="矩形 4"/>
            <p:cNvSpPr/>
            <p:nvPr/>
          </p:nvSpPr>
          <p:spPr>
            <a:xfrm>
              <a:off x="412490" y="524010"/>
              <a:ext cx="3642344" cy="461665"/>
            </a:xfrm>
            <a:prstGeom prst="rect">
              <a:avLst/>
            </a:prstGeom>
          </p:spPr>
          <p:txBody>
            <a:bodyPr wrap="none">
              <a:spAutoFit/>
            </a:bodyPr>
            <a:lstStyle/>
            <a:p>
              <a:r>
                <a:rPr lang="en-US" altLang="zh-CN" sz="2400" dirty="0" smtClean="0">
                  <a:solidFill>
                    <a:srgbClr val="0563B8"/>
                  </a:solidFill>
                  <a:latin typeface="Century Gothic" panose="020B0502020202020204" pitchFamily="34" charset="0"/>
                  <a:cs typeface="Arial" panose="020B0604020202020204" pitchFamily="34" charset="0"/>
                </a:rPr>
                <a:t>The Business Objectives</a:t>
              </a:r>
              <a:endParaRPr lang="en-US" altLang="zh-CN" sz="2400" dirty="0">
                <a:solidFill>
                  <a:srgbClr val="0563B8"/>
                </a:solidFill>
                <a:latin typeface="Century Gothic" panose="020B0502020202020204" pitchFamily="34" charset="0"/>
                <a:cs typeface="Arial" panose="020B0604020202020204" pitchFamily="34" charset="0"/>
              </a:endParaRPr>
            </a:p>
          </p:txBody>
        </p:sp>
        <p:sp>
          <p:nvSpPr>
            <p:cNvPr id="6" name="矩形 5"/>
            <p:cNvSpPr/>
            <p:nvPr/>
          </p:nvSpPr>
          <p:spPr>
            <a:xfrm>
              <a:off x="412490" y="877466"/>
              <a:ext cx="3676006" cy="261610"/>
            </a:xfrm>
            <a:prstGeom prst="rect">
              <a:avLst/>
            </a:prstGeom>
          </p:spPr>
          <p:txBody>
            <a:bodyPr wrap="none">
              <a:spAutoFit/>
            </a:bodyPr>
            <a:lstStyle/>
            <a:p>
              <a:r>
                <a:rPr lang="en-US" altLang="zh-CN" sz="1100" dirty="0" smtClean="0">
                  <a:solidFill>
                    <a:schemeClr val="bg1">
                      <a:lumMod val="50000"/>
                    </a:schemeClr>
                  </a:solidFill>
                  <a:latin typeface="Century Gothic" panose="020B0502020202020204" pitchFamily="34" charset="0"/>
                  <a:cs typeface="Arial" panose="020B0604020202020204" pitchFamily="34" charset="0"/>
                </a:rPr>
                <a:t>What we hope to achieve in the short and long run</a:t>
              </a:r>
              <a:endParaRPr lang="en-US" altLang="zh-CN" sz="1100" dirty="0">
                <a:solidFill>
                  <a:schemeClr val="bg1">
                    <a:lumMod val="50000"/>
                  </a:schemeClr>
                </a:solidFill>
                <a:latin typeface="Century Gothic" panose="020B0502020202020204" pitchFamily="34" charset="0"/>
                <a:cs typeface="Arial" panose="020B0604020202020204" pitchFamily="34" charset="0"/>
              </a:endParaRPr>
            </a:p>
          </p:txBody>
        </p:sp>
        <p:grpSp>
          <p:nvGrpSpPr>
            <p:cNvPr id="9" name="组合 8"/>
            <p:cNvGrpSpPr/>
            <p:nvPr/>
          </p:nvGrpSpPr>
          <p:grpSpPr>
            <a:xfrm>
              <a:off x="503547" y="492037"/>
              <a:ext cx="325753" cy="45720"/>
              <a:chOff x="486593" y="492037"/>
              <a:chExt cx="325753" cy="45720"/>
            </a:xfrm>
          </p:grpSpPr>
          <p:sp>
            <p:nvSpPr>
              <p:cNvPr id="13" name="椭圆 12"/>
              <p:cNvSpPr/>
              <p:nvPr/>
            </p:nvSpPr>
            <p:spPr>
              <a:xfrm>
                <a:off x="486593"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79937"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673281"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766626"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 name="组合 2"/>
          <p:cNvGrpSpPr/>
          <p:nvPr/>
        </p:nvGrpSpPr>
        <p:grpSpPr>
          <a:xfrm>
            <a:off x="4633344" y="1326476"/>
            <a:ext cx="4002656" cy="1381162"/>
            <a:chOff x="4633344" y="1326476"/>
            <a:chExt cx="4002656" cy="1381162"/>
          </a:xfrm>
        </p:grpSpPr>
        <p:sp>
          <p:nvSpPr>
            <p:cNvPr id="23" name="矩形 22"/>
            <p:cNvSpPr/>
            <p:nvPr/>
          </p:nvSpPr>
          <p:spPr>
            <a:xfrm>
              <a:off x="4633344" y="1599642"/>
              <a:ext cx="4002656" cy="1107996"/>
            </a:xfrm>
            <a:prstGeom prst="rect">
              <a:avLst/>
            </a:prstGeom>
          </p:spPr>
          <p:txBody>
            <a:bodyPr wrap="square">
              <a:spAutoFit/>
            </a:bodyPr>
            <a:lstStyle/>
            <a:p>
              <a:pPr algn="just"/>
              <a:r>
                <a:rPr lang="en-US" altLang="zh-CN" sz="1100" dirty="0" smtClean="0">
                  <a:solidFill>
                    <a:schemeClr val="tx1">
                      <a:lumMod val="65000"/>
                      <a:lumOff val="35000"/>
                    </a:schemeClr>
                  </a:solidFill>
                  <a:latin typeface="Century Gothic" panose="020B0502020202020204" pitchFamily="34" charset="0"/>
                  <a:cs typeface="Arial" panose="020B0604020202020204" pitchFamily="34" charset="0"/>
                </a:rPr>
                <a:t>The </a:t>
              </a:r>
              <a:r>
                <a:rPr lang="en-US" altLang="zh-CN" sz="1100" dirty="0">
                  <a:solidFill>
                    <a:schemeClr val="tx1">
                      <a:lumMod val="65000"/>
                      <a:lumOff val="35000"/>
                    </a:schemeClr>
                  </a:solidFill>
                  <a:latin typeface="Century Gothic" panose="020B0502020202020204" pitchFamily="34" charset="0"/>
                  <a:cs typeface="Arial" panose="020B0604020202020204" pitchFamily="34" charset="0"/>
                </a:rPr>
                <a:t>concepts national income and national product have roughly the same value and can be used interchangeably if our interest is in their sum total which is measured as the market value of the total output of goods and services of an economy in a given period, usually a year.</a:t>
              </a:r>
            </a:p>
          </p:txBody>
        </p:sp>
        <p:sp>
          <p:nvSpPr>
            <p:cNvPr id="24" name="矩形 23"/>
            <p:cNvSpPr/>
            <p:nvPr/>
          </p:nvSpPr>
          <p:spPr>
            <a:xfrm>
              <a:off x="4633344" y="1326476"/>
              <a:ext cx="1096775" cy="261610"/>
            </a:xfrm>
            <a:prstGeom prst="rect">
              <a:avLst/>
            </a:prstGeom>
          </p:spPr>
          <p:txBody>
            <a:bodyPr wrap="none">
              <a:spAutoFit/>
            </a:bodyPr>
            <a:lstStyle/>
            <a:p>
              <a:r>
                <a:rPr lang="en-US" altLang="zh-CN" sz="1100" dirty="0" smtClean="0">
                  <a:solidFill>
                    <a:srgbClr val="0563B8"/>
                  </a:solidFill>
                  <a:latin typeface="Century Gothic" panose="020B0502020202020204" pitchFamily="34" charset="0"/>
                  <a:cs typeface="Arial" panose="020B0604020202020204" pitchFamily="34" charset="0"/>
                </a:rPr>
                <a:t>ADD THE TITLE</a:t>
              </a:r>
              <a:endParaRPr lang="en-US" altLang="zh-CN" sz="1100" dirty="0">
                <a:solidFill>
                  <a:srgbClr val="0563B8"/>
                </a:solidFill>
                <a:latin typeface="Century Gothic" panose="020B0502020202020204" pitchFamily="34" charset="0"/>
                <a:cs typeface="Arial" panose="020B0604020202020204" pitchFamily="34" charset="0"/>
              </a:endParaRPr>
            </a:p>
          </p:txBody>
        </p:sp>
      </p:grpSp>
      <p:grpSp>
        <p:nvGrpSpPr>
          <p:cNvPr id="52" name="组合 51"/>
          <p:cNvGrpSpPr/>
          <p:nvPr/>
        </p:nvGrpSpPr>
        <p:grpSpPr>
          <a:xfrm>
            <a:off x="4875421" y="2863843"/>
            <a:ext cx="3621015" cy="612620"/>
            <a:chOff x="4875421" y="2970672"/>
            <a:chExt cx="3621015" cy="612620"/>
          </a:xfrm>
        </p:grpSpPr>
        <p:grpSp>
          <p:nvGrpSpPr>
            <p:cNvPr id="7" name="组合 6"/>
            <p:cNvGrpSpPr/>
            <p:nvPr/>
          </p:nvGrpSpPr>
          <p:grpSpPr>
            <a:xfrm>
              <a:off x="4875421" y="2970672"/>
              <a:ext cx="612620" cy="612620"/>
              <a:chOff x="4875421" y="2877508"/>
              <a:chExt cx="612620" cy="612620"/>
            </a:xfrm>
          </p:grpSpPr>
          <p:sp>
            <p:nvSpPr>
              <p:cNvPr id="4" name="椭圆 3"/>
              <p:cNvSpPr/>
              <p:nvPr/>
            </p:nvSpPr>
            <p:spPr>
              <a:xfrm>
                <a:off x="4875421" y="2877508"/>
                <a:ext cx="612620" cy="612620"/>
              </a:xfrm>
              <a:prstGeom prst="ellipse">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p:nvGrpSpPr>
            <p:grpSpPr>
              <a:xfrm flipH="1">
                <a:off x="5000369" y="2999972"/>
                <a:ext cx="362725" cy="367692"/>
                <a:chOff x="9363075" y="4967288"/>
                <a:chExt cx="463551" cy="469900"/>
              </a:xfrm>
              <a:solidFill>
                <a:schemeClr val="bg1"/>
              </a:solidFill>
            </p:grpSpPr>
            <p:sp>
              <p:nvSpPr>
                <p:cNvPr id="31" name="Freeform 22"/>
                <p:cNvSpPr>
                  <a:spLocks/>
                </p:cNvSpPr>
                <p:nvPr/>
              </p:nvSpPr>
              <p:spPr bwMode="auto">
                <a:xfrm>
                  <a:off x="9371013" y="5280025"/>
                  <a:ext cx="158750" cy="150813"/>
                </a:xfrm>
                <a:custGeom>
                  <a:avLst/>
                  <a:gdLst>
                    <a:gd name="T0" fmla="*/ 14 w 100"/>
                    <a:gd name="T1" fmla="*/ 95 h 95"/>
                    <a:gd name="T2" fmla="*/ 0 w 100"/>
                    <a:gd name="T3" fmla="*/ 80 h 95"/>
                    <a:gd name="T4" fmla="*/ 85 w 100"/>
                    <a:gd name="T5" fmla="*/ 0 h 95"/>
                    <a:gd name="T6" fmla="*/ 100 w 100"/>
                    <a:gd name="T7" fmla="*/ 14 h 95"/>
                    <a:gd name="T8" fmla="*/ 14 w 100"/>
                    <a:gd name="T9" fmla="*/ 95 h 95"/>
                  </a:gdLst>
                  <a:ahLst/>
                  <a:cxnLst>
                    <a:cxn ang="0">
                      <a:pos x="T0" y="T1"/>
                    </a:cxn>
                    <a:cxn ang="0">
                      <a:pos x="T2" y="T3"/>
                    </a:cxn>
                    <a:cxn ang="0">
                      <a:pos x="T4" y="T5"/>
                    </a:cxn>
                    <a:cxn ang="0">
                      <a:pos x="T6" y="T7"/>
                    </a:cxn>
                    <a:cxn ang="0">
                      <a:pos x="T8" y="T9"/>
                    </a:cxn>
                  </a:cxnLst>
                  <a:rect l="0" t="0" r="r" b="b"/>
                  <a:pathLst>
                    <a:path w="100" h="95">
                      <a:moveTo>
                        <a:pt x="14" y="95"/>
                      </a:moveTo>
                      <a:lnTo>
                        <a:pt x="0" y="80"/>
                      </a:lnTo>
                      <a:lnTo>
                        <a:pt x="85" y="0"/>
                      </a:lnTo>
                      <a:lnTo>
                        <a:pt x="100" y="14"/>
                      </a:lnTo>
                      <a:lnTo>
                        <a:pt x="14"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3"/>
                <p:cNvSpPr>
                  <a:spLocks noEditPoints="1"/>
                </p:cNvSpPr>
                <p:nvPr/>
              </p:nvSpPr>
              <p:spPr bwMode="auto">
                <a:xfrm>
                  <a:off x="9486900" y="5200650"/>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4"/>
                <p:cNvSpPr>
                  <a:spLocks noEditPoints="1"/>
                </p:cNvSpPr>
                <p:nvPr/>
              </p:nvSpPr>
              <p:spPr bwMode="auto">
                <a:xfrm>
                  <a:off x="9577388" y="4967288"/>
                  <a:ext cx="249238" cy="249238"/>
                </a:xfrm>
                <a:custGeom>
                  <a:avLst/>
                  <a:gdLst>
                    <a:gd name="T0" fmla="*/ 32 w 66"/>
                    <a:gd name="T1" fmla="*/ 66 h 66"/>
                    <a:gd name="T2" fmla="*/ 9 w 66"/>
                    <a:gd name="T3" fmla="*/ 57 h 66"/>
                    <a:gd name="T4" fmla="*/ 0 w 66"/>
                    <a:gd name="T5" fmla="*/ 34 h 66"/>
                    <a:gd name="T6" fmla="*/ 9 w 66"/>
                    <a:gd name="T7" fmla="*/ 11 h 66"/>
                    <a:gd name="T8" fmla="*/ 20 w 66"/>
                    <a:gd name="T9" fmla="*/ 0 h 66"/>
                    <a:gd name="T10" fmla="*/ 66 w 66"/>
                    <a:gd name="T11" fmla="*/ 46 h 66"/>
                    <a:gd name="T12" fmla="*/ 55 w 66"/>
                    <a:gd name="T13" fmla="*/ 57 h 66"/>
                    <a:gd name="T14" fmla="*/ 32 w 66"/>
                    <a:gd name="T15" fmla="*/ 66 h 66"/>
                    <a:gd name="T16" fmla="*/ 20 w 66"/>
                    <a:gd name="T17" fmla="*/ 12 h 66"/>
                    <a:gd name="T18" fmla="*/ 15 w 66"/>
                    <a:gd name="T19" fmla="*/ 17 h 66"/>
                    <a:gd name="T20" fmla="*/ 8 w 66"/>
                    <a:gd name="T21" fmla="*/ 34 h 66"/>
                    <a:gd name="T22" fmla="*/ 15 w 66"/>
                    <a:gd name="T23" fmla="*/ 51 h 66"/>
                    <a:gd name="T24" fmla="*/ 32 w 66"/>
                    <a:gd name="T25" fmla="*/ 58 h 66"/>
                    <a:gd name="T26" fmla="*/ 49 w 66"/>
                    <a:gd name="T27" fmla="*/ 51 h 66"/>
                    <a:gd name="T28" fmla="*/ 54 w 66"/>
                    <a:gd name="T29" fmla="*/ 46 h 66"/>
                    <a:gd name="T30" fmla="*/ 20 w 66"/>
                    <a:gd name="T31"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66">
                      <a:moveTo>
                        <a:pt x="32" y="66"/>
                      </a:moveTo>
                      <a:cubicBezTo>
                        <a:pt x="23" y="66"/>
                        <a:pt x="15" y="63"/>
                        <a:pt x="9" y="57"/>
                      </a:cubicBezTo>
                      <a:cubicBezTo>
                        <a:pt x="3" y="51"/>
                        <a:pt x="0" y="43"/>
                        <a:pt x="0" y="34"/>
                      </a:cubicBezTo>
                      <a:cubicBezTo>
                        <a:pt x="0" y="25"/>
                        <a:pt x="3" y="17"/>
                        <a:pt x="9" y="11"/>
                      </a:cubicBezTo>
                      <a:cubicBezTo>
                        <a:pt x="20" y="0"/>
                        <a:pt x="20" y="0"/>
                        <a:pt x="20" y="0"/>
                      </a:cubicBezTo>
                      <a:cubicBezTo>
                        <a:pt x="66" y="46"/>
                        <a:pt x="66" y="46"/>
                        <a:pt x="66" y="46"/>
                      </a:cubicBezTo>
                      <a:cubicBezTo>
                        <a:pt x="55" y="57"/>
                        <a:pt x="55" y="57"/>
                        <a:pt x="55" y="57"/>
                      </a:cubicBezTo>
                      <a:cubicBezTo>
                        <a:pt x="49" y="63"/>
                        <a:pt x="41" y="66"/>
                        <a:pt x="32" y="66"/>
                      </a:cubicBezTo>
                      <a:moveTo>
                        <a:pt x="20" y="12"/>
                      </a:moveTo>
                      <a:cubicBezTo>
                        <a:pt x="15" y="17"/>
                        <a:pt x="15" y="17"/>
                        <a:pt x="15" y="17"/>
                      </a:cubicBezTo>
                      <a:cubicBezTo>
                        <a:pt x="10" y="22"/>
                        <a:pt x="8" y="28"/>
                        <a:pt x="8" y="34"/>
                      </a:cubicBezTo>
                      <a:cubicBezTo>
                        <a:pt x="8" y="40"/>
                        <a:pt x="10" y="46"/>
                        <a:pt x="15" y="51"/>
                      </a:cubicBezTo>
                      <a:cubicBezTo>
                        <a:pt x="20" y="56"/>
                        <a:pt x="26" y="58"/>
                        <a:pt x="32" y="58"/>
                      </a:cubicBezTo>
                      <a:cubicBezTo>
                        <a:pt x="38" y="58"/>
                        <a:pt x="44" y="56"/>
                        <a:pt x="49" y="51"/>
                      </a:cubicBezTo>
                      <a:cubicBezTo>
                        <a:pt x="54" y="46"/>
                        <a:pt x="54" y="46"/>
                        <a:pt x="54" y="46"/>
                      </a:cubicBezTo>
                      <a:lnTo>
                        <a:pt x="2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5"/>
                <p:cNvSpPr>
                  <a:spLocks/>
                </p:cNvSpPr>
                <p:nvPr/>
              </p:nvSpPr>
              <p:spPr bwMode="auto">
                <a:xfrm>
                  <a:off x="9363075" y="5065713"/>
                  <a:ext cx="365125" cy="371475"/>
                </a:xfrm>
                <a:custGeom>
                  <a:avLst/>
                  <a:gdLst>
                    <a:gd name="T0" fmla="*/ 0 w 230"/>
                    <a:gd name="T1" fmla="*/ 234 h 234"/>
                    <a:gd name="T2" fmla="*/ 22 w 230"/>
                    <a:gd name="T3" fmla="*/ 49 h 234"/>
                    <a:gd name="T4" fmla="*/ 112 w 230"/>
                    <a:gd name="T5" fmla="*/ 0 h 234"/>
                    <a:gd name="T6" fmla="*/ 121 w 230"/>
                    <a:gd name="T7" fmla="*/ 16 h 234"/>
                    <a:gd name="T8" fmla="*/ 41 w 230"/>
                    <a:gd name="T9" fmla="*/ 61 h 234"/>
                    <a:gd name="T10" fmla="*/ 24 w 230"/>
                    <a:gd name="T11" fmla="*/ 211 h 234"/>
                    <a:gd name="T12" fmla="*/ 185 w 230"/>
                    <a:gd name="T13" fmla="*/ 180 h 234"/>
                    <a:gd name="T14" fmla="*/ 211 w 230"/>
                    <a:gd name="T15" fmla="*/ 111 h 234"/>
                    <a:gd name="T16" fmla="*/ 230 w 230"/>
                    <a:gd name="T17" fmla="*/ 116 h 234"/>
                    <a:gd name="T18" fmla="*/ 199 w 230"/>
                    <a:gd name="T19" fmla="*/ 199 h 234"/>
                    <a:gd name="T20" fmla="*/ 0 w 230"/>
                    <a:gd name="T21"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 h="234">
                      <a:moveTo>
                        <a:pt x="0" y="234"/>
                      </a:moveTo>
                      <a:lnTo>
                        <a:pt x="22" y="49"/>
                      </a:lnTo>
                      <a:lnTo>
                        <a:pt x="112" y="0"/>
                      </a:lnTo>
                      <a:lnTo>
                        <a:pt x="121" y="16"/>
                      </a:lnTo>
                      <a:lnTo>
                        <a:pt x="41" y="61"/>
                      </a:lnTo>
                      <a:lnTo>
                        <a:pt x="24" y="211"/>
                      </a:lnTo>
                      <a:lnTo>
                        <a:pt x="185" y="180"/>
                      </a:lnTo>
                      <a:lnTo>
                        <a:pt x="211" y="111"/>
                      </a:lnTo>
                      <a:lnTo>
                        <a:pt x="230" y="116"/>
                      </a:lnTo>
                      <a:lnTo>
                        <a:pt x="199" y="199"/>
                      </a:lnTo>
                      <a:lnTo>
                        <a:pt x="0" y="2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50" name="矩形 49"/>
            <p:cNvSpPr/>
            <p:nvPr/>
          </p:nvSpPr>
          <p:spPr>
            <a:xfrm>
              <a:off x="5553913" y="3069233"/>
              <a:ext cx="2942523" cy="415498"/>
            </a:xfrm>
            <a:prstGeom prst="rect">
              <a:avLst/>
            </a:prstGeom>
          </p:spPr>
          <p:txBody>
            <a:bodyPr wrap="square">
              <a:spAutoFit/>
            </a:bodyPr>
            <a:lstStyle/>
            <a:p>
              <a:r>
                <a:rPr lang="en-US" altLang="zh-CN" sz="1050" dirty="0" smtClean="0">
                  <a:solidFill>
                    <a:schemeClr val="tx1">
                      <a:lumMod val="85000"/>
                      <a:lumOff val="15000"/>
                    </a:schemeClr>
                  </a:solidFill>
                  <a:latin typeface="Century Gothic" panose="020B0502020202020204" pitchFamily="34" charset="0"/>
                  <a:cs typeface="Arial" panose="020B0604020202020204" pitchFamily="34" charset="0"/>
                </a:rPr>
                <a:t>The </a:t>
              </a:r>
              <a:r>
                <a:rPr lang="en-US" altLang="zh-CN" sz="1050" dirty="0">
                  <a:solidFill>
                    <a:schemeClr val="tx1">
                      <a:lumMod val="85000"/>
                      <a:lumOff val="15000"/>
                    </a:schemeClr>
                  </a:solidFill>
                  <a:latin typeface="Century Gothic" panose="020B0502020202020204" pitchFamily="34" charset="0"/>
                  <a:cs typeface="Arial" panose="020B0604020202020204" pitchFamily="34" charset="0"/>
                </a:rPr>
                <a:t>concepts national income and national product have roughly </a:t>
              </a:r>
            </a:p>
          </p:txBody>
        </p:sp>
      </p:grpSp>
      <p:grpSp>
        <p:nvGrpSpPr>
          <p:cNvPr id="49" name="组合 48"/>
          <p:cNvGrpSpPr/>
          <p:nvPr/>
        </p:nvGrpSpPr>
        <p:grpSpPr>
          <a:xfrm>
            <a:off x="4875421" y="3864130"/>
            <a:ext cx="3621015" cy="612620"/>
            <a:chOff x="4875421" y="3970959"/>
            <a:chExt cx="3621015" cy="612620"/>
          </a:xfrm>
        </p:grpSpPr>
        <p:grpSp>
          <p:nvGrpSpPr>
            <p:cNvPr id="8" name="组合 7"/>
            <p:cNvGrpSpPr/>
            <p:nvPr/>
          </p:nvGrpSpPr>
          <p:grpSpPr>
            <a:xfrm>
              <a:off x="4875421" y="3970959"/>
              <a:ext cx="612620" cy="612620"/>
              <a:chOff x="4875421" y="3970959"/>
              <a:chExt cx="612620" cy="612620"/>
            </a:xfrm>
          </p:grpSpPr>
          <p:sp>
            <p:nvSpPr>
              <p:cNvPr id="43" name="椭圆 42"/>
              <p:cNvSpPr/>
              <p:nvPr/>
            </p:nvSpPr>
            <p:spPr>
              <a:xfrm>
                <a:off x="4875421" y="3970959"/>
                <a:ext cx="612620" cy="612620"/>
              </a:xfrm>
              <a:prstGeom prst="ellipse">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p:cNvGrpSpPr/>
              <p:nvPr/>
            </p:nvGrpSpPr>
            <p:grpSpPr>
              <a:xfrm>
                <a:off x="4996021" y="4091560"/>
                <a:ext cx="371420" cy="371419"/>
                <a:chOff x="13057188" y="3740150"/>
                <a:chExt cx="474663" cy="474663"/>
              </a:xfrm>
              <a:solidFill>
                <a:schemeClr val="bg1"/>
              </a:solidFill>
            </p:grpSpPr>
            <p:sp>
              <p:nvSpPr>
                <p:cNvPr id="26" name="Freeform 18"/>
                <p:cNvSpPr>
                  <a:spLocks/>
                </p:cNvSpPr>
                <p:nvPr/>
              </p:nvSpPr>
              <p:spPr bwMode="auto">
                <a:xfrm>
                  <a:off x="13114338" y="4019550"/>
                  <a:ext cx="360363" cy="195263"/>
                </a:xfrm>
                <a:custGeom>
                  <a:avLst/>
                  <a:gdLst>
                    <a:gd name="T0" fmla="*/ 227 w 227"/>
                    <a:gd name="T1" fmla="*/ 123 h 123"/>
                    <a:gd name="T2" fmla="*/ 0 w 227"/>
                    <a:gd name="T3" fmla="*/ 123 h 123"/>
                    <a:gd name="T4" fmla="*/ 0 w 227"/>
                    <a:gd name="T5" fmla="*/ 0 h 123"/>
                    <a:gd name="T6" fmla="*/ 19 w 227"/>
                    <a:gd name="T7" fmla="*/ 0 h 123"/>
                    <a:gd name="T8" fmla="*/ 19 w 227"/>
                    <a:gd name="T9" fmla="*/ 104 h 123"/>
                    <a:gd name="T10" fmla="*/ 208 w 227"/>
                    <a:gd name="T11" fmla="*/ 104 h 123"/>
                    <a:gd name="T12" fmla="*/ 208 w 227"/>
                    <a:gd name="T13" fmla="*/ 0 h 123"/>
                    <a:gd name="T14" fmla="*/ 227 w 227"/>
                    <a:gd name="T15" fmla="*/ 0 h 123"/>
                    <a:gd name="T16" fmla="*/ 227 w 227"/>
                    <a:gd name="T1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123">
                      <a:moveTo>
                        <a:pt x="227" y="123"/>
                      </a:moveTo>
                      <a:lnTo>
                        <a:pt x="0" y="123"/>
                      </a:lnTo>
                      <a:lnTo>
                        <a:pt x="0" y="0"/>
                      </a:lnTo>
                      <a:lnTo>
                        <a:pt x="19" y="0"/>
                      </a:lnTo>
                      <a:lnTo>
                        <a:pt x="19" y="104"/>
                      </a:lnTo>
                      <a:lnTo>
                        <a:pt x="208" y="104"/>
                      </a:lnTo>
                      <a:lnTo>
                        <a:pt x="208" y="0"/>
                      </a:lnTo>
                      <a:lnTo>
                        <a:pt x="227" y="0"/>
                      </a:lnTo>
                      <a:lnTo>
                        <a:pt x="227" y="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19"/>
                <p:cNvSpPr>
                  <a:spLocks/>
                </p:cNvSpPr>
                <p:nvPr/>
              </p:nvSpPr>
              <p:spPr bwMode="auto">
                <a:xfrm>
                  <a:off x="13057188" y="3740150"/>
                  <a:ext cx="474663" cy="274638"/>
                </a:xfrm>
                <a:custGeom>
                  <a:avLst/>
                  <a:gdLst>
                    <a:gd name="T0" fmla="*/ 284 w 299"/>
                    <a:gd name="T1" fmla="*/ 173 h 173"/>
                    <a:gd name="T2" fmla="*/ 149 w 299"/>
                    <a:gd name="T3" fmla="*/ 29 h 173"/>
                    <a:gd name="T4" fmla="*/ 14 w 299"/>
                    <a:gd name="T5" fmla="*/ 173 h 173"/>
                    <a:gd name="T6" fmla="*/ 0 w 299"/>
                    <a:gd name="T7" fmla="*/ 159 h 173"/>
                    <a:gd name="T8" fmla="*/ 149 w 299"/>
                    <a:gd name="T9" fmla="*/ 0 h 173"/>
                    <a:gd name="T10" fmla="*/ 299 w 299"/>
                    <a:gd name="T11" fmla="*/ 159 h 173"/>
                    <a:gd name="T12" fmla="*/ 284 w 299"/>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299" h="173">
                      <a:moveTo>
                        <a:pt x="284" y="173"/>
                      </a:moveTo>
                      <a:lnTo>
                        <a:pt x="149" y="29"/>
                      </a:lnTo>
                      <a:lnTo>
                        <a:pt x="14" y="173"/>
                      </a:lnTo>
                      <a:lnTo>
                        <a:pt x="0" y="159"/>
                      </a:lnTo>
                      <a:lnTo>
                        <a:pt x="149" y="0"/>
                      </a:lnTo>
                      <a:lnTo>
                        <a:pt x="299" y="159"/>
                      </a:lnTo>
                      <a:lnTo>
                        <a:pt x="284"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0"/>
                <p:cNvSpPr>
                  <a:spLocks/>
                </p:cNvSpPr>
                <p:nvPr/>
              </p:nvSpPr>
              <p:spPr bwMode="auto">
                <a:xfrm>
                  <a:off x="13233400" y="4019550"/>
                  <a:ext cx="120650" cy="134938"/>
                </a:xfrm>
                <a:custGeom>
                  <a:avLst/>
                  <a:gdLst>
                    <a:gd name="T0" fmla="*/ 76 w 76"/>
                    <a:gd name="T1" fmla="*/ 85 h 85"/>
                    <a:gd name="T2" fmla="*/ 57 w 76"/>
                    <a:gd name="T3" fmla="*/ 85 h 85"/>
                    <a:gd name="T4" fmla="*/ 57 w 76"/>
                    <a:gd name="T5" fmla="*/ 19 h 85"/>
                    <a:gd name="T6" fmla="*/ 19 w 76"/>
                    <a:gd name="T7" fmla="*/ 19 h 85"/>
                    <a:gd name="T8" fmla="*/ 19 w 76"/>
                    <a:gd name="T9" fmla="*/ 85 h 85"/>
                    <a:gd name="T10" fmla="*/ 0 w 76"/>
                    <a:gd name="T11" fmla="*/ 85 h 85"/>
                    <a:gd name="T12" fmla="*/ 0 w 76"/>
                    <a:gd name="T13" fmla="*/ 0 h 85"/>
                    <a:gd name="T14" fmla="*/ 76 w 76"/>
                    <a:gd name="T15" fmla="*/ 0 h 85"/>
                    <a:gd name="T16" fmla="*/ 76 w 76"/>
                    <a:gd name="T1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85">
                      <a:moveTo>
                        <a:pt x="76" y="85"/>
                      </a:moveTo>
                      <a:lnTo>
                        <a:pt x="57" y="85"/>
                      </a:lnTo>
                      <a:lnTo>
                        <a:pt x="57" y="19"/>
                      </a:lnTo>
                      <a:lnTo>
                        <a:pt x="19" y="19"/>
                      </a:lnTo>
                      <a:lnTo>
                        <a:pt x="19" y="85"/>
                      </a:lnTo>
                      <a:lnTo>
                        <a:pt x="0" y="85"/>
                      </a:lnTo>
                      <a:lnTo>
                        <a:pt x="0" y="0"/>
                      </a:lnTo>
                      <a:lnTo>
                        <a:pt x="76" y="0"/>
                      </a:lnTo>
                      <a:lnTo>
                        <a:pt x="76"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1"/>
                <p:cNvSpPr>
                  <a:spLocks noEditPoints="1"/>
                </p:cNvSpPr>
                <p:nvPr/>
              </p:nvSpPr>
              <p:spPr bwMode="auto">
                <a:xfrm>
                  <a:off x="13233400" y="3868738"/>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51" name="矩形 50"/>
            <p:cNvSpPr/>
            <p:nvPr/>
          </p:nvSpPr>
          <p:spPr>
            <a:xfrm>
              <a:off x="5553913" y="4069520"/>
              <a:ext cx="2942523" cy="415498"/>
            </a:xfrm>
            <a:prstGeom prst="rect">
              <a:avLst/>
            </a:prstGeom>
          </p:spPr>
          <p:txBody>
            <a:bodyPr wrap="square">
              <a:spAutoFit/>
            </a:bodyPr>
            <a:lstStyle/>
            <a:p>
              <a:r>
                <a:rPr lang="en-US" altLang="zh-CN" sz="1050" dirty="0" smtClean="0">
                  <a:solidFill>
                    <a:schemeClr val="tx1">
                      <a:lumMod val="85000"/>
                      <a:lumOff val="15000"/>
                    </a:schemeClr>
                  </a:solidFill>
                  <a:latin typeface="Century Gothic" panose="020B0502020202020204" pitchFamily="34" charset="0"/>
                  <a:cs typeface="Arial" panose="020B0604020202020204" pitchFamily="34" charset="0"/>
                </a:rPr>
                <a:t>The </a:t>
              </a:r>
              <a:r>
                <a:rPr lang="en-US" altLang="zh-CN" sz="1050" dirty="0">
                  <a:solidFill>
                    <a:schemeClr val="tx1">
                      <a:lumMod val="85000"/>
                      <a:lumOff val="15000"/>
                    </a:schemeClr>
                  </a:solidFill>
                  <a:latin typeface="Century Gothic" panose="020B0502020202020204" pitchFamily="34" charset="0"/>
                  <a:cs typeface="Arial" panose="020B0604020202020204" pitchFamily="34" charset="0"/>
                </a:rPr>
                <a:t>concepts national income and national product have roughly </a:t>
              </a:r>
            </a:p>
          </p:txBody>
        </p:sp>
      </p:grpSp>
      <p:pic>
        <p:nvPicPr>
          <p:cNvPr id="1026" name="Picture 2" descr="C:\Users\Admin\Desktop\陆长淼\项目图片收集\图片收集\shutterstock_114759688.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66000"/>
                    </a14:imgEffect>
                    <a14:imgEffect>
                      <a14:brightnessContrast bright="20000"/>
                    </a14:imgEffect>
                  </a14:imgLayer>
                </a14:imgProps>
              </a:ext>
              <a:ext uri="{28A0092B-C50C-407E-A947-70E740481C1C}">
                <a14:useLocalDpi xmlns:a14="http://schemas.microsoft.com/office/drawing/2010/main" val="0"/>
              </a:ext>
            </a:extLst>
          </a:blip>
          <a:srcRect l="23008" r="23008"/>
          <a:stretch/>
        </p:blipFill>
        <p:spPr bwMode="auto">
          <a:xfrm flipH="1">
            <a:off x="0" y="0"/>
            <a:ext cx="4351970" cy="5143500"/>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组合 40"/>
          <p:cNvGrpSpPr/>
          <p:nvPr/>
        </p:nvGrpSpPr>
        <p:grpSpPr>
          <a:xfrm>
            <a:off x="8892480" y="411510"/>
            <a:ext cx="251520" cy="661800"/>
            <a:chOff x="8892480" y="411510"/>
            <a:chExt cx="251520" cy="661800"/>
          </a:xfrm>
        </p:grpSpPr>
        <p:sp>
          <p:nvSpPr>
            <p:cNvPr id="42" name="矩形 41"/>
            <p:cNvSpPr/>
            <p:nvPr/>
          </p:nvSpPr>
          <p:spPr>
            <a:xfrm>
              <a:off x="8892480" y="411510"/>
              <a:ext cx="251520" cy="661800"/>
            </a:xfrm>
            <a:prstGeom prst="rect">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文本框 19"/>
            <p:cNvSpPr txBox="1"/>
            <p:nvPr/>
          </p:nvSpPr>
          <p:spPr>
            <a:xfrm rot="5400000">
              <a:off x="8688849" y="634418"/>
              <a:ext cx="658780" cy="215444"/>
            </a:xfrm>
            <a:prstGeom prst="rect">
              <a:avLst/>
            </a:prstGeom>
            <a:noFill/>
          </p:spPr>
          <p:txBody>
            <a:bodyPr wrap="square" rtlCol="0">
              <a:spAutoFit/>
            </a:bodyPr>
            <a:lstStyle/>
            <a:p>
              <a:r>
                <a:rPr lang="en-US" altLang="zh-CN" sz="800" dirty="0" smtClean="0">
                  <a:solidFill>
                    <a:schemeClr val="bg1"/>
                  </a:solidFill>
                  <a:latin typeface="Century Gothic" panose="020B0502020202020204" pitchFamily="34" charset="0"/>
                </a:rPr>
                <a:t>PAGE   12</a:t>
              </a:r>
              <a:endParaRPr lang="zh-CN" altLang="en-US" sz="800" dirty="0">
                <a:solidFill>
                  <a:schemeClr val="bg1"/>
                </a:solidFill>
                <a:latin typeface="Century Gothic" panose="020B0502020202020204" pitchFamily="34" charset="0"/>
              </a:endParaRPr>
            </a:p>
          </p:txBody>
        </p:sp>
        <p:grpSp>
          <p:nvGrpSpPr>
            <p:cNvPr id="45" name="组合 44"/>
            <p:cNvGrpSpPr/>
            <p:nvPr/>
          </p:nvGrpSpPr>
          <p:grpSpPr>
            <a:xfrm>
              <a:off x="8964240" y="819459"/>
              <a:ext cx="108000" cy="7834"/>
              <a:chOff x="8953171" y="848034"/>
              <a:chExt cx="130138" cy="7834"/>
            </a:xfrm>
          </p:grpSpPr>
          <p:cxnSp>
            <p:nvCxnSpPr>
              <p:cNvPr id="46" name="直接连接符 45"/>
              <p:cNvCxnSpPr/>
              <p:nvPr/>
            </p:nvCxnSpPr>
            <p:spPr>
              <a:xfrm>
                <a:off x="8953171" y="855868"/>
                <a:ext cx="130138" cy="0"/>
              </a:xfrm>
              <a:prstGeom prst="line">
                <a:avLst/>
              </a:prstGeom>
              <a:ln w="3175">
                <a:solidFill>
                  <a:srgbClr val="008B8E"/>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8953171" y="848034"/>
                <a:ext cx="13013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986008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childTnLst>
                                </p:cTn>
                              </p:par>
                              <p:par>
                                <p:cTn id="8" presetID="2" presetClass="entr" presetSubtype="8" fill="hold" nodeType="withEffect">
                                  <p:stCondLst>
                                    <p:cond delay="100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0-#ppt_w/2"/>
                                          </p:val>
                                        </p:tav>
                                        <p:tav tm="100000">
                                          <p:val>
                                            <p:strVal val="#ppt_x"/>
                                          </p:val>
                                        </p:tav>
                                      </p:tavLst>
                                    </p:anim>
                                    <p:anim calcmode="lin" valueType="num">
                                      <p:cBhvr additive="base">
                                        <p:cTn id="11" dur="500" fill="hold"/>
                                        <p:tgtEl>
                                          <p:spTgt spid="2"/>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stCondLst>
                                    <p:cond delay="150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1+#ppt_w/2"/>
                                          </p:val>
                                        </p:tav>
                                        <p:tav tm="100000">
                                          <p:val>
                                            <p:strVal val="#ppt_x"/>
                                          </p:val>
                                        </p:tav>
                                      </p:tavLst>
                                    </p:anim>
                                    <p:anim calcmode="lin" valueType="num">
                                      <p:cBhvr additive="base">
                                        <p:cTn id="15" dur="500" fill="hold"/>
                                        <p:tgtEl>
                                          <p:spTgt spid="3"/>
                                        </p:tgtEl>
                                        <p:attrNameLst>
                                          <p:attrName>ppt_y</p:attrName>
                                        </p:attrNameLst>
                                      </p:cBhvr>
                                      <p:tavLst>
                                        <p:tav tm="0">
                                          <p:val>
                                            <p:strVal val="#ppt_y"/>
                                          </p:val>
                                        </p:tav>
                                        <p:tav tm="100000">
                                          <p:val>
                                            <p:strVal val="#ppt_y"/>
                                          </p:val>
                                        </p:tav>
                                      </p:tavLst>
                                    </p:anim>
                                  </p:childTnLst>
                                </p:cTn>
                              </p:par>
                              <p:par>
                                <p:cTn id="16" presetID="12" presetClass="entr" presetSubtype="1" fill="hold" nodeType="withEffect">
                                  <p:stCondLst>
                                    <p:cond delay="2000"/>
                                  </p:stCondLst>
                                  <p:childTnLst>
                                    <p:set>
                                      <p:cBhvr>
                                        <p:cTn id="17" dur="1" fill="hold">
                                          <p:stCondLst>
                                            <p:cond delay="0"/>
                                          </p:stCondLst>
                                        </p:cTn>
                                        <p:tgtEl>
                                          <p:spTgt spid="52"/>
                                        </p:tgtEl>
                                        <p:attrNameLst>
                                          <p:attrName>style.visibility</p:attrName>
                                        </p:attrNameLst>
                                      </p:cBhvr>
                                      <p:to>
                                        <p:strVal val="visible"/>
                                      </p:to>
                                    </p:set>
                                    <p:anim calcmode="lin" valueType="num">
                                      <p:cBhvr additive="base">
                                        <p:cTn id="18" dur="500"/>
                                        <p:tgtEl>
                                          <p:spTgt spid="52"/>
                                        </p:tgtEl>
                                        <p:attrNameLst>
                                          <p:attrName>ppt_y</p:attrName>
                                        </p:attrNameLst>
                                      </p:cBhvr>
                                      <p:tavLst>
                                        <p:tav tm="0">
                                          <p:val>
                                            <p:strVal val="#ppt_y-#ppt_h*1.125000"/>
                                          </p:val>
                                        </p:tav>
                                        <p:tav tm="100000">
                                          <p:val>
                                            <p:strVal val="#ppt_y"/>
                                          </p:val>
                                        </p:tav>
                                      </p:tavLst>
                                    </p:anim>
                                    <p:animEffect transition="in" filter="wipe(down)">
                                      <p:cBhvr>
                                        <p:cTn id="19" dur="500"/>
                                        <p:tgtEl>
                                          <p:spTgt spid="52"/>
                                        </p:tgtEl>
                                      </p:cBhvr>
                                    </p:animEffect>
                                  </p:childTnLst>
                                </p:cTn>
                              </p:par>
                              <p:par>
                                <p:cTn id="20" presetID="12" presetClass="entr" presetSubtype="1" fill="hold" nodeType="withEffect">
                                  <p:stCondLst>
                                    <p:cond delay="2500"/>
                                  </p:stCondLst>
                                  <p:childTnLst>
                                    <p:set>
                                      <p:cBhvr>
                                        <p:cTn id="21" dur="1" fill="hold">
                                          <p:stCondLst>
                                            <p:cond delay="0"/>
                                          </p:stCondLst>
                                        </p:cTn>
                                        <p:tgtEl>
                                          <p:spTgt spid="49"/>
                                        </p:tgtEl>
                                        <p:attrNameLst>
                                          <p:attrName>style.visibility</p:attrName>
                                        </p:attrNameLst>
                                      </p:cBhvr>
                                      <p:to>
                                        <p:strVal val="visible"/>
                                      </p:to>
                                    </p:set>
                                    <p:anim calcmode="lin" valueType="num">
                                      <p:cBhvr additive="base">
                                        <p:cTn id="22" dur="500"/>
                                        <p:tgtEl>
                                          <p:spTgt spid="49"/>
                                        </p:tgtEl>
                                        <p:attrNameLst>
                                          <p:attrName>ppt_y</p:attrName>
                                        </p:attrNameLst>
                                      </p:cBhvr>
                                      <p:tavLst>
                                        <p:tav tm="0">
                                          <p:val>
                                            <p:strVal val="#ppt_y-#ppt_h*1.125000"/>
                                          </p:val>
                                        </p:tav>
                                        <p:tav tm="100000">
                                          <p:val>
                                            <p:strVal val="#ppt_y"/>
                                          </p:val>
                                        </p:tav>
                                      </p:tavLst>
                                    </p:anim>
                                    <p:animEffect transition="in" filter="wipe(down)">
                                      <p:cBhvr>
                                        <p:cTn id="2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412490" y="524010"/>
            <a:ext cx="4310795" cy="615066"/>
            <a:chOff x="412490" y="524010"/>
            <a:chExt cx="4310795" cy="615066"/>
          </a:xfrm>
        </p:grpSpPr>
        <p:sp>
          <p:nvSpPr>
            <p:cNvPr id="2" name="矩形 1"/>
            <p:cNvSpPr/>
            <p:nvPr/>
          </p:nvSpPr>
          <p:spPr>
            <a:xfrm>
              <a:off x="412490" y="524010"/>
              <a:ext cx="4310795" cy="461665"/>
            </a:xfrm>
            <a:prstGeom prst="rect">
              <a:avLst/>
            </a:prstGeom>
          </p:spPr>
          <p:txBody>
            <a:bodyPr wrap="none">
              <a:spAutoFit/>
            </a:bodyPr>
            <a:lstStyle/>
            <a:p>
              <a:r>
                <a:rPr lang="en-US" altLang="zh-CN" sz="2400" dirty="0" smtClean="0">
                  <a:solidFill>
                    <a:srgbClr val="0563B8"/>
                  </a:solidFill>
                  <a:latin typeface="Century Gothic" panose="020B0502020202020204" pitchFamily="34" charset="0"/>
                  <a:cs typeface="Arial" panose="020B0604020202020204" pitchFamily="34" charset="0"/>
                </a:rPr>
                <a:t>Product App Layout Option</a:t>
              </a:r>
            </a:p>
          </p:txBody>
        </p:sp>
        <p:sp>
          <p:nvSpPr>
            <p:cNvPr id="3" name="矩形 2"/>
            <p:cNvSpPr/>
            <p:nvPr/>
          </p:nvSpPr>
          <p:spPr>
            <a:xfrm>
              <a:off x="412490" y="877466"/>
              <a:ext cx="2666114" cy="261610"/>
            </a:xfrm>
            <a:prstGeom prst="rect">
              <a:avLst/>
            </a:prstGeom>
          </p:spPr>
          <p:txBody>
            <a:bodyPr wrap="none">
              <a:spAutoFit/>
            </a:bodyPr>
            <a:lstStyle/>
            <a:p>
              <a:r>
                <a:rPr lang="en-US" altLang="zh-CN" sz="1100" dirty="0" smtClean="0">
                  <a:solidFill>
                    <a:schemeClr val="bg1">
                      <a:lumMod val="50000"/>
                    </a:schemeClr>
                  </a:solidFill>
                  <a:latin typeface="Century Gothic" panose="020B0502020202020204" pitchFamily="34" charset="0"/>
                  <a:cs typeface="Arial" panose="020B0604020202020204" pitchFamily="34" charset="0"/>
                </a:rPr>
                <a:t>The people that makes stuff happen</a:t>
              </a:r>
              <a:endParaRPr lang="en-US" altLang="zh-CN" sz="1100" dirty="0">
                <a:solidFill>
                  <a:schemeClr val="bg1">
                    <a:lumMod val="50000"/>
                  </a:schemeClr>
                </a:solidFill>
                <a:latin typeface="Century Gothic" panose="020B0502020202020204" pitchFamily="34" charset="0"/>
                <a:cs typeface="Arial" panose="020B0604020202020204" pitchFamily="34" charset="0"/>
              </a:endParaRPr>
            </a:p>
          </p:txBody>
        </p:sp>
      </p:grpSp>
      <p:grpSp>
        <p:nvGrpSpPr>
          <p:cNvPr id="12" name="组合 11"/>
          <p:cNvGrpSpPr/>
          <p:nvPr/>
        </p:nvGrpSpPr>
        <p:grpSpPr>
          <a:xfrm>
            <a:off x="5054228" y="524009"/>
            <a:ext cx="2997607" cy="3989973"/>
            <a:chOff x="4680012" y="1147027"/>
            <a:chExt cx="2579735" cy="3433763"/>
          </a:xfrm>
        </p:grpSpPr>
        <p:pic>
          <p:nvPicPr>
            <p:cNvPr id="3074" name="Picture 2" descr="C:\Users\Admin\Desktop\Nipic_2716341_2010092112031905480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272" t="1031" r="5163" b="1671"/>
            <a:stretch/>
          </p:blipFill>
          <p:spPr bwMode="auto">
            <a:xfrm>
              <a:off x="4680012" y="1147027"/>
              <a:ext cx="2579735" cy="3433763"/>
            </a:xfrm>
            <a:prstGeom prst="rect">
              <a:avLst/>
            </a:prstGeom>
            <a:noFill/>
            <a:effectLst>
              <a:reflection blurRad="6350" stA="12000" endPos="1000" dir="5400000" sy="-100000" algn="bl" rotWithShape="0"/>
            </a:effectLst>
            <a:extLst>
              <a:ext uri="{909E8E84-426E-40DD-AFC4-6F175D3DCCD1}">
                <a14:hiddenFill xmlns:a14="http://schemas.microsoft.com/office/drawing/2010/main">
                  <a:solidFill>
                    <a:srgbClr val="FFFFFF"/>
                  </a:solidFill>
                </a14:hiddenFill>
              </a:ext>
            </a:extLst>
          </p:spPr>
        </p:pic>
        <p:pic>
          <p:nvPicPr>
            <p:cNvPr id="4098" name="Picture 2" descr="C:\Users\Admin\Desktop\陆长淼\项目图片收集\shutterstock_190355276.jpg"/>
            <p:cNvPicPr>
              <a:picLocks noChangeAspect="1" noChangeArrowheads="1"/>
            </p:cNvPicPr>
            <p:nvPr/>
          </p:nvPicPr>
          <p:blipFill rotWithShape="1">
            <a:blip r:embed="rId4">
              <a:extLst>
                <a:ext uri="{28A0092B-C50C-407E-A947-70E740481C1C}">
                  <a14:useLocalDpi xmlns:a14="http://schemas.microsoft.com/office/drawing/2010/main" val="0"/>
                </a:ext>
              </a:extLst>
            </a:blip>
            <a:srcRect l="29350" t="11263" r="32112" b="6995"/>
            <a:stretch/>
          </p:blipFill>
          <p:spPr bwMode="auto">
            <a:xfrm>
              <a:off x="4967785" y="1571236"/>
              <a:ext cx="1999397" cy="2727809"/>
            </a:xfrm>
            <a:prstGeom prst="rect">
              <a:avLst/>
            </a:prstGeom>
            <a:noFill/>
            <a:extLst>
              <a:ext uri="{909E8E84-426E-40DD-AFC4-6F175D3DCCD1}">
                <a14:hiddenFill xmlns:a14="http://schemas.microsoft.com/office/drawing/2010/main">
                  <a:solidFill>
                    <a:srgbClr val="FFFFFF"/>
                  </a:solidFill>
                </a14:hiddenFill>
              </a:ext>
            </a:extLst>
          </p:spPr>
        </p:pic>
      </p:grpSp>
      <p:sp>
        <p:nvSpPr>
          <p:cNvPr id="80" name="矩形 79"/>
          <p:cNvSpPr/>
          <p:nvPr/>
        </p:nvSpPr>
        <p:spPr>
          <a:xfrm>
            <a:off x="412490" y="1524491"/>
            <a:ext cx="1096775" cy="261610"/>
          </a:xfrm>
          <a:prstGeom prst="rect">
            <a:avLst/>
          </a:prstGeom>
        </p:spPr>
        <p:txBody>
          <a:bodyPr wrap="none">
            <a:spAutoFit/>
          </a:bodyPr>
          <a:lstStyle/>
          <a:p>
            <a:r>
              <a:rPr lang="en-US" altLang="zh-CN" sz="1100" dirty="0" smtClean="0">
                <a:solidFill>
                  <a:srgbClr val="0563B8"/>
                </a:solidFill>
                <a:latin typeface="Century Gothic" panose="020B0502020202020204" pitchFamily="34" charset="0"/>
                <a:cs typeface="Arial" panose="020B0604020202020204" pitchFamily="34" charset="0"/>
              </a:rPr>
              <a:t>ADD THE TITLE</a:t>
            </a:r>
            <a:endParaRPr lang="en-US" altLang="zh-CN" sz="1100" dirty="0">
              <a:solidFill>
                <a:srgbClr val="0563B8"/>
              </a:solidFill>
              <a:latin typeface="Century Gothic" panose="020B0502020202020204" pitchFamily="34" charset="0"/>
              <a:cs typeface="Arial" panose="020B0604020202020204" pitchFamily="34" charset="0"/>
            </a:endParaRPr>
          </a:p>
        </p:txBody>
      </p:sp>
      <p:grpSp>
        <p:nvGrpSpPr>
          <p:cNvPr id="84" name="组合 83"/>
          <p:cNvGrpSpPr/>
          <p:nvPr/>
        </p:nvGrpSpPr>
        <p:grpSpPr>
          <a:xfrm>
            <a:off x="498644" y="3970332"/>
            <a:ext cx="3965344" cy="443198"/>
            <a:chOff x="498644" y="4212060"/>
            <a:chExt cx="3965344" cy="443198"/>
          </a:xfrm>
        </p:grpSpPr>
        <p:sp>
          <p:nvSpPr>
            <p:cNvPr id="97" name="Freeform 10"/>
            <p:cNvSpPr>
              <a:spLocks/>
            </p:cNvSpPr>
            <p:nvPr/>
          </p:nvSpPr>
          <p:spPr bwMode="auto">
            <a:xfrm>
              <a:off x="498644" y="4255706"/>
              <a:ext cx="378867" cy="355907"/>
            </a:xfrm>
            <a:custGeom>
              <a:avLst/>
              <a:gdLst>
                <a:gd name="T0" fmla="*/ 40 w 128"/>
                <a:gd name="T1" fmla="*/ 120 h 120"/>
                <a:gd name="T2" fmla="*/ 12 w 128"/>
                <a:gd name="T3" fmla="*/ 108 h 120"/>
                <a:gd name="T4" fmla="*/ 0 w 128"/>
                <a:gd name="T5" fmla="*/ 80 h 120"/>
                <a:gd name="T6" fmla="*/ 12 w 128"/>
                <a:gd name="T7" fmla="*/ 52 h 120"/>
                <a:gd name="T8" fmla="*/ 58 w 128"/>
                <a:gd name="T9" fmla="*/ 2 h 120"/>
                <a:gd name="T10" fmla="*/ 64 w 128"/>
                <a:gd name="T11" fmla="*/ 8 h 120"/>
                <a:gd name="T12" fmla="*/ 17 w 128"/>
                <a:gd name="T13" fmla="*/ 57 h 120"/>
                <a:gd name="T14" fmla="*/ 8 w 128"/>
                <a:gd name="T15" fmla="*/ 80 h 120"/>
                <a:gd name="T16" fmla="*/ 17 w 128"/>
                <a:gd name="T17" fmla="*/ 103 h 120"/>
                <a:gd name="T18" fmla="*/ 40 w 128"/>
                <a:gd name="T19" fmla="*/ 112 h 120"/>
                <a:gd name="T20" fmla="*/ 63 w 128"/>
                <a:gd name="T21" fmla="*/ 103 h 120"/>
                <a:gd name="T22" fmla="*/ 113 w 128"/>
                <a:gd name="T23" fmla="*/ 49 h 120"/>
                <a:gd name="T24" fmla="*/ 120 w 128"/>
                <a:gd name="T25" fmla="*/ 32 h 120"/>
                <a:gd name="T26" fmla="*/ 113 w 128"/>
                <a:gd name="T27" fmla="*/ 15 h 120"/>
                <a:gd name="T28" fmla="*/ 96 w 128"/>
                <a:gd name="T29" fmla="*/ 8 h 120"/>
                <a:gd name="T30" fmla="*/ 79 w 128"/>
                <a:gd name="T31" fmla="*/ 15 h 120"/>
                <a:gd name="T32" fmla="*/ 29 w 128"/>
                <a:gd name="T33" fmla="*/ 69 h 120"/>
                <a:gd name="T34" fmla="*/ 29 w 128"/>
                <a:gd name="T35" fmla="*/ 91 h 120"/>
                <a:gd name="T36" fmla="*/ 40 w 128"/>
                <a:gd name="T37" fmla="*/ 96 h 120"/>
                <a:gd name="T38" fmla="*/ 40 w 128"/>
                <a:gd name="T39" fmla="*/ 96 h 120"/>
                <a:gd name="T40" fmla="*/ 51 w 128"/>
                <a:gd name="T41" fmla="*/ 91 h 120"/>
                <a:gd name="T42" fmla="*/ 100 w 128"/>
                <a:gd name="T43" fmla="*/ 41 h 120"/>
                <a:gd name="T44" fmla="*/ 105 w 128"/>
                <a:gd name="T45" fmla="*/ 47 h 120"/>
                <a:gd name="T46" fmla="*/ 57 w 128"/>
                <a:gd name="T47" fmla="*/ 97 h 120"/>
                <a:gd name="T48" fmla="*/ 40 w 128"/>
                <a:gd name="T49" fmla="*/ 104 h 120"/>
                <a:gd name="T50" fmla="*/ 40 w 128"/>
                <a:gd name="T51" fmla="*/ 104 h 120"/>
                <a:gd name="T52" fmla="*/ 23 w 128"/>
                <a:gd name="T53" fmla="*/ 97 h 120"/>
                <a:gd name="T54" fmla="*/ 23 w 128"/>
                <a:gd name="T55" fmla="*/ 63 h 120"/>
                <a:gd name="T56" fmla="*/ 73 w 128"/>
                <a:gd name="T57" fmla="*/ 9 h 120"/>
                <a:gd name="T58" fmla="*/ 96 w 128"/>
                <a:gd name="T59" fmla="*/ 0 h 120"/>
                <a:gd name="T60" fmla="*/ 119 w 128"/>
                <a:gd name="T61" fmla="*/ 9 h 120"/>
                <a:gd name="T62" fmla="*/ 128 w 128"/>
                <a:gd name="T63" fmla="*/ 32 h 120"/>
                <a:gd name="T64" fmla="*/ 119 w 128"/>
                <a:gd name="T65" fmla="*/ 55 h 120"/>
                <a:gd name="T66" fmla="*/ 68 w 128"/>
                <a:gd name="T67" fmla="*/ 108 h 120"/>
                <a:gd name="T68" fmla="*/ 40 w 128"/>
                <a:gd name="T69"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20">
                  <a:moveTo>
                    <a:pt x="40" y="120"/>
                  </a:moveTo>
                  <a:cubicBezTo>
                    <a:pt x="29" y="120"/>
                    <a:pt x="19" y="116"/>
                    <a:pt x="12" y="108"/>
                  </a:cubicBezTo>
                  <a:cubicBezTo>
                    <a:pt x="4" y="101"/>
                    <a:pt x="0" y="91"/>
                    <a:pt x="0" y="80"/>
                  </a:cubicBezTo>
                  <a:cubicBezTo>
                    <a:pt x="0" y="69"/>
                    <a:pt x="4" y="59"/>
                    <a:pt x="12" y="52"/>
                  </a:cubicBezTo>
                  <a:cubicBezTo>
                    <a:pt x="58" y="2"/>
                    <a:pt x="58" y="2"/>
                    <a:pt x="58" y="2"/>
                  </a:cubicBezTo>
                  <a:cubicBezTo>
                    <a:pt x="64" y="8"/>
                    <a:pt x="64" y="8"/>
                    <a:pt x="64" y="8"/>
                  </a:cubicBezTo>
                  <a:cubicBezTo>
                    <a:pt x="17" y="57"/>
                    <a:pt x="17" y="57"/>
                    <a:pt x="17" y="57"/>
                  </a:cubicBezTo>
                  <a:cubicBezTo>
                    <a:pt x="11" y="63"/>
                    <a:pt x="8" y="71"/>
                    <a:pt x="8" y="80"/>
                  </a:cubicBezTo>
                  <a:cubicBezTo>
                    <a:pt x="8" y="89"/>
                    <a:pt x="11" y="97"/>
                    <a:pt x="17" y="103"/>
                  </a:cubicBezTo>
                  <a:cubicBezTo>
                    <a:pt x="23" y="109"/>
                    <a:pt x="31" y="112"/>
                    <a:pt x="40" y="112"/>
                  </a:cubicBezTo>
                  <a:cubicBezTo>
                    <a:pt x="49" y="112"/>
                    <a:pt x="57" y="109"/>
                    <a:pt x="63" y="103"/>
                  </a:cubicBezTo>
                  <a:cubicBezTo>
                    <a:pt x="113" y="49"/>
                    <a:pt x="113" y="49"/>
                    <a:pt x="113" y="49"/>
                  </a:cubicBezTo>
                  <a:cubicBezTo>
                    <a:pt x="118" y="44"/>
                    <a:pt x="120" y="38"/>
                    <a:pt x="120" y="32"/>
                  </a:cubicBezTo>
                  <a:cubicBezTo>
                    <a:pt x="120" y="26"/>
                    <a:pt x="118" y="20"/>
                    <a:pt x="113" y="15"/>
                  </a:cubicBezTo>
                  <a:cubicBezTo>
                    <a:pt x="108" y="10"/>
                    <a:pt x="102" y="8"/>
                    <a:pt x="96" y="8"/>
                  </a:cubicBezTo>
                  <a:cubicBezTo>
                    <a:pt x="90" y="8"/>
                    <a:pt x="84" y="10"/>
                    <a:pt x="79" y="15"/>
                  </a:cubicBezTo>
                  <a:cubicBezTo>
                    <a:pt x="29" y="69"/>
                    <a:pt x="29" y="69"/>
                    <a:pt x="29" y="69"/>
                  </a:cubicBezTo>
                  <a:cubicBezTo>
                    <a:pt x="22" y="75"/>
                    <a:pt x="22" y="85"/>
                    <a:pt x="29" y="91"/>
                  </a:cubicBezTo>
                  <a:cubicBezTo>
                    <a:pt x="32" y="94"/>
                    <a:pt x="36" y="96"/>
                    <a:pt x="40" y="96"/>
                  </a:cubicBezTo>
                  <a:cubicBezTo>
                    <a:pt x="40" y="96"/>
                    <a:pt x="40" y="96"/>
                    <a:pt x="40" y="96"/>
                  </a:cubicBezTo>
                  <a:cubicBezTo>
                    <a:pt x="44" y="96"/>
                    <a:pt x="48" y="94"/>
                    <a:pt x="51" y="91"/>
                  </a:cubicBezTo>
                  <a:cubicBezTo>
                    <a:pt x="100" y="41"/>
                    <a:pt x="100" y="41"/>
                    <a:pt x="100" y="41"/>
                  </a:cubicBezTo>
                  <a:cubicBezTo>
                    <a:pt x="105" y="47"/>
                    <a:pt x="105" y="47"/>
                    <a:pt x="105" y="47"/>
                  </a:cubicBezTo>
                  <a:cubicBezTo>
                    <a:pt x="57" y="97"/>
                    <a:pt x="57" y="97"/>
                    <a:pt x="57" y="97"/>
                  </a:cubicBezTo>
                  <a:cubicBezTo>
                    <a:pt x="52" y="102"/>
                    <a:pt x="46" y="104"/>
                    <a:pt x="40" y="104"/>
                  </a:cubicBezTo>
                  <a:cubicBezTo>
                    <a:pt x="40" y="104"/>
                    <a:pt x="40" y="104"/>
                    <a:pt x="40" y="104"/>
                  </a:cubicBezTo>
                  <a:cubicBezTo>
                    <a:pt x="34" y="104"/>
                    <a:pt x="28" y="102"/>
                    <a:pt x="23" y="97"/>
                  </a:cubicBezTo>
                  <a:cubicBezTo>
                    <a:pt x="14" y="88"/>
                    <a:pt x="14" y="72"/>
                    <a:pt x="23" y="63"/>
                  </a:cubicBezTo>
                  <a:cubicBezTo>
                    <a:pt x="73" y="9"/>
                    <a:pt x="73" y="9"/>
                    <a:pt x="73" y="9"/>
                  </a:cubicBezTo>
                  <a:cubicBezTo>
                    <a:pt x="79" y="3"/>
                    <a:pt x="87" y="0"/>
                    <a:pt x="96" y="0"/>
                  </a:cubicBezTo>
                  <a:cubicBezTo>
                    <a:pt x="105" y="0"/>
                    <a:pt x="113" y="3"/>
                    <a:pt x="119" y="9"/>
                  </a:cubicBezTo>
                  <a:cubicBezTo>
                    <a:pt x="125" y="15"/>
                    <a:pt x="128" y="23"/>
                    <a:pt x="128" y="32"/>
                  </a:cubicBezTo>
                  <a:cubicBezTo>
                    <a:pt x="128" y="41"/>
                    <a:pt x="125" y="49"/>
                    <a:pt x="119" y="55"/>
                  </a:cubicBezTo>
                  <a:cubicBezTo>
                    <a:pt x="68" y="108"/>
                    <a:pt x="68" y="108"/>
                    <a:pt x="68" y="108"/>
                  </a:cubicBezTo>
                  <a:cubicBezTo>
                    <a:pt x="61" y="116"/>
                    <a:pt x="51" y="120"/>
                    <a:pt x="40" y="120"/>
                  </a:cubicBezTo>
                </a:path>
              </a:pathLst>
            </a:custGeom>
            <a:solidFill>
              <a:srgbClr val="394A57"/>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8" name="矩形 97"/>
            <p:cNvSpPr/>
            <p:nvPr/>
          </p:nvSpPr>
          <p:spPr>
            <a:xfrm>
              <a:off x="960877" y="4212060"/>
              <a:ext cx="3503111" cy="443198"/>
            </a:xfrm>
            <a:prstGeom prst="rect">
              <a:avLst/>
            </a:prstGeom>
          </p:spPr>
          <p:txBody>
            <a:bodyPr wrap="square">
              <a:spAutoFit/>
            </a:bodyPr>
            <a:lstStyle/>
            <a:p>
              <a:pPr>
                <a:lnSpc>
                  <a:spcPct val="114000"/>
                </a:lnSpc>
              </a:pPr>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The </a:t>
              </a: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concepts national income and national product have roughly </a:t>
              </a:r>
            </a:p>
          </p:txBody>
        </p:sp>
      </p:grpSp>
      <p:grpSp>
        <p:nvGrpSpPr>
          <p:cNvPr id="100" name="组合 99"/>
          <p:cNvGrpSpPr/>
          <p:nvPr/>
        </p:nvGrpSpPr>
        <p:grpSpPr>
          <a:xfrm>
            <a:off x="511271" y="3293060"/>
            <a:ext cx="3952717" cy="443198"/>
            <a:chOff x="511271" y="3599839"/>
            <a:chExt cx="3952717" cy="443198"/>
          </a:xfrm>
        </p:grpSpPr>
        <p:grpSp>
          <p:nvGrpSpPr>
            <p:cNvPr id="109" name="组合 108"/>
            <p:cNvGrpSpPr/>
            <p:nvPr/>
          </p:nvGrpSpPr>
          <p:grpSpPr>
            <a:xfrm>
              <a:off x="511271" y="3653817"/>
              <a:ext cx="378868" cy="335242"/>
              <a:chOff x="3889375" y="3302000"/>
              <a:chExt cx="261938" cy="231776"/>
            </a:xfrm>
            <a:solidFill>
              <a:srgbClr val="394A57"/>
            </a:solidFill>
          </p:grpSpPr>
          <p:sp>
            <p:nvSpPr>
              <p:cNvPr id="111" name="Freeform 11"/>
              <p:cNvSpPr>
                <a:spLocks/>
              </p:cNvSpPr>
              <p:nvPr/>
            </p:nvSpPr>
            <p:spPr bwMode="auto">
              <a:xfrm>
                <a:off x="3956050" y="3354388"/>
                <a:ext cx="57150" cy="98425"/>
              </a:xfrm>
              <a:custGeom>
                <a:avLst/>
                <a:gdLst>
                  <a:gd name="T0" fmla="*/ 36 w 36"/>
                  <a:gd name="T1" fmla="*/ 62 h 62"/>
                  <a:gd name="T2" fmla="*/ 10 w 36"/>
                  <a:gd name="T3" fmla="*/ 62 h 62"/>
                  <a:gd name="T4" fmla="*/ 10 w 36"/>
                  <a:gd name="T5" fmla="*/ 52 h 62"/>
                  <a:gd name="T6" fmla="*/ 25 w 36"/>
                  <a:gd name="T7" fmla="*/ 52 h 62"/>
                  <a:gd name="T8" fmla="*/ 25 w 36"/>
                  <a:gd name="T9" fmla="*/ 10 h 62"/>
                  <a:gd name="T10" fmla="*/ 0 w 36"/>
                  <a:gd name="T11" fmla="*/ 10 h 62"/>
                  <a:gd name="T12" fmla="*/ 0 w 36"/>
                  <a:gd name="T13" fmla="*/ 0 h 62"/>
                  <a:gd name="T14" fmla="*/ 36 w 36"/>
                  <a:gd name="T15" fmla="*/ 0 h 62"/>
                  <a:gd name="T16" fmla="*/ 36 w 3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62">
                    <a:moveTo>
                      <a:pt x="36" y="62"/>
                    </a:moveTo>
                    <a:lnTo>
                      <a:pt x="10" y="62"/>
                    </a:lnTo>
                    <a:lnTo>
                      <a:pt x="10" y="52"/>
                    </a:lnTo>
                    <a:lnTo>
                      <a:pt x="25" y="52"/>
                    </a:lnTo>
                    <a:lnTo>
                      <a:pt x="25" y="10"/>
                    </a:lnTo>
                    <a:lnTo>
                      <a:pt x="0" y="10"/>
                    </a:lnTo>
                    <a:lnTo>
                      <a:pt x="0" y="0"/>
                    </a:lnTo>
                    <a:lnTo>
                      <a:pt x="36" y="0"/>
                    </a:lnTo>
                    <a:lnTo>
                      <a:pt x="36"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12"/>
              <p:cNvSpPr>
                <a:spLocks/>
              </p:cNvSpPr>
              <p:nvPr/>
            </p:nvSpPr>
            <p:spPr bwMode="auto">
              <a:xfrm>
                <a:off x="4002088" y="3302000"/>
                <a:ext cx="149225" cy="203200"/>
              </a:xfrm>
              <a:custGeom>
                <a:avLst/>
                <a:gdLst>
                  <a:gd name="T0" fmla="*/ 94 w 94"/>
                  <a:gd name="T1" fmla="*/ 128 h 128"/>
                  <a:gd name="T2" fmla="*/ 0 w 94"/>
                  <a:gd name="T3" fmla="*/ 95 h 128"/>
                  <a:gd name="T4" fmla="*/ 3 w 94"/>
                  <a:gd name="T5" fmla="*/ 85 h 128"/>
                  <a:gd name="T6" fmla="*/ 84 w 94"/>
                  <a:gd name="T7" fmla="*/ 113 h 128"/>
                  <a:gd name="T8" fmla="*/ 84 w 94"/>
                  <a:gd name="T9" fmla="*/ 15 h 128"/>
                  <a:gd name="T10" fmla="*/ 3 w 94"/>
                  <a:gd name="T11" fmla="*/ 43 h 128"/>
                  <a:gd name="T12" fmla="*/ 0 w 94"/>
                  <a:gd name="T13" fmla="*/ 33 h 128"/>
                  <a:gd name="T14" fmla="*/ 94 w 94"/>
                  <a:gd name="T15" fmla="*/ 0 h 128"/>
                  <a:gd name="T16" fmla="*/ 94 w 94"/>
                  <a:gd name="T1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128">
                    <a:moveTo>
                      <a:pt x="94" y="128"/>
                    </a:moveTo>
                    <a:lnTo>
                      <a:pt x="0" y="95"/>
                    </a:lnTo>
                    <a:lnTo>
                      <a:pt x="3" y="85"/>
                    </a:lnTo>
                    <a:lnTo>
                      <a:pt x="84" y="113"/>
                    </a:lnTo>
                    <a:lnTo>
                      <a:pt x="84" y="15"/>
                    </a:lnTo>
                    <a:lnTo>
                      <a:pt x="3" y="43"/>
                    </a:lnTo>
                    <a:lnTo>
                      <a:pt x="0" y="33"/>
                    </a:lnTo>
                    <a:lnTo>
                      <a:pt x="94" y="0"/>
                    </a:lnTo>
                    <a:lnTo>
                      <a:pt x="94"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13"/>
              <p:cNvSpPr>
                <a:spLocks/>
              </p:cNvSpPr>
              <p:nvPr/>
            </p:nvSpPr>
            <p:spPr bwMode="auto">
              <a:xfrm>
                <a:off x="4035425" y="3352800"/>
                <a:ext cx="77787" cy="42863"/>
              </a:xfrm>
              <a:custGeom>
                <a:avLst/>
                <a:gdLst>
                  <a:gd name="T0" fmla="*/ 2 w 49"/>
                  <a:gd name="T1" fmla="*/ 27 h 27"/>
                  <a:gd name="T2" fmla="*/ 0 w 49"/>
                  <a:gd name="T3" fmla="*/ 17 h 27"/>
                  <a:gd name="T4" fmla="*/ 46 w 49"/>
                  <a:gd name="T5" fmla="*/ 0 h 27"/>
                  <a:gd name="T6" fmla="*/ 49 w 49"/>
                  <a:gd name="T7" fmla="*/ 9 h 27"/>
                  <a:gd name="T8" fmla="*/ 2 w 49"/>
                  <a:gd name="T9" fmla="*/ 27 h 27"/>
                </a:gdLst>
                <a:ahLst/>
                <a:cxnLst>
                  <a:cxn ang="0">
                    <a:pos x="T0" y="T1"/>
                  </a:cxn>
                  <a:cxn ang="0">
                    <a:pos x="T2" y="T3"/>
                  </a:cxn>
                  <a:cxn ang="0">
                    <a:pos x="T4" y="T5"/>
                  </a:cxn>
                  <a:cxn ang="0">
                    <a:pos x="T6" y="T7"/>
                  </a:cxn>
                  <a:cxn ang="0">
                    <a:pos x="T8" y="T9"/>
                  </a:cxn>
                </a:cxnLst>
                <a:rect l="0" t="0" r="r" b="b"/>
                <a:pathLst>
                  <a:path w="49" h="27">
                    <a:moveTo>
                      <a:pt x="2" y="27"/>
                    </a:moveTo>
                    <a:lnTo>
                      <a:pt x="0" y="17"/>
                    </a:lnTo>
                    <a:lnTo>
                      <a:pt x="46" y="0"/>
                    </a:lnTo>
                    <a:lnTo>
                      <a:pt x="49" y="9"/>
                    </a:lnTo>
                    <a:lnTo>
                      <a:pt x="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14"/>
              <p:cNvSpPr>
                <a:spLocks noEditPoints="1"/>
              </p:cNvSpPr>
              <p:nvPr/>
            </p:nvSpPr>
            <p:spPr bwMode="auto">
              <a:xfrm>
                <a:off x="3889375" y="3354388"/>
                <a:ext cx="49212" cy="98425"/>
              </a:xfrm>
              <a:custGeom>
                <a:avLst/>
                <a:gdLst>
                  <a:gd name="T0" fmla="*/ 31 w 31"/>
                  <a:gd name="T1" fmla="*/ 62 h 62"/>
                  <a:gd name="T2" fmla="*/ 0 w 31"/>
                  <a:gd name="T3" fmla="*/ 62 h 62"/>
                  <a:gd name="T4" fmla="*/ 0 w 31"/>
                  <a:gd name="T5" fmla="*/ 0 h 62"/>
                  <a:gd name="T6" fmla="*/ 31 w 31"/>
                  <a:gd name="T7" fmla="*/ 0 h 62"/>
                  <a:gd name="T8" fmla="*/ 31 w 31"/>
                  <a:gd name="T9" fmla="*/ 62 h 62"/>
                  <a:gd name="T10" fmla="*/ 11 w 31"/>
                  <a:gd name="T11" fmla="*/ 52 h 62"/>
                  <a:gd name="T12" fmla="*/ 21 w 31"/>
                  <a:gd name="T13" fmla="*/ 52 h 62"/>
                  <a:gd name="T14" fmla="*/ 21 w 31"/>
                  <a:gd name="T15" fmla="*/ 10 h 62"/>
                  <a:gd name="T16" fmla="*/ 11 w 31"/>
                  <a:gd name="T17" fmla="*/ 10 h 62"/>
                  <a:gd name="T18" fmla="*/ 11 w 31"/>
                  <a:gd name="T19" fmla="*/ 5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62">
                    <a:moveTo>
                      <a:pt x="31" y="62"/>
                    </a:moveTo>
                    <a:lnTo>
                      <a:pt x="0" y="62"/>
                    </a:lnTo>
                    <a:lnTo>
                      <a:pt x="0" y="0"/>
                    </a:lnTo>
                    <a:lnTo>
                      <a:pt x="31" y="0"/>
                    </a:lnTo>
                    <a:lnTo>
                      <a:pt x="31" y="62"/>
                    </a:lnTo>
                    <a:close/>
                    <a:moveTo>
                      <a:pt x="11" y="52"/>
                    </a:moveTo>
                    <a:lnTo>
                      <a:pt x="21" y="52"/>
                    </a:lnTo>
                    <a:lnTo>
                      <a:pt x="21" y="10"/>
                    </a:lnTo>
                    <a:lnTo>
                      <a:pt x="11" y="10"/>
                    </a:lnTo>
                    <a:lnTo>
                      <a:pt x="1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15"/>
              <p:cNvSpPr>
                <a:spLocks/>
              </p:cNvSpPr>
              <p:nvPr/>
            </p:nvSpPr>
            <p:spPr bwMode="auto">
              <a:xfrm>
                <a:off x="3922713" y="3468688"/>
                <a:ext cx="80962" cy="65088"/>
              </a:xfrm>
              <a:custGeom>
                <a:avLst/>
                <a:gdLst>
                  <a:gd name="T0" fmla="*/ 16 w 40"/>
                  <a:gd name="T1" fmla="*/ 32 h 32"/>
                  <a:gd name="T2" fmla="*/ 0 w 40"/>
                  <a:gd name="T3" fmla="*/ 16 h 32"/>
                  <a:gd name="T4" fmla="*/ 0 w 40"/>
                  <a:gd name="T5" fmla="*/ 0 h 32"/>
                  <a:gd name="T6" fmla="*/ 8 w 40"/>
                  <a:gd name="T7" fmla="*/ 0 h 32"/>
                  <a:gd name="T8" fmla="*/ 8 w 40"/>
                  <a:gd name="T9" fmla="*/ 16 h 32"/>
                  <a:gd name="T10" fmla="*/ 16 w 40"/>
                  <a:gd name="T11" fmla="*/ 24 h 32"/>
                  <a:gd name="T12" fmla="*/ 24 w 40"/>
                  <a:gd name="T13" fmla="*/ 16 h 32"/>
                  <a:gd name="T14" fmla="*/ 24 w 40"/>
                  <a:gd name="T15" fmla="*/ 0 h 32"/>
                  <a:gd name="T16" fmla="*/ 40 w 40"/>
                  <a:gd name="T17" fmla="*/ 0 h 32"/>
                  <a:gd name="T18" fmla="*/ 40 w 40"/>
                  <a:gd name="T19" fmla="*/ 8 h 32"/>
                  <a:gd name="T20" fmla="*/ 32 w 40"/>
                  <a:gd name="T21" fmla="*/ 8 h 32"/>
                  <a:gd name="T22" fmla="*/ 32 w 40"/>
                  <a:gd name="T23" fmla="*/ 16 h 32"/>
                  <a:gd name="T24" fmla="*/ 16 w 40"/>
                  <a:gd name="T2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32">
                    <a:moveTo>
                      <a:pt x="16" y="32"/>
                    </a:moveTo>
                    <a:cubicBezTo>
                      <a:pt x="7" y="32"/>
                      <a:pt x="0" y="25"/>
                      <a:pt x="0" y="16"/>
                    </a:cubicBezTo>
                    <a:cubicBezTo>
                      <a:pt x="0" y="0"/>
                      <a:pt x="0" y="0"/>
                      <a:pt x="0" y="0"/>
                    </a:cubicBezTo>
                    <a:cubicBezTo>
                      <a:pt x="8" y="0"/>
                      <a:pt x="8" y="0"/>
                      <a:pt x="8" y="0"/>
                    </a:cubicBezTo>
                    <a:cubicBezTo>
                      <a:pt x="8" y="16"/>
                      <a:pt x="8" y="16"/>
                      <a:pt x="8" y="16"/>
                    </a:cubicBezTo>
                    <a:cubicBezTo>
                      <a:pt x="8" y="20"/>
                      <a:pt x="12" y="24"/>
                      <a:pt x="16" y="24"/>
                    </a:cubicBezTo>
                    <a:cubicBezTo>
                      <a:pt x="20" y="24"/>
                      <a:pt x="24" y="20"/>
                      <a:pt x="24" y="16"/>
                    </a:cubicBezTo>
                    <a:cubicBezTo>
                      <a:pt x="24" y="0"/>
                      <a:pt x="24" y="0"/>
                      <a:pt x="24" y="0"/>
                    </a:cubicBezTo>
                    <a:cubicBezTo>
                      <a:pt x="40" y="0"/>
                      <a:pt x="40" y="0"/>
                      <a:pt x="40" y="0"/>
                    </a:cubicBezTo>
                    <a:cubicBezTo>
                      <a:pt x="40" y="8"/>
                      <a:pt x="40" y="8"/>
                      <a:pt x="40" y="8"/>
                    </a:cubicBezTo>
                    <a:cubicBezTo>
                      <a:pt x="32" y="8"/>
                      <a:pt x="32" y="8"/>
                      <a:pt x="32" y="8"/>
                    </a:cubicBezTo>
                    <a:cubicBezTo>
                      <a:pt x="32" y="16"/>
                      <a:pt x="32" y="16"/>
                      <a:pt x="32" y="16"/>
                    </a:cubicBezTo>
                    <a:cubicBezTo>
                      <a:pt x="32" y="25"/>
                      <a:pt x="25" y="32"/>
                      <a:pt x="16" y="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10" name="矩形 109"/>
            <p:cNvSpPr/>
            <p:nvPr/>
          </p:nvSpPr>
          <p:spPr>
            <a:xfrm>
              <a:off x="960877" y="3599839"/>
              <a:ext cx="3503111" cy="443198"/>
            </a:xfrm>
            <a:prstGeom prst="rect">
              <a:avLst/>
            </a:prstGeom>
          </p:spPr>
          <p:txBody>
            <a:bodyPr wrap="square">
              <a:spAutoFit/>
            </a:bodyPr>
            <a:lstStyle/>
            <a:p>
              <a:pPr>
                <a:lnSpc>
                  <a:spcPct val="114000"/>
                </a:lnSpc>
              </a:pPr>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The </a:t>
              </a: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concepts national income and national product have roughly </a:t>
              </a:r>
            </a:p>
          </p:txBody>
        </p:sp>
      </p:grpSp>
      <p:grpSp>
        <p:nvGrpSpPr>
          <p:cNvPr id="117" name="组合 116"/>
          <p:cNvGrpSpPr/>
          <p:nvPr/>
        </p:nvGrpSpPr>
        <p:grpSpPr>
          <a:xfrm>
            <a:off x="510124" y="2615789"/>
            <a:ext cx="3953864" cy="443198"/>
            <a:chOff x="510124" y="2978703"/>
            <a:chExt cx="3953864" cy="443198"/>
          </a:xfrm>
        </p:grpSpPr>
        <p:grpSp>
          <p:nvGrpSpPr>
            <p:cNvPr id="126" name="组合 125"/>
            <p:cNvGrpSpPr/>
            <p:nvPr/>
          </p:nvGrpSpPr>
          <p:grpSpPr>
            <a:xfrm>
              <a:off x="510124" y="3012016"/>
              <a:ext cx="355907" cy="376572"/>
              <a:chOff x="5908675" y="1281113"/>
              <a:chExt cx="246063" cy="260350"/>
            </a:xfrm>
            <a:solidFill>
              <a:srgbClr val="394A57"/>
            </a:solidFill>
          </p:grpSpPr>
          <p:sp>
            <p:nvSpPr>
              <p:cNvPr id="128" name="Rectangle 5"/>
              <p:cNvSpPr>
                <a:spLocks noChangeArrowheads="1"/>
              </p:cNvSpPr>
              <p:nvPr/>
            </p:nvSpPr>
            <p:spPr bwMode="auto">
              <a:xfrm>
                <a:off x="6024563" y="1320800"/>
                <a:ext cx="15875" cy="163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6"/>
              <p:cNvSpPr>
                <a:spLocks/>
              </p:cNvSpPr>
              <p:nvPr/>
            </p:nvSpPr>
            <p:spPr bwMode="auto">
              <a:xfrm>
                <a:off x="5908675" y="1501775"/>
                <a:ext cx="131762" cy="39688"/>
              </a:xfrm>
              <a:custGeom>
                <a:avLst/>
                <a:gdLst>
                  <a:gd name="T0" fmla="*/ 64 w 64"/>
                  <a:gd name="T1" fmla="*/ 20 h 20"/>
                  <a:gd name="T2" fmla="*/ 56 w 64"/>
                  <a:gd name="T3" fmla="*/ 20 h 20"/>
                  <a:gd name="T4" fmla="*/ 44 w 64"/>
                  <a:gd name="T5" fmla="*/ 8 h 20"/>
                  <a:gd name="T6" fmla="*/ 0 w 64"/>
                  <a:gd name="T7" fmla="*/ 8 h 20"/>
                  <a:gd name="T8" fmla="*/ 0 w 64"/>
                  <a:gd name="T9" fmla="*/ 0 h 20"/>
                  <a:gd name="T10" fmla="*/ 44 w 64"/>
                  <a:gd name="T11" fmla="*/ 0 h 20"/>
                  <a:gd name="T12" fmla="*/ 64 w 6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4" h="20">
                    <a:moveTo>
                      <a:pt x="64" y="20"/>
                    </a:moveTo>
                    <a:cubicBezTo>
                      <a:pt x="56" y="20"/>
                      <a:pt x="56" y="20"/>
                      <a:pt x="56" y="20"/>
                    </a:cubicBezTo>
                    <a:cubicBezTo>
                      <a:pt x="56" y="13"/>
                      <a:pt x="51" y="8"/>
                      <a:pt x="44" y="8"/>
                    </a:cubicBezTo>
                    <a:cubicBezTo>
                      <a:pt x="0" y="8"/>
                      <a:pt x="0" y="8"/>
                      <a:pt x="0" y="8"/>
                    </a:cubicBezTo>
                    <a:cubicBezTo>
                      <a:pt x="0" y="0"/>
                      <a:pt x="0" y="0"/>
                      <a:pt x="0" y="0"/>
                    </a:cubicBezTo>
                    <a:cubicBezTo>
                      <a:pt x="44" y="0"/>
                      <a:pt x="44" y="0"/>
                      <a:pt x="44" y="0"/>
                    </a:cubicBezTo>
                    <a:cubicBezTo>
                      <a:pt x="55" y="0"/>
                      <a:pt x="64" y="9"/>
                      <a:pt x="64"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Freeform 7"/>
              <p:cNvSpPr>
                <a:spLocks/>
              </p:cNvSpPr>
              <p:nvPr/>
            </p:nvSpPr>
            <p:spPr bwMode="auto">
              <a:xfrm>
                <a:off x="6024563" y="1501775"/>
                <a:ext cx="130175" cy="39688"/>
              </a:xfrm>
              <a:custGeom>
                <a:avLst/>
                <a:gdLst>
                  <a:gd name="T0" fmla="*/ 8 w 64"/>
                  <a:gd name="T1" fmla="*/ 20 h 20"/>
                  <a:gd name="T2" fmla="*/ 0 w 64"/>
                  <a:gd name="T3" fmla="*/ 20 h 20"/>
                  <a:gd name="T4" fmla="*/ 20 w 64"/>
                  <a:gd name="T5" fmla="*/ 0 h 20"/>
                  <a:gd name="T6" fmla="*/ 64 w 64"/>
                  <a:gd name="T7" fmla="*/ 0 h 20"/>
                  <a:gd name="T8" fmla="*/ 64 w 64"/>
                  <a:gd name="T9" fmla="*/ 8 h 20"/>
                  <a:gd name="T10" fmla="*/ 20 w 64"/>
                  <a:gd name="T11" fmla="*/ 8 h 20"/>
                  <a:gd name="T12" fmla="*/ 8 w 6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4" h="20">
                    <a:moveTo>
                      <a:pt x="8" y="20"/>
                    </a:moveTo>
                    <a:cubicBezTo>
                      <a:pt x="0" y="20"/>
                      <a:pt x="0" y="20"/>
                      <a:pt x="0" y="20"/>
                    </a:cubicBezTo>
                    <a:cubicBezTo>
                      <a:pt x="0" y="9"/>
                      <a:pt x="9" y="0"/>
                      <a:pt x="20" y="0"/>
                    </a:cubicBezTo>
                    <a:cubicBezTo>
                      <a:pt x="64" y="0"/>
                      <a:pt x="64" y="0"/>
                      <a:pt x="64" y="0"/>
                    </a:cubicBezTo>
                    <a:cubicBezTo>
                      <a:pt x="64" y="8"/>
                      <a:pt x="64" y="8"/>
                      <a:pt x="64" y="8"/>
                    </a:cubicBezTo>
                    <a:cubicBezTo>
                      <a:pt x="20" y="8"/>
                      <a:pt x="20" y="8"/>
                      <a:pt x="20" y="8"/>
                    </a:cubicBezTo>
                    <a:cubicBezTo>
                      <a:pt x="13" y="8"/>
                      <a:pt x="8" y="13"/>
                      <a:pt x="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8"/>
              <p:cNvSpPr>
                <a:spLocks/>
              </p:cNvSpPr>
              <p:nvPr/>
            </p:nvSpPr>
            <p:spPr bwMode="auto">
              <a:xfrm>
                <a:off x="5908675" y="1281113"/>
                <a:ext cx="131762" cy="203200"/>
              </a:xfrm>
              <a:custGeom>
                <a:avLst/>
                <a:gdLst>
                  <a:gd name="T0" fmla="*/ 48 w 64"/>
                  <a:gd name="T1" fmla="*/ 100 h 100"/>
                  <a:gd name="T2" fmla="*/ 0 w 64"/>
                  <a:gd name="T3" fmla="*/ 100 h 100"/>
                  <a:gd name="T4" fmla="*/ 0 w 64"/>
                  <a:gd name="T5" fmla="*/ 0 h 100"/>
                  <a:gd name="T6" fmla="*/ 44 w 64"/>
                  <a:gd name="T7" fmla="*/ 0 h 100"/>
                  <a:gd name="T8" fmla="*/ 64 w 64"/>
                  <a:gd name="T9" fmla="*/ 20 h 100"/>
                  <a:gd name="T10" fmla="*/ 56 w 64"/>
                  <a:gd name="T11" fmla="*/ 20 h 100"/>
                  <a:gd name="T12" fmla="*/ 44 w 64"/>
                  <a:gd name="T13" fmla="*/ 8 h 100"/>
                  <a:gd name="T14" fmla="*/ 8 w 64"/>
                  <a:gd name="T15" fmla="*/ 8 h 100"/>
                  <a:gd name="T16" fmla="*/ 8 w 64"/>
                  <a:gd name="T17" fmla="*/ 92 h 100"/>
                  <a:gd name="T18" fmla="*/ 48 w 64"/>
                  <a:gd name="T19" fmla="*/ 92 h 100"/>
                  <a:gd name="T20" fmla="*/ 48 w 64"/>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00">
                    <a:moveTo>
                      <a:pt x="48" y="100"/>
                    </a:moveTo>
                    <a:cubicBezTo>
                      <a:pt x="0" y="100"/>
                      <a:pt x="0" y="100"/>
                      <a:pt x="0" y="100"/>
                    </a:cubicBezTo>
                    <a:cubicBezTo>
                      <a:pt x="0" y="0"/>
                      <a:pt x="0" y="0"/>
                      <a:pt x="0" y="0"/>
                    </a:cubicBezTo>
                    <a:cubicBezTo>
                      <a:pt x="44" y="0"/>
                      <a:pt x="44" y="0"/>
                      <a:pt x="44" y="0"/>
                    </a:cubicBezTo>
                    <a:cubicBezTo>
                      <a:pt x="55" y="0"/>
                      <a:pt x="64" y="9"/>
                      <a:pt x="64" y="20"/>
                    </a:cubicBezTo>
                    <a:cubicBezTo>
                      <a:pt x="56" y="20"/>
                      <a:pt x="56" y="20"/>
                      <a:pt x="56" y="20"/>
                    </a:cubicBezTo>
                    <a:cubicBezTo>
                      <a:pt x="56" y="13"/>
                      <a:pt x="51" y="8"/>
                      <a:pt x="44" y="8"/>
                    </a:cubicBezTo>
                    <a:cubicBezTo>
                      <a:pt x="8" y="8"/>
                      <a:pt x="8" y="8"/>
                      <a:pt x="8" y="8"/>
                    </a:cubicBezTo>
                    <a:cubicBezTo>
                      <a:pt x="8" y="92"/>
                      <a:pt x="8" y="92"/>
                      <a:pt x="8" y="92"/>
                    </a:cubicBezTo>
                    <a:cubicBezTo>
                      <a:pt x="48" y="92"/>
                      <a:pt x="48" y="92"/>
                      <a:pt x="48" y="92"/>
                    </a:cubicBezTo>
                    <a:lnTo>
                      <a:pt x="48"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9"/>
              <p:cNvSpPr>
                <a:spLocks/>
              </p:cNvSpPr>
              <p:nvPr/>
            </p:nvSpPr>
            <p:spPr bwMode="auto">
              <a:xfrm>
                <a:off x="6024563" y="1281113"/>
                <a:ext cx="130175" cy="203200"/>
              </a:xfrm>
              <a:custGeom>
                <a:avLst/>
                <a:gdLst>
                  <a:gd name="T0" fmla="*/ 64 w 64"/>
                  <a:gd name="T1" fmla="*/ 100 h 100"/>
                  <a:gd name="T2" fmla="*/ 16 w 64"/>
                  <a:gd name="T3" fmla="*/ 100 h 100"/>
                  <a:gd name="T4" fmla="*/ 16 w 64"/>
                  <a:gd name="T5" fmla="*/ 92 h 100"/>
                  <a:gd name="T6" fmla="*/ 56 w 64"/>
                  <a:gd name="T7" fmla="*/ 92 h 100"/>
                  <a:gd name="T8" fmla="*/ 56 w 64"/>
                  <a:gd name="T9" fmla="*/ 8 h 100"/>
                  <a:gd name="T10" fmla="*/ 20 w 64"/>
                  <a:gd name="T11" fmla="*/ 8 h 100"/>
                  <a:gd name="T12" fmla="*/ 8 w 64"/>
                  <a:gd name="T13" fmla="*/ 20 h 100"/>
                  <a:gd name="T14" fmla="*/ 0 w 64"/>
                  <a:gd name="T15" fmla="*/ 20 h 100"/>
                  <a:gd name="T16" fmla="*/ 20 w 64"/>
                  <a:gd name="T17" fmla="*/ 0 h 100"/>
                  <a:gd name="T18" fmla="*/ 64 w 64"/>
                  <a:gd name="T19" fmla="*/ 0 h 100"/>
                  <a:gd name="T20" fmla="*/ 64 w 64"/>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00">
                    <a:moveTo>
                      <a:pt x="64" y="100"/>
                    </a:moveTo>
                    <a:cubicBezTo>
                      <a:pt x="16" y="100"/>
                      <a:pt x="16" y="100"/>
                      <a:pt x="16" y="100"/>
                    </a:cubicBezTo>
                    <a:cubicBezTo>
                      <a:pt x="16" y="92"/>
                      <a:pt x="16" y="92"/>
                      <a:pt x="16" y="92"/>
                    </a:cubicBezTo>
                    <a:cubicBezTo>
                      <a:pt x="56" y="92"/>
                      <a:pt x="56" y="92"/>
                      <a:pt x="56" y="92"/>
                    </a:cubicBezTo>
                    <a:cubicBezTo>
                      <a:pt x="56" y="8"/>
                      <a:pt x="56" y="8"/>
                      <a:pt x="56" y="8"/>
                    </a:cubicBezTo>
                    <a:cubicBezTo>
                      <a:pt x="20" y="8"/>
                      <a:pt x="20" y="8"/>
                      <a:pt x="20" y="8"/>
                    </a:cubicBezTo>
                    <a:cubicBezTo>
                      <a:pt x="13" y="8"/>
                      <a:pt x="8" y="13"/>
                      <a:pt x="8" y="20"/>
                    </a:cubicBezTo>
                    <a:cubicBezTo>
                      <a:pt x="0" y="20"/>
                      <a:pt x="0" y="20"/>
                      <a:pt x="0" y="20"/>
                    </a:cubicBezTo>
                    <a:cubicBezTo>
                      <a:pt x="0" y="9"/>
                      <a:pt x="9" y="0"/>
                      <a:pt x="20" y="0"/>
                    </a:cubicBezTo>
                    <a:cubicBezTo>
                      <a:pt x="64" y="0"/>
                      <a:pt x="64" y="0"/>
                      <a:pt x="64" y="0"/>
                    </a:cubicBezTo>
                    <a:lnTo>
                      <a:pt x="64"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27" name="矩形 126"/>
            <p:cNvSpPr/>
            <p:nvPr/>
          </p:nvSpPr>
          <p:spPr>
            <a:xfrm>
              <a:off x="960877" y="2978703"/>
              <a:ext cx="3503111" cy="443198"/>
            </a:xfrm>
            <a:prstGeom prst="rect">
              <a:avLst/>
            </a:prstGeom>
          </p:spPr>
          <p:txBody>
            <a:bodyPr wrap="square">
              <a:spAutoFit/>
            </a:bodyPr>
            <a:lstStyle/>
            <a:p>
              <a:pPr>
                <a:lnSpc>
                  <a:spcPct val="114000"/>
                </a:lnSpc>
              </a:pPr>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The </a:t>
              </a: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concepts national income and national product have roughly </a:t>
              </a:r>
            </a:p>
          </p:txBody>
        </p:sp>
      </p:grpSp>
      <p:grpSp>
        <p:nvGrpSpPr>
          <p:cNvPr id="134" name="组合 133"/>
          <p:cNvGrpSpPr/>
          <p:nvPr/>
        </p:nvGrpSpPr>
        <p:grpSpPr>
          <a:xfrm>
            <a:off x="503238" y="1938518"/>
            <a:ext cx="3960750" cy="443198"/>
            <a:chOff x="503238" y="2072770"/>
            <a:chExt cx="3960750" cy="443198"/>
          </a:xfrm>
        </p:grpSpPr>
        <p:grpSp>
          <p:nvGrpSpPr>
            <p:cNvPr id="143" name="组合 142"/>
            <p:cNvGrpSpPr/>
            <p:nvPr/>
          </p:nvGrpSpPr>
          <p:grpSpPr>
            <a:xfrm>
              <a:off x="503238" y="2108379"/>
              <a:ext cx="371979" cy="371980"/>
              <a:chOff x="5903913" y="4632325"/>
              <a:chExt cx="257175" cy="257176"/>
            </a:xfrm>
            <a:solidFill>
              <a:srgbClr val="394A57"/>
            </a:solidFill>
          </p:grpSpPr>
          <p:sp>
            <p:nvSpPr>
              <p:cNvPr id="145" name="Freeform 16"/>
              <p:cNvSpPr>
                <a:spLocks/>
              </p:cNvSpPr>
              <p:nvPr/>
            </p:nvSpPr>
            <p:spPr bwMode="auto">
              <a:xfrm>
                <a:off x="5934075" y="4783138"/>
                <a:ext cx="195262" cy="106363"/>
              </a:xfrm>
              <a:custGeom>
                <a:avLst/>
                <a:gdLst>
                  <a:gd name="T0" fmla="*/ 123 w 123"/>
                  <a:gd name="T1" fmla="*/ 67 h 67"/>
                  <a:gd name="T2" fmla="*/ 0 w 123"/>
                  <a:gd name="T3" fmla="*/ 67 h 67"/>
                  <a:gd name="T4" fmla="*/ 0 w 123"/>
                  <a:gd name="T5" fmla="*/ 0 h 67"/>
                  <a:gd name="T6" fmla="*/ 10 w 123"/>
                  <a:gd name="T7" fmla="*/ 0 h 67"/>
                  <a:gd name="T8" fmla="*/ 10 w 123"/>
                  <a:gd name="T9" fmla="*/ 57 h 67"/>
                  <a:gd name="T10" fmla="*/ 113 w 123"/>
                  <a:gd name="T11" fmla="*/ 57 h 67"/>
                  <a:gd name="T12" fmla="*/ 113 w 123"/>
                  <a:gd name="T13" fmla="*/ 0 h 67"/>
                  <a:gd name="T14" fmla="*/ 123 w 123"/>
                  <a:gd name="T15" fmla="*/ 0 h 67"/>
                  <a:gd name="T16" fmla="*/ 123 w 123"/>
                  <a:gd name="T1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67">
                    <a:moveTo>
                      <a:pt x="123" y="67"/>
                    </a:moveTo>
                    <a:lnTo>
                      <a:pt x="0" y="67"/>
                    </a:lnTo>
                    <a:lnTo>
                      <a:pt x="0" y="0"/>
                    </a:lnTo>
                    <a:lnTo>
                      <a:pt x="10" y="0"/>
                    </a:lnTo>
                    <a:lnTo>
                      <a:pt x="10" y="57"/>
                    </a:lnTo>
                    <a:lnTo>
                      <a:pt x="113" y="57"/>
                    </a:lnTo>
                    <a:lnTo>
                      <a:pt x="113" y="0"/>
                    </a:lnTo>
                    <a:lnTo>
                      <a:pt x="123" y="0"/>
                    </a:lnTo>
                    <a:lnTo>
                      <a:pt x="12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17"/>
              <p:cNvSpPr>
                <a:spLocks/>
              </p:cNvSpPr>
              <p:nvPr/>
            </p:nvSpPr>
            <p:spPr bwMode="auto">
              <a:xfrm>
                <a:off x="5903913" y="4632325"/>
                <a:ext cx="257175" cy="149225"/>
              </a:xfrm>
              <a:custGeom>
                <a:avLst/>
                <a:gdLst>
                  <a:gd name="T0" fmla="*/ 154 w 162"/>
                  <a:gd name="T1" fmla="*/ 94 h 94"/>
                  <a:gd name="T2" fmla="*/ 81 w 162"/>
                  <a:gd name="T3" fmla="*/ 15 h 94"/>
                  <a:gd name="T4" fmla="*/ 7 w 162"/>
                  <a:gd name="T5" fmla="*/ 94 h 94"/>
                  <a:gd name="T6" fmla="*/ 0 w 162"/>
                  <a:gd name="T7" fmla="*/ 86 h 94"/>
                  <a:gd name="T8" fmla="*/ 81 w 162"/>
                  <a:gd name="T9" fmla="*/ 0 h 94"/>
                  <a:gd name="T10" fmla="*/ 162 w 162"/>
                  <a:gd name="T11" fmla="*/ 86 h 94"/>
                  <a:gd name="T12" fmla="*/ 154 w 162"/>
                  <a:gd name="T13" fmla="*/ 94 h 94"/>
                </a:gdLst>
                <a:ahLst/>
                <a:cxnLst>
                  <a:cxn ang="0">
                    <a:pos x="T0" y="T1"/>
                  </a:cxn>
                  <a:cxn ang="0">
                    <a:pos x="T2" y="T3"/>
                  </a:cxn>
                  <a:cxn ang="0">
                    <a:pos x="T4" y="T5"/>
                  </a:cxn>
                  <a:cxn ang="0">
                    <a:pos x="T6" y="T7"/>
                  </a:cxn>
                  <a:cxn ang="0">
                    <a:pos x="T8" y="T9"/>
                  </a:cxn>
                  <a:cxn ang="0">
                    <a:pos x="T10" y="T11"/>
                  </a:cxn>
                  <a:cxn ang="0">
                    <a:pos x="T12" y="T13"/>
                  </a:cxn>
                </a:cxnLst>
                <a:rect l="0" t="0" r="r" b="b"/>
                <a:pathLst>
                  <a:path w="162" h="94">
                    <a:moveTo>
                      <a:pt x="154" y="94"/>
                    </a:moveTo>
                    <a:lnTo>
                      <a:pt x="81" y="15"/>
                    </a:lnTo>
                    <a:lnTo>
                      <a:pt x="7" y="94"/>
                    </a:lnTo>
                    <a:lnTo>
                      <a:pt x="0" y="86"/>
                    </a:lnTo>
                    <a:lnTo>
                      <a:pt x="81" y="0"/>
                    </a:lnTo>
                    <a:lnTo>
                      <a:pt x="162" y="86"/>
                    </a:lnTo>
                    <a:lnTo>
                      <a:pt x="154" y="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18"/>
              <p:cNvSpPr>
                <a:spLocks/>
              </p:cNvSpPr>
              <p:nvPr/>
            </p:nvSpPr>
            <p:spPr bwMode="auto">
              <a:xfrm>
                <a:off x="5999163" y="4783138"/>
                <a:ext cx="65087" cy="73025"/>
              </a:xfrm>
              <a:custGeom>
                <a:avLst/>
                <a:gdLst>
                  <a:gd name="T0" fmla="*/ 41 w 41"/>
                  <a:gd name="T1" fmla="*/ 46 h 46"/>
                  <a:gd name="T2" fmla="*/ 31 w 41"/>
                  <a:gd name="T3" fmla="*/ 46 h 46"/>
                  <a:gd name="T4" fmla="*/ 31 w 41"/>
                  <a:gd name="T5" fmla="*/ 10 h 46"/>
                  <a:gd name="T6" fmla="*/ 10 w 41"/>
                  <a:gd name="T7" fmla="*/ 10 h 46"/>
                  <a:gd name="T8" fmla="*/ 10 w 41"/>
                  <a:gd name="T9" fmla="*/ 46 h 46"/>
                  <a:gd name="T10" fmla="*/ 0 w 41"/>
                  <a:gd name="T11" fmla="*/ 46 h 46"/>
                  <a:gd name="T12" fmla="*/ 0 w 41"/>
                  <a:gd name="T13" fmla="*/ 0 h 46"/>
                  <a:gd name="T14" fmla="*/ 41 w 41"/>
                  <a:gd name="T15" fmla="*/ 0 h 46"/>
                  <a:gd name="T16" fmla="*/ 41 w 41"/>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6">
                    <a:moveTo>
                      <a:pt x="41" y="46"/>
                    </a:moveTo>
                    <a:lnTo>
                      <a:pt x="31" y="46"/>
                    </a:lnTo>
                    <a:lnTo>
                      <a:pt x="31" y="10"/>
                    </a:lnTo>
                    <a:lnTo>
                      <a:pt x="10" y="10"/>
                    </a:lnTo>
                    <a:lnTo>
                      <a:pt x="10" y="46"/>
                    </a:lnTo>
                    <a:lnTo>
                      <a:pt x="0" y="46"/>
                    </a:lnTo>
                    <a:lnTo>
                      <a:pt x="0" y="0"/>
                    </a:lnTo>
                    <a:lnTo>
                      <a:pt x="41" y="0"/>
                    </a:lnTo>
                    <a:lnTo>
                      <a:pt x="4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Freeform 19"/>
              <p:cNvSpPr>
                <a:spLocks noEditPoints="1"/>
              </p:cNvSpPr>
              <p:nvPr/>
            </p:nvSpPr>
            <p:spPr bwMode="auto">
              <a:xfrm>
                <a:off x="5999163" y="4702175"/>
                <a:ext cx="65087" cy="65088"/>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44" name="矩形 143"/>
            <p:cNvSpPr/>
            <p:nvPr/>
          </p:nvSpPr>
          <p:spPr>
            <a:xfrm>
              <a:off x="960877" y="2072770"/>
              <a:ext cx="3503111" cy="443198"/>
            </a:xfrm>
            <a:prstGeom prst="rect">
              <a:avLst/>
            </a:prstGeom>
          </p:spPr>
          <p:txBody>
            <a:bodyPr wrap="square">
              <a:spAutoFit/>
            </a:bodyPr>
            <a:lstStyle/>
            <a:p>
              <a:pPr>
                <a:lnSpc>
                  <a:spcPct val="114000"/>
                </a:lnSpc>
              </a:pPr>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The </a:t>
              </a: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concepts national income and national product have roughly </a:t>
              </a:r>
            </a:p>
          </p:txBody>
        </p:sp>
      </p:grpSp>
      <p:grpSp>
        <p:nvGrpSpPr>
          <p:cNvPr id="41" name="组合 40"/>
          <p:cNvGrpSpPr/>
          <p:nvPr/>
        </p:nvGrpSpPr>
        <p:grpSpPr>
          <a:xfrm>
            <a:off x="8892480" y="411510"/>
            <a:ext cx="251520" cy="661800"/>
            <a:chOff x="8892480" y="411510"/>
            <a:chExt cx="251520" cy="661800"/>
          </a:xfrm>
        </p:grpSpPr>
        <p:sp>
          <p:nvSpPr>
            <p:cNvPr id="42" name="矩形 41"/>
            <p:cNvSpPr/>
            <p:nvPr/>
          </p:nvSpPr>
          <p:spPr>
            <a:xfrm>
              <a:off x="8892480" y="411510"/>
              <a:ext cx="251520" cy="661800"/>
            </a:xfrm>
            <a:prstGeom prst="rect">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19"/>
            <p:cNvSpPr txBox="1"/>
            <p:nvPr/>
          </p:nvSpPr>
          <p:spPr>
            <a:xfrm rot="5400000">
              <a:off x="8688849" y="634418"/>
              <a:ext cx="658780" cy="215444"/>
            </a:xfrm>
            <a:prstGeom prst="rect">
              <a:avLst/>
            </a:prstGeom>
            <a:noFill/>
          </p:spPr>
          <p:txBody>
            <a:bodyPr wrap="square" rtlCol="0">
              <a:spAutoFit/>
            </a:bodyPr>
            <a:lstStyle/>
            <a:p>
              <a:r>
                <a:rPr lang="en-US" altLang="zh-CN" sz="800" dirty="0" smtClean="0">
                  <a:solidFill>
                    <a:schemeClr val="bg1"/>
                  </a:solidFill>
                  <a:latin typeface="Century Gothic" panose="020B0502020202020204" pitchFamily="34" charset="0"/>
                </a:rPr>
                <a:t>PAGE   13</a:t>
              </a:r>
              <a:endParaRPr lang="zh-CN" altLang="en-US" sz="800" dirty="0">
                <a:solidFill>
                  <a:schemeClr val="bg1"/>
                </a:solidFill>
                <a:latin typeface="Century Gothic" panose="020B0502020202020204" pitchFamily="34" charset="0"/>
              </a:endParaRPr>
            </a:p>
          </p:txBody>
        </p:sp>
        <p:grpSp>
          <p:nvGrpSpPr>
            <p:cNvPr id="44" name="组合 43"/>
            <p:cNvGrpSpPr/>
            <p:nvPr/>
          </p:nvGrpSpPr>
          <p:grpSpPr>
            <a:xfrm>
              <a:off x="8964240" y="819459"/>
              <a:ext cx="108000" cy="7834"/>
              <a:chOff x="8953171" y="848034"/>
              <a:chExt cx="130138" cy="7834"/>
            </a:xfrm>
          </p:grpSpPr>
          <p:cxnSp>
            <p:nvCxnSpPr>
              <p:cNvPr id="45" name="直接连接符 44"/>
              <p:cNvCxnSpPr/>
              <p:nvPr/>
            </p:nvCxnSpPr>
            <p:spPr>
              <a:xfrm>
                <a:off x="8953171" y="855868"/>
                <a:ext cx="130138" cy="0"/>
              </a:xfrm>
              <a:prstGeom prst="line">
                <a:avLst/>
              </a:prstGeom>
              <a:ln w="3175">
                <a:solidFill>
                  <a:srgbClr val="008B8E"/>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8953171" y="848034"/>
                <a:ext cx="13013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679083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2" presetClass="entr" presetSubtype="4" fill="hold" grpId="0" nodeType="withEffect" p14:presetBounceEnd="22000">
                                      <p:stCondLst>
                                        <p:cond delay="500"/>
                                      </p:stCondLst>
                                      <p:childTnLst>
                                        <p:set>
                                          <p:cBhvr>
                                            <p:cTn id="9" dur="1" fill="hold">
                                              <p:stCondLst>
                                                <p:cond delay="0"/>
                                              </p:stCondLst>
                                            </p:cTn>
                                            <p:tgtEl>
                                              <p:spTgt spid="80"/>
                                            </p:tgtEl>
                                            <p:attrNameLst>
                                              <p:attrName>style.visibility</p:attrName>
                                            </p:attrNameLst>
                                          </p:cBhvr>
                                          <p:to>
                                            <p:strVal val="visible"/>
                                          </p:to>
                                        </p:set>
                                        <p:anim calcmode="lin" valueType="num" p14:bounceEnd="22000">
                                          <p:cBhvr additive="base">
                                            <p:cTn id="10" dur="500" fill="hold"/>
                                            <p:tgtEl>
                                              <p:spTgt spid="80"/>
                                            </p:tgtEl>
                                            <p:attrNameLst>
                                              <p:attrName>ppt_x</p:attrName>
                                            </p:attrNameLst>
                                          </p:cBhvr>
                                          <p:tavLst>
                                            <p:tav tm="0">
                                              <p:val>
                                                <p:strVal val="#ppt_x"/>
                                              </p:val>
                                            </p:tav>
                                            <p:tav tm="100000">
                                              <p:val>
                                                <p:strVal val="#ppt_x"/>
                                              </p:val>
                                            </p:tav>
                                          </p:tavLst>
                                        </p:anim>
                                        <p:anim calcmode="lin" valueType="num" p14:bounceEnd="22000">
                                          <p:cBhvr additive="base">
                                            <p:cTn id="11" dur="500" fill="hold"/>
                                            <p:tgtEl>
                                              <p:spTgt spid="80"/>
                                            </p:tgtEl>
                                            <p:attrNameLst>
                                              <p:attrName>ppt_y</p:attrName>
                                            </p:attrNameLst>
                                          </p:cBhvr>
                                          <p:tavLst>
                                            <p:tav tm="0">
                                              <p:val>
                                                <p:strVal val="1+#ppt_h/2"/>
                                              </p:val>
                                            </p:tav>
                                            <p:tav tm="100000">
                                              <p:val>
                                                <p:strVal val="#ppt_y"/>
                                              </p:val>
                                            </p:tav>
                                          </p:tavLst>
                                        </p:anim>
                                      </p:childTnLst>
                                    </p:cTn>
                                  </p:par>
                                  <p:par>
                                    <p:cTn id="12" presetID="25" presetClass="entr" presetSubtype="0" fill="hold" nodeType="withEffect">
                                      <p:stCondLst>
                                        <p:cond delay="1000"/>
                                      </p:stCondLst>
                                      <p:childTnLst>
                                        <p:set>
                                          <p:cBhvr>
                                            <p:cTn id="13" dur="1" fill="hold">
                                              <p:stCondLst>
                                                <p:cond delay="0"/>
                                              </p:stCondLst>
                                            </p:cTn>
                                            <p:tgtEl>
                                              <p:spTgt spid="134"/>
                                            </p:tgtEl>
                                            <p:attrNameLst>
                                              <p:attrName>style.visibility</p:attrName>
                                            </p:attrNameLst>
                                          </p:cBhvr>
                                          <p:to>
                                            <p:strVal val="visible"/>
                                          </p:to>
                                        </p:set>
                                        <p:anim calcmode="lin" valueType="num">
                                          <p:cBhvr>
                                            <p:cTn id="14" dur="500" decel="50000" fill="hold">
                                              <p:stCondLst>
                                                <p:cond delay="0"/>
                                              </p:stCondLst>
                                            </p:cTn>
                                            <p:tgtEl>
                                              <p:spTgt spid="134"/>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134"/>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134"/>
                                            </p:tgtEl>
                                            <p:attrNameLst>
                                              <p:attrName>ppt_w</p:attrName>
                                            </p:attrNameLst>
                                          </p:cBhvr>
                                          <p:tavLst>
                                            <p:tav tm="0">
                                              <p:val>
                                                <p:strVal val="#ppt_w*.05"/>
                                              </p:val>
                                            </p:tav>
                                            <p:tav tm="100000">
                                              <p:val>
                                                <p:strVal val="#ppt_w"/>
                                              </p:val>
                                            </p:tav>
                                          </p:tavLst>
                                        </p:anim>
                                        <p:anim calcmode="lin" valueType="num">
                                          <p:cBhvr>
                                            <p:cTn id="17" dur="1000" fill="hold"/>
                                            <p:tgtEl>
                                              <p:spTgt spid="134"/>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134"/>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134"/>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134"/>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134"/>
                                            </p:tgtEl>
                                          </p:cBhvr>
                                        </p:animEffect>
                                      </p:childTnLst>
                                    </p:cTn>
                                  </p:par>
                                  <p:par>
                                    <p:cTn id="22" presetID="25" presetClass="entr" presetSubtype="0" fill="hold" nodeType="withEffect">
                                      <p:stCondLst>
                                        <p:cond delay="1250"/>
                                      </p:stCondLst>
                                      <p:childTnLst>
                                        <p:set>
                                          <p:cBhvr>
                                            <p:cTn id="23" dur="1" fill="hold">
                                              <p:stCondLst>
                                                <p:cond delay="0"/>
                                              </p:stCondLst>
                                            </p:cTn>
                                            <p:tgtEl>
                                              <p:spTgt spid="117"/>
                                            </p:tgtEl>
                                            <p:attrNameLst>
                                              <p:attrName>style.visibility</p:attrName>
                                            </p:attrNameLst>
                                          </p:cBhvr>
                                          <p:to>
                                            <p:strVal val="visible"/>
                                          </p:to>
                                        </p:set>
                                        <p:anim calcmode="lin" valueType="num">
                                          <p:cBhvr>
                                            <p:cTn id="24" dur="500" decel="50000" fill="hold">
                                              <p:stCondLst>
                                                <p:cond delay="0"/>
                                              </p:stCondLst>
                                            </p:cTn>
                                            <p:tgtEl>
                                              <p:spTgt spid="117"/>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117"/>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117"/>
                                            </p:tgtEl>
                                            <p:attrNameLst>
                                              <p:attrName>ppt_w</p:attrName>
                                            </p:attrNameLst>
                                          </p:cBhvr>
                                          <p:tavLst>
                                            <p:tav tm="0">
                                              <p:val>
                                                <p:strVal val="#ppt_w*.05"/>
                                              </p:val>
                                            </p:tav>
                                            <p:tav tm="100000">
                                              <p:val>
                                                <p:strVal val="#ppt_w"/>
                                              </p:val>
                                            </p:tav>
                                          </p:tavLst>
                                        </p:anim>
                                        <p:anim calcmode="lin" valueType="num">
                                          <p:cBhvr>
                                            <p:cTn id="27" dur="1000" fill="hold"/>
                                            <p:tgtEl>
                                              <p:spTgt spid="117"/>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117"/>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117"/>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117"/>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117"/>
                                            </p:tgtEl>
                                          </p:cBhvr>
                                        </p:animEffect>
                                      </p:childTnLst>
                                    </p:cTn>
                                  </p:par>
                                  <p:par>
                                    <p:cTn id="32" presetID="25" presetClass="entr" presetSubtype="0" fill="hold" nodeType="withEffect">
                                      <p:stCondLst>
                                        <p:cond delay="1500"/>
                                      </p:stCondLst>
                                      <p:childTnLst>
                                        <p:set>
                                          <p:cBhvr>
                                            <p:cTn id="33" dur="1" fill="hold">
                                              <p:stCondLst>
                                                <p:cond delay="0"/>
                                              </p:stCondLst>
                                            </p:cTn>
                                            <p:tgtEl>
                                              <p:spTgt spid="100"/>
                                            </p:tgtEl>
                                            <p:attrNameLst>
                                              <p:attrName>style.visibility</p:attrName>
                                            </p:attrNameLst>
                                          </p:cBhvr>
                                          <p:to>
                                            <p:strVal val="visible"/>
                                          </p:to>
                                        </p:set>
                                        <p:anim calcmode="lin" valueType="num">
                                          <p:cBhvr>
                                            <p:cTn id="34" dur="500" decel="50000" fill="hold">
                                              <p:stCondLst>
                                                <p:cond delay="0"/>
                                              </p:stCondLst>
                                            </p:cTn>
                                            <p:tgtEl>
                                              <p:spTgt spid="100"/>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100"/>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100"/>
                                            </p:tgtEl>
                                            <p:attrNameLst>
                                              <p:attrName>ppt_w</p:attrName>
                                            </p:attrNameLst>
                                          </p:cBhvr>
                                          <p:tavLst>
                                            <p:tav tm="0">
                                              <p:val>
                                                <p:strVal val="#ppt_w*.05"/>
                                              </p:val>
                                            </p:tav>
                                            <p:tav tm="100000">
                                              <p:val>
                                                <p:strVal val="#ppt_w"/>
                                              </p:val>
                                            </p:tav>
                                          </p:tavLst>
                                        </p:anim>
                                        <p:anim calcmode="lin" valueType="num">
                                          <p:cBhvr>
                                            <p:cTn id="37" dur="1000" fill="hold"/>
                                            <p:tgtEl>
                                              <p:spTgt spid="100"/>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100"/>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100"/>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100"/>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100"/>
                                            </p:tgtEl>
                                          </p:cBhvr>
                                        </p:animEffect>
                                      </p:childTnLst>
                                    </p:cTn>
                                  </p:par>
                                  <p:par>
                                    <p:cTn id="42" presetID="25" presetClass="entr" presetSubtype="0" fill="hold" nodeType="withEffect">
                                      <p:stCondLst>
                                        <p:cond delay="1750"/>
                                      </p:stCondLst>
                                      <p:childTnLst>
                                        <p:set>
                                          <p:cBhvr>
                                            <p:cTn id="43" dur="1" fill="hold">
                                              <p:stCondLst>
                                                <p:cond delay="0"/>
                                              </p:stCondLst>
                                            </p:cTn>
                                            <p:tgtEl>
                                              <p:spTgt spid="84"/>
                                            </p:tgtEl>
                                            <p:attrNameLst>
                                              <p:attrName>style.visibility</p:attrName>
                                            </p:attrNameLst>
                                          </p:cBhvr>
                                          <p:to>
                                            <p:strVal val="visible"/>
                                          </p:to>
                                        </p:set>
                                        <p:anim calcmode="lin" valueType="num">
                                          <p:cBhvr>
                                            <p:cTn id="44" dur="500" decel="50000" fill="hold">
                                              <p:stCondLst>
                                                <p:cond delay="0"/>
                                              </p:stCondLst>
                                            </p:cTn>
                                            <p:tgtEl>
                                              <p:spTgt spid="84"/>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84"/>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84"/>
                                            </p:tgtEl>
                                            <p:attrNameLst>
                                              <p:attrName>ppt_w</p:attrName>
                                            </p:attrNameLst>
                                          </p:cBhvr>
                                          <p:tavLst>
                                            <p:tav tm="0">
                                              <p:val>
                                                <p:strVal val="#ppt_w*.05"/>
                                              </p:val>
                                            </p:tav>
                                            <p:tav tm="100000">
                                              <p:val>
                                                <p:strVal val="#ppt_w"/>
                                              </p:val>
                                            </p:tav>
                                          </p:tavLst>
                                        </p:anim>
                                        <p:anim calcmode="lin" valueType="num">
                                          <p:cBhvr>
                                            <p:cTn id="47" dur="1000" fill="hold"/>
                                            <p:tgtEl>
                                              <p:spTgt spid="84"/>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84"/>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84"/>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84"/>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84"/>
                                            </p:tgtEl>
                                          </p:cBhvr>
                                        </p:animEffect>
                                      </p:childTnLst>
                                    </p:cTn>
                                  </p:par>
                                  <p:par>
                                    <p:cTn id="52" presetID="42" presetClass="entr" presetSubtype="0" fill="hold" nodeType="withEffect">
                                      <p:stCondLst>
                                        <p:cond delay="250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2" presetClass="entr" presetSubtype="4" fill="hold" grpId="0" nodeType="withEffect">
                                      <p:stCondLst>
                                        <p:cond delay="500"/>
                                      </p:stCondLst>
                                      <p:childTnLst>
                                        <p:set>
                                          <p:cBhvr>
                                            <p:cTn id="9" dur="1" fill="hold">
                                              <p:stCondLst>
                                                <p:cond delay="0"/>
                                              </p:stCondLst>
                                            </p:cTn>
                                            <p:tgtEl>
                                              <p:spTgt spid="80"/>
                                            </p:tgtEl>
                                            <p:attrNameLst>
                                              <p:attrName>style.visibility</p:attrName>
                                            </p:attrNameLst>
                                          </p:cBhvr>
                                          <p:to>
                                            <p:strVal val="visible"/>
                                          </p:to>
                                        </p:set>
                                        <p:anim calcmode="lin" valueType="num">
                                          <p:cBhvr additive="base">
                                            <p:cTn id="10" dur="500" fill="hold"/>
                                            <p:tgtEl>
                                              <p:spTgt spid="80"/>
                                            </p:tgtEl>
                                            <p:attrNameLst>
                                              <p:attrName>ppt_x</p:attrName>
                                            </p:attrNameLst>
                                          </p:cBhvr>
                                          <p:tavLst>
                                            <p:tav tm="0">
                                              <p:val>
                                                <p:strVal val="#ppt_x"/>
                                              </p:val>
                                            </p:tav>
                                            <p:tav tm="100000">
                                              <p:val>
                                                <p:strVal val="#ppt_x"/>
                                              </p:val>
                                            </p:tav>
                                          </p:tavLst>
                                        </p:anim>
                                        <p:anim calcmode="lin" valueType="num">
                                          <p:cBhvr additive="base">
                                            <p:cTn id="11" dur="500" fill="hold"/>
                                            <p:tgtEl>
                                              <p:spTgt spid="80"/>
                                            </p:tgtEl>
                                            <p:attrNameLst>
                                              <p:attrName>ppt_y</p:attrName>
                                            </p:attrNameLst>
                                          </p:cBhvr>
                                          <p:tavLst>
                                            <p:tav tm="0">
                                              <p:val>
                                                <p:strVal val="1+#ppt_h/2"/>
                                              </p:val>
                                            </p:tav>
                                            <p:tav tm="100000">
                                              <p:val>
                                                <p:strVal val="#ppt_y"/>
                                              </p:val>
                                            </p:tav>
                                          </p:tavLst>
                                        </p:anim>
                                      </p:childTnLst>
                                    </p:cTn>
                                  </p:par>
                                  <p:par>
                                    <p:cTn id="12" presetID="25" presetClass="entr" presetSubtype="0" fill="hold" nodeType="withEffect">
                                      <p:stCondLst>
                                        <p:cond delay="1000"/>
                                      </p:stCondLst>
                                      <p:childTnLst>
                                        <p:set>
                                          <p:cBhvr>
                                            <p:cTn id="13" dur="1" fill="hold">
                                              <p:stCondLst>
                                                <p:cond delay="0"/>
                                              </p:stCondLst>
                                            </p:cTn>
                                            <p:tgtEl>
                                              <p:spTgt spid="134"/>
                                            </p:tgtEl>
                                            <p:attrNameLst>
                                              <p:attrName>style.visibility</p:attrName>
                                            </p:attrNameLst>
                                          </p:cBhvr>
                                          <p:to>
                                            <p:strVal val="visible"/>
                                          </p:to>
                                        </p:set>
                                        <p:anim calcmode="lin" valueType="num">
                                          <p:cBhvr>
                                            <p:cTn id="14" dur="500" decel="50000" fill="hold">
                                              <p:stCondLst>
                                                <p:cond delay="0"/>
                                              </p:stCondLst>
                                            </p:cTn>
                                            <p:tgtEl>
                                              <p:spTgt spid="134"/>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134"/>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134"/>
                                            </p:tgtEl>
                                            <p:attrNameLst>
                                              <p:attrName>ppt_w</p:attrName>
                                            </p:attrNameLst>
                                          </p:cBhvr>
                                          <p:tavLst>
                                            <p:tav tm="0">
                                              <p:val>
                                                <p:strVal val="#ppt_w*.05"/>
                                              </p:val>
                                            </p:tav>
                                            <p:tav tm="100000">
                                              <p:val>
                                                <p:strVal val="#ppt_w"/>
                                              </p:val>
                                            </p:tav>
                                          </p:tavLst>
                                        </p:anim>
                                        <p:anim calcmode="lin" valueType="num">
                                          <p:cBhvr>
                                            <p:cTn id="17" dur="1000" fill="hold"/>
                                            <p:tgtEl>
                                              <p:spTgt spid="134"/>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134"/>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134"/>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134"/>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134"/>
                                            </p:tgtEl>
                                          </p:cBhvr>
                                        </p:animEffect>
                                      </p:childTnLst>
                                    </p:cTn>
                                  </p:par>
                                  <p:par>
                                    <p:cTn id="22" presetID="25" presetClass="entr" presetSubtype="0" fill="hold" nodeType="withEffect">
                                      <p:stCondLst>
                                        <p:cond delay="1250"/>
                                      </p:stCondLst>
                                      <p:childTnLst>
                                        <p:set>
                                          <p:cBhvr>
                                            <p:cTn id="23" dur="1" fill="hold">
                                              <p:stCondLst>
                                                <p:cond delay="0"/>
                                              </p:stCondLst>
                                            </p:cTn>
                                            <p:tgtEl>
                                              <p:spTgt spid="117"/>
                                            </p:tgtEl>
                                            <p:attrNameLst>
                                              <p:attrName>style.visibility</p:attrName>
                                            </p:attrNameLst>
                                          </p:cBhvr>
                                          <p:to>
                                            <p:strVal val="visible"/>
                                          </p:to>
                                        </p:set>
                                        <p:anim calcmode="lin" valueType="num">
                                          <p:cBhvr>
                                            <p:cTn id="24" dur="500" decel="50000" fill="hold">
                                              <p:stCondLst>
                                                <p:cond delay="0"/>
                                              </p:stCondLst>
                                            </p:cTn>
                                            <p:tgtEl>
                                              <p:spTgt spid="117"/>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117"/>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117"/>
                                            </p:tgtEl>
                                            <p:attrNameLst>
                                              <p:attrName>ppt_w</p:attrName>
                                            </p:attrNameLst>
                                          </p:cBhvr>
                                          <p:tavLst>
                                            <p:tav tm="0">
                                              <p:val>
                                                <p:strVal val="#ppt_w*.05"/>
                                              </p:val>
                                            </p:tav>
                                            <p:tav tm="100000">
                                              <p:val>
                                                <p:strVal val="#ppt_w"/>
                                              </p:val>
                                            </p:tav>
                                          </p:tavLst>
                                        </p:anim>
                                        <p:anim calcmode="lin" valueType="num">
                                          <p:cBhvr>
                                            <p:cTn id="27" dur="1000" fill="hold"/>
                                            <p:tgtEl>
                                              <p:spTgt spid="117"/>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117"/>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117"/>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117"/>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117"/>
                                            </p:tgtEl>
                                          </p:cBhvr>
                                        </p:animEffect>
                                      </p:childTnLst>
                                    </p:cTn>
                                  </p:par>
                                  <p:par>
                                    <p:cTn id="32" presetID="25" presetClass="entr" presetSubtype="0" fill="hold" nodeType="withEffect">
                                      <p:stCondLst>
                                        <p:cond delay="1500"/>
                                      </p:stCondLst>
                                      <p:childTnLst>
                                        <p:set>
                                          <p:cBhvr>
                                            <p:cTn id="33" dur="1" fill="hold">
                                              <p:stCondLst>
                                                <p:cond delay="0"/>
                                              </p:stCondLst>
                                            </p:cTn>
                                            <p:tgtEl>
                                              <p:spTgt spid="100"/>
                                            </p:tgtEl>
                                            <p:attrNameLst>
                                              <p:attrName>style.visibility</p:attrName>
                                            </p:attrNameLst>
                                          </p:cBhvr>
                                          <p:to>
                                            <p:strVal val="visible"/>
                                          </p:to>
                                        </p:set>
                                        <p:anim calcmode="lin" valueType="num">
                                          <p:cBhvr>
                                            <p:cTn id="34" dur="500" decel="50000" fill="hold">
                                              <p:stCondLst>
                                                <p:cond delay="0"/>
                                              </p:stCondLst>
                                            </p:cTn>
                                            <p:tgtEl>
                                              <p:spTgt spid="100"/>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100"/>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100"/>
                                            </p:tgtEl>
                                            <p:attrNameLst>
                                              <p:attrName>ppt_w</p:attrName>
                                            </p:attrNameLst>
                                          </p:cBhvr>
                                          <p:tavLst>
                                            <p:tav tm="0">
                                              <p:val>
                                                <p:strVal val="#ppt_w*.05"/>
                                              </p:val>
                                            </p:tav>
                                            <p:tav tm="100000">
                                              <p:val>
                                                <p:strVal val="#ppt_w"/>
                                              </p:val>
                                            </p:tav>
                                          </p:tavLst>
                                        </p:anim>
                                        <p:anim calcmode="lin" valueType="num">
                                          <p:cBhvr>
                                            <p:cTn id="37" dur="1000" fill="hold"/>
                                            <p:tgtEl>
                                              <p:spTgt spid="100"/>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100"/>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100"/>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100"/>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100"/>
                                            </p:tgtEl>
                                          </p:cBhvr>
                                        </p:animEffect>
                                      </p:childTnLst>
                                    </p:cTn>
                                  </p:par>
                                  <p:par>
                                    <p:cTn id="42" presetID="25" presetClass="entr" presetSubtype="0" fill="hold" nodeType="withEffect">
                                      <p:stCondLst>
                                        <p:cond delay="1750"/>
                                      </p:stCondLst>
                                      <p:childTnLst>
                                        <p:set>
                                          <p:cBhvr>
                                            <p:cTn id="43" dur="1" fill="hold">
                                              <p:stCondLst>
                                                <p:cond delay="0"/>
                                              </p:stCondLst>
                                            </p:cTn>
                                            <p:tgtEl>
                                              <p:spTgt spid="84"/>
                                            </p:tgtEl>
                                            <p:attrNameLst>
                                              <p:attrName>style.visibility</p:attrName>
                                            </p:attrNameLst>
                                          </p:cBhvr>
                                          <p:to>
                                            <p:strVal val="visible"/>
                                          </p:to>
                                        </p:set>
                                        <p:anim calcmode="lin" valueType="num">
                                          <p:cBhvr>
                                            <p:cTn id="44" dur="500" decel="50000" fill="hold">
                                              <p:stCondLst>
                                                <p:cond delay="0"/>
                                              </p:stCondLst>
                                            </p:cTn>
                                            <p:tgtEl>
                                              <p:spTgt spid="84"/>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84"/>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84"/>
                                            </p:tgtEl>
                                            <p:attrNameLst>
                                              <p:attrName>ppt_w</p:attrName>
                                            </p:attrNameLst>
                                          </p:cBhvr>
                                          <p:tavLst>
                                            <p:tav tm="0">
                                              <p:val>
                                                <p:strVal val="#ppt_w*.05"/>
                                              </p:val>
                                            </p:tav>
                                            <p:tav tm="100000">
                                              <p:val>
                                                <p:strVal val="#ppt_w"/>
                                              </p:val>
                                            </p:tav>
                                          </p:tavLst>
                                        </p:anim>
                                        <p:anim calcmode="lin" valueType="num">
                                          <p:cBhvr>
                                            <p:cTn id="47" dur="1000" fill="hold"/>
                                            <p:tgtEl>
                                              <p:spTgt spid="84"/>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84"/>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84"/>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84"/>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84"/>
                                            </p:tgtEl>
                                          </p:cBhvr>
                                        </p:animEffect>
                                      </p:childTnLst>
                                    </p:cTn>
                                  </p:par>
                                  <p:par>
                                    <p:cTn id="52" presetID="42" presetClass="entr" presetSubtype="0" fill="hold" nodeType="withEffect">
                                      <p:stCondLst>
                                        <p:cond delay="250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12490" y="524010"/>
            <a:ext cx="3676006" cy="615066"/>
            <a:chOff x="412490" y="524010"/>
            <a:chExt cx="3676006" cy="615066"/>
          </a:xfrm>
        </p:grpSpPr>
        <p:sp>
          <p:nvSpPr>
            <p:cNvPr id="5" name="矩形 4"/>
            <p:cNvSpPr/>
            <p:nvPr/>
          </p:nvSpPr>
          <p:spPr>
            <a:xfrm>
              <a:off x="412490" y="524010"/>
              <a:ext cx="3642344" cy="461665"/>
            </a:xfrm>
            <a:prstGeom prst="rect">
              <a:avLst/>
            </a:prstGeom>
          </p:spPr>
          <p:txBody>
            <a:bodyPr wrap="none">
              <a:spAutoFit/>
            </a:bodyPr>
            <a:lstStyle/>
            <a:p>
              <a:r>
                <a:rPr lang="en-US" altLang="zh-CN" sz="2400" dirty="0" smtClean="0">
                  <a:solidFill>
                    <a:srgbClr val="0563B8"/>
                  </a:solidFill>
                  <a:latin typeface="Century Gothic" panose="020B0502020202020204" pitchFamily="34" charset="0"/>
                  <a:cs typeface="Arial" panose="020B0604020202020204" pitchFamily="34" charset="0"/>
                </a:rPr>
                <a:t>The Business Objectives</a:t>
              </a:r>
              <a:endParaRPr lang="en-US" altLang="zh-CN" sz="2400" dirty="0">
                <a:solidFill>
                  <a:srgbClr val="0563B8"/>
                </a:solidFill>
                <a:latin typeface="Century Gothic" panose="020B0502020202020204" pitchFamily="34" charset="0"/>
                <a:cs typeface="Arial" panose="020B0604020202020204" pitchFamily="34" charset="0"/>
              </a:endParaRPr>
            </a:p>
          </p:txBody>
        </p:sp>
        <p:sp>
          <p:nvSpPr>
            <p:cNvPr id="6" name="矩形 5"/>
            <p:cNvSpPr/>
            <p:nvPr/>
          </p:nvSpPr>
          <p:spPr>
            <a:xfrm>
              <a:off x="412490" y="877466"/>
              <a:ext cx="3676006" cy="261610"/>
            </a:xfrm>
            <a:prstGeom prst="rect">
              <a:avLst/>
            </a:prstGeom>
          </p:spPr>
          <p:txBody>
            <a:bodyPr wrap="none">
              <a:spAutoFit/>
            </a:bodyPr>
            <a:lstStyle/>
            <a:p>
              <a:r>
                <a:rPr lang="en-US" altLang="zh-CN" sz="1100" dirty="0" smtClean="0">
                  <a:solidFill>
                    <a:schemeClr val="bg1">
                      <a:lumMod val="50000"/>
                    </a:schemeClr>
                  </a:solidFill>
                  <a:latin typeface="Century Gothic" panose="020B0502020202020204" pitchFamily="34" charset="0"/>
                  <a:cs typeface="Arial" panose="020B0604020202020204" pitchFamily="34" charset="0"/>
                </a:rPr>
                <a:t>What we hope to achieve in the short and long run</a:t>
              </a:r>
              <a:endParaRPr lang="en-US" altLang="zh-CN" sz="1100" dirty="0">
                <a:solidFill>
                  <a:schemeClr val="bg1">
                    <a:lumMod val="50000"/>
                  </a:schemeClr>
                </a:solidFill>
                <a:latin typeface="Century Gothic" panose="020B0502020202020204" pitchFamily="34" charset="0"/>
                <a:cs typeface="Arial" panose="020B0604020202020204" pitchFamily="34" charset="0"/>
              </a:endParaRPr>
            </a:p>
          </p:txBody>
        </p:sp>
      </p:grpSp>
      <p:grpSp>
        <p:nvGrpSpPr>
          <p:cNvPr id="2" name="组合 1"/>
          <p:cNvGrpSpPr/>
          <p:nvPr/>
        </p:nvGrpSpPr>
        <p:grpSpPr>
          <a:xfrm>
            <a:off x="505976" y="1417708"/>
            <a:ext cx="8131822" cy="3170266"/>
            <a:chOff x="505976" y="1417708"/>
            <a:chExt cx="8131822" cy="3170266"/>
          </a:xfrm>
        </p:grpSpPr>
        <p:sp>
          <p:nvSpPr>
            <p:cNvPr id="70" name="矩形 69"/>
            <p:cNvSpPr/>
            <p:nvPr/>
          </p:nvSpPr>
          <p:spPr>
            <a:xfrm>
              <a:off x="505976" y="1417708"/>
              <a:ext cx="8130024" cy="372017"/>
            </a:xfrm>
            <a:prstGeom prst="rect">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70"/>
            <p:cNvSpPr/>
            <p:nvPr/>
          </p:nvSpPr>
          <p:spPr>
            <a:xfrm>
              <a:off x="513641" y="1465217"/>
              <a:ext cx="1016625" cy="276999"/>
            </a:xfrm>
            <a:prstGeom prst="rect">
              <a:avLst/>
            </a:prstGeom>
          </p:spPr>
          <p:txBody>
            <a:bodyPr wrap="none">
              <a:spAutoFit/>
            </a:bodyPr>
            <a:lstStyle/>
            <a:p>
              <a:pPr algn="ctr"/>
              <a:r>
                <a:rPr lang="en-US" altLang="zh-CN" sz="1200" dirty="0" smtClean="0">
                  <a:solidFill>
                    <a:schemeClr val="bg1"/>
                  </a:solidFill>
                  <a:latin typeface="Century Gothic" panose="020B0502020202020204" pitchFamily="34" charset="0"/>
                  <a:cs typeface="Arial" panose="020B0604020202020204" pitchFamily="34" charset="0"/>
                </a:rPr>
                <a:t>Description</a:t>
              </a:r>
              <a:endParaRPr lang="en-US" altLang="zh-CN" sz="1200" dirty="0">
                <a:solidFill>
                  <a:schemeClr val="bg1"/>
                </a:solidFill>
                <a:latin typeface="Century Gothic" panose="020B0502020202020204" pitchFamily="34" charset="0"/>
                <a:cs typeface="Arial" panose="020B0604020202020204" pitchFamily="34" charset="0"/>
              </a:endParaRPr>
            </a:p>
          </p:txBody>
        </p:sp>
        <p:sp>
          <p:nvSpPr>
            <p:cNvPr id="72" name="矩形 71"/>
            <p:cNvSpPr/>
            <p:nvPr/>
          </p:nvSpPr>
          <p:spPr>
            <a:xfrm>
              <a:off x="2007125" y="1465217"/>
              <a:ext cx="1231427" cy="276999"/>
            </a:xfrm>
            <a:prstGeom prst="rect">
              <a:avLst/>
            </a:prstGeom>
          </p:spPr>
          <p:txBody>
            <a:bodyPr wrap="none">
              <a:spAutoFit/>
            </a:bodyPr>
            <a:lstStyle/>
            <a:p>
              <a:pPr algn="ctr"/>
              <a:r>
                <a:rPr lang="en-US" altLang="zh-CN" sz="1200" dirty="0" smtClean="0">
                  <a:solidFill>
                    <a:schemeClr val="bg1"/>
                  </a:solidFill>
                  <a:latin typeface="Century Gothic" panose="020B0502020202020204" pitchFamily="34" charset="0"/>
                  <a:cs typeface="Arial" panose="020B0604020202020204" pitchFamily="34" charset="0"/>
                </a:rPr>
                <a:t>Our company</a:t>
              </a:r>
              <a:endParaRPr lang="en-US" altLang="zh-CN" sz="1200" dirty="0">
                <a:solidFill>
                  <a:schemeClr val="bg1"/>
                </a:solidFill>
                <a:latin typeface="Century Gothic" panose="020B0502020202020204" pitchFamily="34" charset="0"/>
                <a:cs typeface="Arial" panose="020B0604020202020204" pitchFamily="34" charset="0"/>
              </a:endParaRPr>
            </a:p>
          </p:txBody>
        </p:sp>
        <p:sp>
          <p:nvSpPr>
            <p:cNvPr id="73" name="矩形 72"/>
            <p:cNvSpPr/>
            <p:nvPr/>
          </p:nvSpPr>
          <p:spPr>
            <a:xfrm>
              <a:off x="3715411" y="1465217"/>
              <a:ext cx="1279517" cy="276999"/>
            </a:xfrm>
            <a:prstGeom prst="rect">
              <a:avLst/>
            </a:prstGeom>
          </p:spPr>
          <p:txBody>
            <a:bodyPr wrap="none">
              <a:spAutoFit/>
            </a:bodyPr>
            <a:lstStyle/>
            <a:p>
              <a:pPr algn="ctr"/>
              <a:r>
                <a:rPr lang="en-US" altLang="zh-CN" sz="1200" dirty="0" smtClean="0">
                  <a:solidFill>
                    <a:schemeClr val="bg1"/>
                  </a:solidFill>
                  <a:latin typeface="Century Gothic" panose="020B0502020202020204" pitchFamily="34" charset="0"/>
                  <a:cs typeface="Arial" panose="020B0604020202020204" pitchFamily="34" charset="0"/>
                </a:rPr>
                <a:t>Company</a:t>
              </a:r>
              <a:r>
                <a:rPr lang="en-US" altLang="zh-CN" sz="1200" dirty="0">
                  <a:solidFill>
                    <a:schemeClr val="bg1"/>
                  </a:solidFill>
                  <a:latin typeface="Century Gothic" panose="020B0502020202020204" pitchFamily="34" charset="0"/>
                  <a:cs typeface="Arial" panose="020B0604020202020204" pitchFamily="34" charset="0"/>
                </a:rPr>
                <a:t> </a:t>
              </a:r>
              <a:r>
                <a:rPr lang="en-US" altLang="zh-CN" sz="1200" dirty="0" smtClean="0">
                  <a:solidFill>
                    <a:schemeClr val="bg1"/>
                  </a:solidFill>
                  <a:latin typeface="Century Gothic" panose="020B0502020202020204" pitchFamily="34" charset="0"/>
                  <a:cs typeface="Arial" panose="020B0604020202020204" pitchFamily="34" charset="0"/>
                </a:rPr>
                <a:t>one</a:t>
              </a:r>
            </a:p>
          </p:txBody>
        </p:sp>
        <p:sp>
          <p:nvSpPr>
            <p:cNvPr id="74" name="矩形 73"/>
            <p:cNvSpPr/>
            <p:nvPr/>
          </p:nvSpPr>
          <p:spPr>
            <a:xfrm>
              <a:off x="5471788" y="1465217"/>
              <a:ext cx="1266693" cy="276999"/>
            </a:xfrm>
            <a:prstGeom prst="rect">
              <a:avLst/>
            </a:prstGeom>
          </p:spPr>
          <p:txBody>
            <a:bodyPr wrap="none">
              <a:spAutoFit/>
            </a:bodyPr>
            <a:lstStyle/>
            <a:p>
              <a:pPr algn="ctr"/>
              <a:r>
                <a:rPr lang="en-US" altLang="zh-CN" sz="1200" dirty="0" smtClean="0">
                  <a:solidFill>
                    <a:schemeClr val="bg1"/>
                  </a:solidFill>
                  <a:latin typeface="Century Gothic" panose="020B0502020202020204" pitchFamily="34" charset="0"/>
                  <a:cs typeface="Arial" panose="020B0604020202020204" pitchFamily="34" charset="0"/>
                </a:rPr>
                <a:t>Company</a:t>
              </a:r>
              <a:r>
                <a:rPr lang="en-US" altLang="zh-CN" sz="1200" dirty="0">
                  <a:solidFill>
                    <a:schemeClr val="bg1"/>
                  </a:solidFill>
                  <a:latin typeface="Century Gothic" panose="020B0502020202020204" pitchFamily="34" charset="0"/>
                  <a:cs typeface="Arial" panose="020B0604020202020204" pitchFamily="34" charset="0"/>
                </a:rPr>
                <a:t> </a:t>
              </a:r>
              <a:r>
                <a:rPr lang="en-US" altLang="zh-CN" sz="1200" dirty="0" smtClean="0">
                  <a:solidFill>
                    <a:schemeClr val="bg1"/>
                  </a:solidFill>
                  <a:latin typeface="Century Gothic" panose="020B0502020202020204" pitchFamily="34" charset="0"/>
                  <a:cs typeface="Arial" panose="020B0604020202020204" pitchFamily="34" charset="0"/>
                </a:rPr>
                <a:t>two</a:t>
              </a:r>
            </a:p>
          </p:txBody>
        </p:sp>
        <p:sp>
          <p:nvSpPr>
            <p:cNvPr id="75" name="矩形 74"/>
            <p:cNvSpPr/>
            <p:nvPr/>
          </p:nvSpPr>
          <p:spPr>
            <a:xfrm>
              <a:off x="7215341" y="1465217"/>
              <a:ext cx="1377300" cy="276999"/>
            </a:xfrm>
            <a:prstGeom prst="rect">
              <a:avLst/>
            </a:prstGeom>
          </p:spPr>
          <p:txBody>
            <a:bodyPr wrap="none">
              <a:spAutoFit/>
            </a:bodyPr>
            <a:lstStyle/>
            <a:p>
              <a:pPr algn="ctr"/>
              <a:r>
                <a:rPr lang="en-US" altLang="zh-CN" sz="1200" dirty="0" smtClean="0">
                  <a:solidFill>
                    <a:schemeClr val="bg1"/>
                  </a:solidFill>
                  <a:latin typeface="Century Gothic" panose="020B0502020202020204" pitchFamily="34" charset="0"/>
                  <a:cs typeface="Arial" panose="020B0604020202020204" pitchFamily="34" charset="0"/>
                </a:rPr>
                <a:t>Company</a:t>
              </a:r>
              <a:r>
                <a:rPr lang="en-US" altLang="zh-CN" sz="1200" dirty="0">
                  <a:solidFill>
                    <a:schemeClr val="bg1"/>
                  </a:solidFill>
                  <a:latin typeface="Century Gothic" panose="020B0502020202020204" pitchFamily="34" charset="0"/>
                  <a:cs typeface="Arial" panose="020B0604020202020204" pitchFamily="34" charset="0"/>
                </a:rPr>
                <a:t> </a:t>
              </a:r>
              <a:r>
                <a:rPr lang="en-US" altLang="zh-CN" sz="1200" dirty="0" smtClean="0">
                  <a:solidFill>
                    <a:schemeClr val="bg1"/>
                  </a:solidFill>
                  <a:latin typeface="Century Gothic" panose="020B0502020202020204" pitchFamily="34" charset="0"/>
                  <a:cs typeface="Arial" panose="020B0604020202020204" pitchFamily="34" charset="0"/>
                </a:rPr>
                <a:t>three</a:t>
              </a:r>
            </a:p>
          </p:txBody>
        </p:sp>
        <p:sp>
          <p:nvSpPr>
            <p:cNvPr id="76" name="矩形 75"/>
            <p:cNvSpPr/>
            <p:nvPr/>
          </p:nvSpPr>
          <p:spPr>
            <a:xfrm>
              <a:off x="528881" y="1931050"/>
              <a:ext cx="987771" cy="276999"/>
            </a:xfrm>
            <a:prstGeom prst="rect">
              <a:avLst/>
            </a:prstGeom>
          </p:spPr>
          <p:txBody>
            <a:bodyPr wrap="none">
              <a:spAutoFit/>
            </a:bodyPr>
            <a:lstStyle/>
            <a:p>
              <a:r>
                <a:rPr lang="en-US" altLang="zh-CN" sz="1200" dirty="0" smtClean="0">
                  <a:solidFill>
                    <a:srgbClr val="394A57"/>
                  </a:solidFill>
                  <a:latin typeface="Century Gothic" panose="020B0502020202020204" pitchFamily="34" charset="0"/>
                  <a:cs typeface="Arial" panose="020B0604020202020204" pitchFamily="34" charset="0"/>
                </a:rPr>
                <a:t>Affordable</a:t>
              </a:r>
            </a:p>
          </p:txBody>
        </p:sp>
        <p:sp>
          <p:nvSpPr>
            <p:cNvPr id="77" name="矩形 76"/>
            <p:cNvSpPr/>
            <p:nvPr/>
          </p:nvSpPr>
          <p:spPr>
            <a:xfrm>
              <a:off x="528881" y="2490700"/>
              <a:ext cx="974947" cy="276999"/>
            </a:xfrm>
            <a:prstGeom prst="rect">
              <a:avLst/>
            </a:prstGeom>
          </p:spPr>
          <p:txBody>
            <a:bodyPr wrap="none">
              <a:spAutoFit/>
            </a:bodyPr>
            <a:lstStyle/>
            <a:p>
              <a:r>
                <a:rPr lang="en-US" altLang="zh-CN" sz="1200" dirty="0" smtClean="0">
                  <a:solidFill>
                    <a:srgbClr val="394A57"/>
                  </a:solidFill>
                  <a:latin typeface="Century Gothic" panose="020B0502020202020204" pitchFamily="34" charset="0"/>
                  <a:cs typeface="Arial" panose="020B0604020202020204" pitchFamily="34" charset="0"/>
                </a:rPr>
                <a:t>Attainable</a:t>
              </a:r>
            </a:p>
          </p:txBody>
        </p:sp>
        <p:sp>
          <p:nvSpPr>
            <p:cNvPr id="78" name="矩形 77"/>
            <p:cNvSpPr/>
            <p:nvPr/>
          </p:nvSpPr>
          <p:spPr>
            <a:xfrm>
              <a:off x="528881" y="3050350"/>
              <a:ext cx="1035861" cy="276999"/>
            </a:xfrm>
            <a:prstGeom prst="rect">
              <a:avLst/>
            </a:prstGeom>
          </p:spPr>
          <p:txBody>
            <a:bodyPr wrap="none">
              <a:spAutoFit/>
            </a:bodyPr>
            <a:lstStyle/>
            <a:p>
              <a:r>
                <a:rPr lang="en-US" altLang="zh-CN" sz="1200" dirty="0" smtClean="0">
                  <a:solidFill>
                    <a:srgbClr val="394A57"/>
                  </a:solidFill>
                  <a:latin typeface="Century Gothic" panose="020B0502020202020204" pitchFamily="34" charset="0"/>
                  <a:cs typeface="Arial" panose="020B0604020202020204" pitchFamily="34" charset="0"/>
                </a:rPr>
                <a:t>Benefit one</a:t>
              </a:r>
            </a:p>
          </p:txBody>
        </p:sp>
        <p:sp>
          <p:nvSpPr>
            <p:cNvPr id="79" name="矩形 78"/>
            <p:cNvSpPr/>
            <p:nvPr/>
          </p:nvSpPr>
          <p:spPr>
            <a:xfrm>
              <a:off x="528881" y="3610001"/>
              <a:ext cx="1023037" cy="276999"/>
            </a:xfrm>
            <a:prstGeom prst="rect">
              <a:avLst/>
            </a:prstGeom>
          </p:spPr>
          <p:txBody>
            <a:bodyPr wrap="none">
              <a:spAutoFit/>
            </a:bodyPr>
            <a:lstStyle/>
            <a:p>
              <a:r>
                <a:rPr lang="en-US" altLang="zh-CN" sz="1200" dirty="0" smtClean="0">
                  <a:solidFill>
                    <a:srgbClr val="394A57"/>
                  </a:solidFill>
                  <a:latin typeface="Century Gothic" panose="020B0502020202020204" pitchFamily="34" charset="0"/>
                  <a:cs typeface="Arial" panose="020B0604020202020204" pitchFamily="34" charset="0"/>
                </a:rPr>
                <a:t>Benefit two</a:t>
              </a:r>
            </a:p>
          </p:txBody>
        </p:sp>
        <p:sp>
          <p:nvSpPr>
            <p:cNvPr id="80" name="矩形 79"/>
            <p:cNvSpPr/>
            <p:nvPr/>
          </p:nvSpPr>
          <p:spPr>
            <a:xfrm>
              <a:off x="528881" y="4169650"/>
              <a:ext cx="1133644" cy="276999"/>
            </a:xfrm>
            <a:prstGeom prst="rect">
              <a:avLst/>
            </a:prstGeom>
          </p:spPr>
          <p:txBody>
            <a:bodyPr wrap="none">
              <a:spAutoFit/>
            </a:bodyPr>
            <a:lstStyle/>
            <a:p>
              <a:r>
                <a:rPr lang="en-US" altLang="zh-CN" sz="1200" dirty="0" smtClean="0">
                  <a:solidFill>
                    <a:srgbClr val="394A57"/>
                  </a:solidFill>
                  <a:latin typeface="Century Gothic" panose="020B0502020202020204" pitchFamily="34" charset="0"/>
                  <a:cs typeface="Arial" panose="020B0604020202020204" pitchFamily="34" charset="0"/>
                </a:rPr>
                <a:t>Benefit three</a:t>
              </a:r>
            </a:p>
          </p:txBody>
        </p:sp>
        <p:cxnSp>
          <p:nvCxnSpPr>
            <p:cNvPr id="3" name="直接连接符 2"/>
            <p:cNvCxnSpPr/>
            <p:nvPr/>
          </p:nvCxnSpPr>
          <p:spPr>
            <a:xfrm>
              <a:off x="506203" y="2349375"/>
              <a:ext cx="813159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506203" y="2909025"/>
              <a:ext cx="813159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506203" y="3468675"/>
              <a:ext cx="813159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a:off x="506203" y="4028325"/>
              <a:ext cx="813159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a:off x="506203" y="4587974"/>
              <a:ext cx="813159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2429917" y="1915340"/>
              <a:ext cx="285646" cy="307777"/>
              <a:chOff x="2419569" y="2000740"/>
              <a:chExt cx="306150" cy="329869"/>
            </a:xfrm>
          </p:grpSpPr>
          <p:sp>
            <p:nvSpPr>
              <p:cNvPr id="14" name="椭圆 13"/>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sp>
            <p:nvSpPr>
              <p:cNvPr id="85" name="矩形 84"/>
              <p:cNvSpPr/>
              <p:nvPr/>
            </p:nvSpPr>
            <p:spPr>
              <a:xfrm rot="1754003">
                <a:off x="2419569" y="2000740"/>
                <a:ext cx="302724" cy="329869"/>
              </a:xfrm>
              <a:prstGeom prst="rect">
                <a:avLst/>
              </a:prstGeom>
            </p:spPr>
            <p:txBody>
              <a:bodyPr wrap="none">
                <a:spAutoFit/>
              </a:bodyPr>
              <a:lstStyle/>
              <a:p>
                <a:r>
                  <a:rPr lang="zh-CN" altLang="en-US" sz="1400" b="1" dirty="0" smtClean="0">
                    <a:solidFill>
                      <a:srgbClr val="28333C"/>
                    </a:solidFill>
                    <a:latin typeface="Century Gothic" panose="020B0502020202020204" pitchFamily="34" charset="0"/>
                    <a:cs typeface="Arial" panose="020B0604020202020204" pitchFamily="34" charset="0"/>
                  </a:rPr>
                  <a:t>√</a:t>
                </a:r>
                <a:endParaRPr lang="en-US" altLang="zh-CN" sz="1400" b="1" dirty="0" smtClean="0">
                  <a:solidFill>
                    <a:srgbClr val="28333C"/>
                  </a:solidFill>
                  <a:latin typeface="Century Gothic" panose="020B0502020202020204" pitchFamily="34" charset="0"/>
                  <a:cs typeface="Arial" panose="020B0604020202020204" pitchFamily="34" charset="0"/>
                </a:endParaRPr>
              </a:p>
            </p:txBody>
          </p:sp>
        </p:grpSp>
        <p:grpSp>
          <p:nvGrpSpPr>
            <p:cNvPr id="86" name="组合 85"/>
            <p:cNvGrpSpPr/>
            <p:nvPr/>
          </p:nvGrpSpPr>
          <p:grpSpPr>
            <a:xfrm>
              <a:off x="2429917" y="2475313"/>
              <a:ext cx="285646" cy="307777"/>
              <a:chOff x="2419569" y="2000740"/>
              <a:chExt cx="306150" cy="329869"/>
            </a:xfrm>
          </p:grpSpPr>
          <p:sp>
            <p:nvSpPr>
              <p:cNvPr id="87" name="椭圆 86"/>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sp>
            <p:nvSpPr>
              <p:cNvPr id="88" name="矩形 87"/>
              <p:cNvSpPr/>
              <p:nvPr/>
            </p:nvSpPr>
            <p:spPr>
              <a:xfrm rot="1754003">
                <a:off x="2419569" y="2000740"/>
                <a:ext cx="302724" cy="329869"/>
              </a:xfrm>
              <a:prstGeom prst="rect">
                <a:avLst/>
              </a:prstGeom>
            </p:spPr>
            <p:txBody>
              <a:bodyPr wrap="none">
                <a:spAutoFit/>
              </a:bodyPr>
              <a:lstStyle/>
              <a:p>
                <a:r>
                  <a:rPr lang="zh-CN" altLang="en-US" sz="1400" b="1" dirty="0" smtClean="0">
                    <a:solidFill>
                      <a:srgbClr val="28333C"/>
                    </a:solidFill>
                    <a:latin typeface="Century Gothic" panose="020B0502020202020204" pitchFamily="34" charset="0"/>
                    <a:cs typeface="Arial" panose="020B0604020202020204" pitchFamily="34" charset="0"/>
                  </a:rPr>
                  <a:t>√</a:t>
                </a:r>
                <a:endParaRPr lang="en-US" altLang="zh-CN" sz="1400" b="1" dirty="0" smtClean="0">
                  <a:solidFill>
                    <a:srgbClr val="28333C"/>
                  </a:solidFill>
                  <a:latin typeface="Century Gothic" panose="020B0502020202020204" pitchFamily="34" charset="0"/>
                  <a:cs typeface="Arial" panose="020B0604020202020204" pitchFamily="34" charset="0"/>
                </a:endParaRPr>
              </a:p>
            </p:txBody>
          </p:sp>
        </p:grpSp>
        <p:grpSp>
          <p:nvGrpSpPr>
            <p:cNvPr id="89" name="组合 88"/>
            <p:cNvGrpSpPr/>
            <p:nvPr/>
          </p:nvGrpSpPr>
          <p:grpSpPr>
            <a:xfrm>
              <a:off x="2429917" y="3034963"/>
              <a:ext cx="285646" cy="307777"/>
              <a:chOff x="2419569" y="2000740"/>
              <a:chExt cx="306150" cy="329869"/>
            </a:xfrm>
          </p:grpSpPr>
          <p:sp>
            <p:nvSpPr>
              <p:cNvPr id="90" name="椭圆 89"/>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sp>
            <p:nvSpPr>
              <p:cNvPr id="91" name="矩形 90"/>
              <p:cNvSpPr/>
              <p:nvPr/>
            </p:nvSpPr>
            <p:spPr>
              <a:xfrm rot="1754003">
                <a:off x="2419569" y="2000740"/>
                <a:ext cx="302724" cy="329869"/>
              </a:xfrm>
              <a:prstGeom prst="rect">
                <a:avLst/>
              </a:prstGeom>
            </p:spPr>
            <p:txBody>
              <a:bodyPr wrap="none">
                <a:spAutoFit/>
              </a:bodyPr>
              <a:lstStyle/>
              <a:p>
                <a:r>
                  <a:rPr lang="zh-CN" altLang="en-US" sz="1400" b="1" dirty="0" smtClean="0">
                    <a:solidFill>
                      <a:srgbClr val="28333C"/>
                    </a:solidFill>
                    <a:latin typeface="Century Gothic" panose="020B0502020202020204" pitchFamily="34" charset="0"/>
                    <a:cs typeface="Arial" panose="020B0604020202020204" pitchFamily="34" charset="0"/>
                  </a:rPr>
                  <a:t>√</a:t>
                </a:r>
                <a:endParaRPr lang="en-US" altLang="zh-CN" sz="1400" b="1" dirty="0" smtClean="0">
                  <a:solidFill>
                    <a:srgbClr val="28333C"/>
                  </a:solidFill>
                  <a:latin typeface="Century Gothic" panose="020B0502020202020204" pitchFamily="34" charset="0"/>
                  <a:cs typeface="Arial" panose="020B0604020202020204" pitchFamily="34" charset="0"/>
                </a:endParaRPr>
              </a:p>
            </p:txBody>
          </p:sp>
        </p:grpSp>
        <p:grpSp>
          <p:nvGrpSpPr>
            <p:cNvPr id="92" name="组合 91"/>
            <p:cNvGrpSpPr/>
            <p:nvPr/>
          </p:nvGrpSpPr>
          <p:grpSpPr>
            <a:xfrm>
              <a:off x="2429917" y="3594613"/>
              <a:ext cx="285646" cy="307777"/>
              <a:chOff x="2419569" y="2000740"/>
              <a:chExt cx="306150" cy="329869"/>
            </a:xfrm>
          </p:grpSpPr>
          <p:sp>
            <p:nvSpPr>
              <p:cNvPr id="93" name="椭圆 92"/>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sp>
            <p:nvSpPr>
              <p:cNvPr id="94" name="矩形 93"/>
              <p:cNvSpPr/>
              <p:nvPr/>
            </p:nvSpPr>
            <p:spPr>
              <a:xfrm rot="1754003">
                <a:off x="2419569" y="2000740"/>
                <a:ext cx="302724" cy="329869"/>
              </a:xfrm>
              <a:prstGeom prst="rect">
                <a:avLst/>
              </a:prstGeom>
            </p:spPr>
            <p:txBody>
              <a:bodyPr wrap="none">
                <a:spAutoFit/>
              </a:bodyPr>
              <a:lstStyle/>
              <a:p>
                <a:r>
                  <a:rPr lang="zh-CN" altLang="en-US" sz="1400" b="1" dirty="0" smtClean="0">
                    <a:solidFill>
                      <a:srgbClr val="28333C"/>
                    </a:solidFill>
                    <a:latin typeface="Century Gothic" panose="020B0502020202020204" pitchFamily="34" charset="0"/>
                    <a:cs typeface="Arial" panose="020B0604020202020204" pitchFamily="34" charset="0"/>
                  </a:rPr>
                  <a:t>√</a:t>
                </a:r>
                <a:endParaRPr lang="en-US" altLang="zh-CN" sz="1400" b="1" dirty="0" smtClean="0">
                  <a:solidFill>
                    <a:srgbClr val="28333C"/>
                  </a:solidFill>
                  <a:latin typeface="Century Gothic" panose="020B0502020202020204" pitchFamily="34" charset="0"/>
                  <a:cs typeface="Arial" panose="020B0604020202020204" pitchFamily="34" charset="0"/>
                </a:endParaRPr>
              </a:p>
            </p:txBody>
          </p:sp>
        </p:grpSp>
        <p:grpSp>
          <p:nvGrpSpPr>
            <p:cNvPr id="95" name="组合 94"/>
            <p:cNvGrpSpPr/>
            <p:nvPr/>
          </p:nvGrpSpPr>
          <p:grpSpPr>
            <a:xfrm>
              <a:off x="2429917" y="4154263"/>
              <a:ext cx="285646" cy="307777"/>
              <a:chOff x="2419569" y="2000740"/>
              <a:chExt cx="306150" cy="329869"/>
            </a:xfrm>
          </p:grpSpPr>
          <p:sp>
            <p:nvSpPr>
              <p:cNvPr id="96" name="椭圆 95"/>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sp>
            <p:nvSpPr>
              <p:cNvPr id="97" name="矩形 96"/>
              <p:cNvSpPr/>
              <p:nvPr/>
            </p:nvSpPr>
            <p:spPr>
              <a:xfrm rot="1754003">
                <a:off x="2419569" y="2000740"/>
                <a:ext cx="302724" cy="329869"/>
              </a:xfrm>
              <a:prstGeom prst="rect">
                <a:avLst/>
              </a:prstGeom>
            </p:spPr>
            <p:txBody>
              <a:bodyPr wrap="none">
                <a:spAutoFit/>
              </a:bodyPr>
              <a:lstStyle/>
              <a:p>
                <a:r>
                  <a:rPr lang="zh-CN" altLang="en-US" sz="1400" b="1" dirty="0" smtClean="0">
                    <a:solidFill>
                      <a:srgbClr val="28333C"/>
                    </a:solidFill>
                    <a:latin typeface="Century Gothic" panose="020B0502020202020204" pitchFamily="34" charset="0"/>
                    <a:cs typeface="Arial" panose="020B0604020202020204" pitchFamily="34" charset="0"/>
                  </a:rPr>
                  <a:t>√</a:t>
                </a:r>
                <a:endParaRPr lang="en-US" altLang="zh-CN" sz="1400" b="1" dirty="0" smtClean="0">
                  <a:solidFill>
                    <a:srgbClr val="28333C"/>
                  </a:solidFill>
                  <a:latin typeface="Century Gothic" panose="020B0502020202020204" pitchFamily="34" charset="0"/>
                  <a:cs typeface="Arial" panose="020B0604020202020204" pitchFamily="34" charset="0"/>
                </a:endParaRPr>
              </a:p>
            </p:txBody>
          </p:sp>
        </p:grpSp>
        <p:grpSp>
          <p:nvGrpSpPr>
            <p:cNvPr id="98" name="组合 97"/>
            <p:cNvGrpSpPr/>
            <p:nvPr/>
          </p:nvGrpSpPr>
          <p:grpSpPr>
            <a:xfrm>
              <a:off x="4210980" y="2475313"/>
              <a:ext cx="285646" cy="307777"/>
              <a:chOff x="2419569" y="2000740"/>
              <a:chExt cx="306150" cy="329869"/>
            </a:xfrm>
          </p:grpSpPr>
          <p:sp>
            <p:nvSpPr>
              <p:cNvPr id="99" name="椭圆 98"/>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sp>
            <p:nvSpPr>
              <p:cNvPr id="100" name="矩形 99"/>
              <p:cNvSpPr/>
              <p:nvPr/>
            </p:nvSpPr>
            <p:spPr>
              <a:xfrm rot="1754003">
                <a:off x="2419569" y="2000740"/>
                <a:ext cx="302724" cy="329869"/>
              </a:xfrm>
              <a:prstGeom prst="rect">
                <a:avLst/>
              </a:prstGeom>
            </p:spPr>
            <p:txBody>
              <a:bodyPr wrap="none">
                <a:spAutoFit/>
              </a:bodyPr>
              <a:lstStyle/>
              <a:p>
                <a:r>
                  <a:rPr lang="zh-CN" altLang="en-US" sz="1400" b="1" dirty="0" smtClean="0">
                    <a:solidFill>
                      <a:srgbClr val="28333C"/>
                    </a:solidFill>
                    <a:latin typeface="Century Gothic" panose="020B0502020202020204" pitchFamily="34" charset="0"/>
                    <a:cs typeface="Arial" panose="020B0604020202020204" pitchFamily="34" charset="0"/>
                  </a:rPr>
                  <a:t>√</a:t>
                </a:r>
                <a:endParaRPr lang="en-US" altLang="zh-CN" sz="1400" b="1" dirty="0" smtClean="0">
                  <a:solidFill>
                    <a:srgbClr val="28333C"/>
                  </a:solidFill>
                  <a:latin typeface="Century Gothic" panose="020B0502020202020204" pitchFamily="34" charset="0"/>
                  <a:cs typeface="Arial" panose="020B0604020202020204" pitchFamily="34" charset="0"/>
                </a:endParaRPr>
              </a:p>
            </p:txBody>
          </p:sp>
        </p:grpSp>
        <p:grpSp>
          <p:nvGrpSpPr>
            <p:cNvPr id="101" name="组合 100"/>
            <p:cNvGrpSpPr/>
            <p:nvPr/>
          </p:nvGrpSpPr>
          <p:grpSpPr>
            <a:xfrm>
              <a:off x="4210980" y="3594613"/>
              <a:ext cx="285646" cy="307777"/>
              <a:chOff x="2419569" y="2000740"/>
              <a:chExt cx="306150" cy="329869"/>
            </a:xfrm>
          </p:grpSpPr>
          <p:sp>
            <p:nvSpPr>
              <p:cNvPr id="102" name="椭圆 101"/>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sp>
            <p:nvSpPr>
              <p:cNvPr id="103" name="矩形 102"/>
              <p:cNvSpPr/>
              <p:nvPr/>
            </p:nvSpPr>
            <p:spPr>
              <a:xfrm rot="1754003">
                <a:off x="2419569" y="2000740"/>
                <a:ext cx="302724" cy="329869"/>
              </a:xfrm>
              <a:prstGeom prst="rect">
                <a:avLst/>
              </a:prstGeom>
            </p:spPr>
            <p:txBody>
              <a:bodyPr wrap="none">
                <a:spAutoFit/>
              </a:bodyPr>
              <a:lstStyle/>
              <a:p>
                <a:r>
                  <a:rPr lang="zh-CN" altLang="en-US" sz="1400" b="1" dirty="0" smtClean="0">
                    <a:solidFill>
                      <a:srgbClr val="28333C"/>
                    </a:solidFill>
                    <a:latin typeface="Century Gothic" panose="020B0502020202020204" pitchFamily="34" charset="0"/>
                    <a:cs typeface="Arial" panose="020B0604020202020204" pitchFamily="34" charset="0"/>
                  </a:rPr>
                  <a:t>√</a:t>
                </a:r>
                <a:endParaRPr lang="en-US" altLang="zh-CN" sz="1400" b="1" dirty="0" smtClean="0">
                  <a:solidFill>
                    <a:srgbClr val="28333C"/>
                  </a:solidFill>
                  <a:latin typeface="Century Gothic" panose="020B0502020202020204" pitchFamily="34" charset="0"/>
                  <a:cs typeface="Arial" panose="020B0604020202020204" pitchFamily="34" charset="0"/>
                </a:endParaRPr>
              </a:p>
            </p:txBody>
          </p:sp>
        </p:grpSp>
        <p:grpSp>
          <p:nvGrpSpPr>
            <p:cNvPr id="104" name="组合 103"/>
            <p:cNvGrpSpPr/>
            <p:nvPr/>
          </p:nvGrpSpPr>
          <p:grpSpPr>
            <a:xfrm>
              <a:off x="4210980" y="4154263"/>
              <a:ext cx="285646" cy="307777"/>
              <a:chOff x="2419569" y="2000740"/>
              <a:chExt cx="306150" cy="329869"/>
            </a:xfrm>
          </p:grpSpPr>
          <p:sp>
            <p:nvSpPr>
              <p:cNvPr id="105" name="椭圆 104"/>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sp>
            <p:nvSpPr>
              <p:cNvPr id="106" name="矩形 105"/>
              <p:cNvSpPr/>
              <p:nvPr/>
            </p:nvSpPr>
            <p:spPr>
              <a:xfrm rot="1754003">
                <a:off x="2419569" y="2000740"/>
                <a:ext cx="302724" cy="329869"/>
              </a:xfrm>
              <a:prstGeom prst="rect">
                <a:avLst/>
              </a:prstGeom>
            </p:spPr>
            <p:txBody>
              <a:bodyPr wrap="none">
                <a:spAutoFit/>
              </a:bodyPr>
              <a:lstStyle/>
              <a:p>
                <a:r>
                  <a:rPr lang="zh-CN" altLang="en-US" sz="1400" b="1" dirty="0" smtClean="0">
                    <a:solidFill>
                      <a:srgbClr val="28333C"/>
                    </a:solidFill>
                    <a:latin typeface="Century Gothic" panose="020B0502020202020204" pitchFamily="34" charset="0"/>
                    <a:cs typeface="Arial" panose="020B0604020202020204" pitchFamily="34" charset="0"/>
                  </a:rPr>
                  <a:t>√</a:t>
                </a:r>
                <a:endParaRPr lang="en-US" altLang="zh-CN" sz="1400" b="1" dirty="0" smtClean="0">
                  <a:solidFill>
                    <a:srgbClr val="28333C"/>
                  </a:solidFill>
                  <a:latin typeface="Century Gothic" panose="020B0502020202020204" pitchFamily="34" charset="0"/>
                  <a:cs typeface="Arial" panose="020B0604020202020204" pitchFamily="34" charset="0"/>
                </a:endParaRPr>
              </a:p>
            </p:txBody>
          </p:sp>
        </p:grpSp>
        <p:grpSp>
          <p:nvGrpSpPr>
            <p:cNvPr id="110" name="组合 109"/>
            <p:cNvGrpSpPr/>
            <p:nvPr/>
          </p:nvGrpSpPr>
          <p:grpSpPr>
            <a:xfrm>
              <a:off x="5960945" y="1915340"/>
              <a:ext cx="285646" cy="307777"/>
              <a:chOff x="2419569" y="2000740"/>
              <a:chExt cx="306150" cy="329869"/>
            </a:xfrm>
          </p:grpSpPr>
          <p:sp>
            <p:nvSpPr>
              <p:cNvPr id="111" name="椭圆 110"/>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sp>
            <p:nvSpPr>
              <p:cNvPr id="112" name="矩形 111"/>
              <p:cNvSpPr/>
              <p:nvPr/>
            </p:nvSpPr>
            <p:spPr>
              <a:xfrm rot="1754003">
                <a:off x="2419569" y="2000740"/>
                <a:ext cx="302724" cy="329869"/>
              </a:xfrm>
              <a:prstGeom prst="rect">
                <a:avLst/>
              </a:prstGeom>
            </p:spPr>
            <p:txBody>
              <a:bodyPr wrap="none">
                <a:spAutoFit/>
              </a:bodyPr>
              <a:lstStyle/>
              <a:p>
                <a:r>
                  <a:rPr lang="zh-CN" altLang="en-US" sz="1400" b="1" dirty="0" smtClean="0">
                    <a:solidFill>
                      <a:srgbClr val="28333C"/>
                    </a:solidFill>
                    <a:latin typeface="Century Gothic" panose="020B0502020202020204" pitchFamily="34" charset="0"/>
                    <a:cs typeface="Arial" panose="020B0604020202020204" pitchFamily="34" charset="0"/>
                  </a:rPr>
                  <a:t>√</a:t>
                </a:r>
                <a:endParaRPr lang="en-US" altLang="zh-CN" sz="1400" b="1" dirty="0" smtClean="0">
                  <a:solidFill>
                    <a:srgbClr val="28333C"/>
                  </a:solidFill>
                  <a:latin typeface="Century Gothic" panose="020B0502020202020204" pitchFamily="34" charset="0"/>
                  <a:cs typeface="Arial" panose="020B0604020202020204" pitchFamily="34" charset="0"/>
                </a:endParaRPr>
              </a:p>
            </p:txBody>
          </p:sp>
        </p:grpSp>
        <p:grpSp>
          <p:nvGrpSpPr>
            <p:cNvPr id="113" name="组合 112"/>
            <p:cNvGrpSpPr/>
            <p:nvPr/>
          </p:nvGrpSpPr>
          <p:grpSpPr>
            <a:xfrm>
              <a:off x="5960945" y="3034963"/>
              <a:ext cx="285646" cy="307777"/>
              <a:chOff x="2419569" y="2000740"/>
              <a:chExt cx="306150" cy="329869"/>
            </a:xfrm>
          </p:grpSpPr>
          <p:sp>
            <p:nvSpPr>
              <p:cNvPr id="114" name="椭圆 113"/>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sp>
            <p:nvSpPr>
              <p:cNvPr id="115" name="矩形 114"/>
              <p:cNvSpPr/>
              <p:nvPr/>
            </p:nvSpPr>
            <p:spPr>
              <a:xfrm rot="1754003">
                <a:off x="2419569" y="2000740"/>
                <a:ext cx="302724" cy="329869"/>
              </a:xfrm>
              <a:prstGeom prst="rect">
                <a:avLst/>
              </a:prstGeom>
            </p:spPr>
            <p:txBody>
              <a:bodyPr wrap="none">
                <a:spAutoFit/>
              </a:bodyPr>
              <a:lstStyle/>
              <a:p>
                <a:r>
                  <a:rPr lang="zh-CN" altLang="en-US" sz="1400" b="1" dirty="0" smtClean="0">
                    <a:solidFill>
                      <a:srgbClr val="28333C"/>
                    </a:solidFill>
                    <a:latin typeface="Century Gothic" panose="020B0502020202020204" pitchFamily="34" charset="0"/>
                    <a:cs typeface="Arial" panose="020B0604020202020204" pitchFamily="34" charset="0"/>
                  </a:rPr>
                  <a:t>√</a:t>
                </a:r>
                <a:endParaRPr lang="en-US" altLang="zh-CN" sz="1400" b="1" dirty="0" smtClean="0">
                  <a:solidFill>
                    <a:srgbClr val="28333C"/>
                  </a:solidFill>
                  <a:latin typeface="Century Gothic" panose="020B0502020202020204" pitchFamily="34" charset="0"/>
                  <a:cs typeface="Arial" panose="020B0604020202020204" pitchFamily="34" charset="0"/>
                </a:endParaRPr>
              </a:p>
            </p:txBody>
          </p:sp>
        </p:grpSp>
        <p:grpSp>
          <p:nvGrpSpPr>
            <p:cNvPr id="116" name="组合 115"/>
            <p:cNvGrpSpPr/>
            <p:nvPr/>
          </p:nvGrpSpPr>
          <p:grpSpPr>
            <a:xfrm>
              <a:off x="5960945" y="4154263"/>
              <a:ext cx="285646" cy="307777"/>
              <a:chOff x="2419569" y="2000740"/>
              <a:chExt cx="306150" cy="329869"/>
            </a:xfrm>
          </p:grpSpPr>
          <p:sp>
            <p:nvSpPr>
              <p:cNvPr id="117" name="椭圆 116"/>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sp>
            <p:nvSpPr>
              <p:cNvPr id="118" name="矩形 117"/>
              <p:cNvSpPr/>
              <p:nvPr/>
            </p:nvSpPr>
            <p:spPr>
              <a:xfrm rot="1754003">
                <a:off x="2419569" y="2000740"/>
                <a:ext cx="302724" cy="329869"/>
              </a:xfrm>
              <a:prstGeom prst="rect">
                <a:avLst/>
              </a:prstGeom>
            </p:spPr>
            <p:txBody>
              <a:bodyPr wrap="none">
                <a:spAutoFit/>
              </a:bodyPr>
              <a:lstStyle/>
              <a:p>
                <a:r>
                  <a:rPr lang="zh-CN" altLang="en-US" sz="1400" b="1" dirty="0" smtClean="0">
                    <a:solidFill>
                      <a:srgbClr val="28333C"/>
                    </a:solidFill>
                    <a:latin typeface="Century Gothic" panose="020B0502020202020204" pitchFamily="34" charset="0"/>
                    <a:cs typeface="Arial" panose="020B0604020202020204" pitchFamily="34" charset="0"/>
                  </a:rPr>
                  <a:t>√</a:t>
                </a:r>
                <a:endParaRPr lang="en-US" altLang="zh-CN" sz="1400" b="1" dirty="0" smtClean="0">
                  <a:solidFill>
                    <a:srgbClr val="28333C"/>
                  </a:solidFill>
                  <a:latin typeface="Century Gothic" panose="020B0502020202020204" pitchFamily="34" charset="0"/>
                  <a:cs typeface="Arial" panose="020B0604020202020204" pitchFamily="34" charset="0"/>
                </a:endParaRPr>
              </a:p>
            </p:txBody>
          </p:sp>
        </p:grpSp>
        <p:grpSp>
          <p:nvGrpSpPr>
            <p:cNvPr id="119" name="组合 118"/>
            <p:cNvGrpSpPr/>
            <p:nvPr/>
          </p:nvGrpSpPr>
          <p:grpSpPr>
            <a:xfrm>
              <a:off x="7759802" y="2475313"/>
              <a:ext cx="285646" cy="307777"/>
              <a:chOff x="2419569" y="2000740"/>
              <a:chExt cx="306150" cy="329869"/>
            </a:xfrm>
          </p:grpSpPr>
          <p:sp>
            <p:nvSpPr>
              <p:cNvPr id="120" name="椭圆 119"/>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sp>
            <p:nvSpPr>
              <p:cNvPr id="121" name="矩形 120"/>
              <p:cNvSpPr/>
              <p:nvPr/>
            </p:nvSpPr>
            <p:spPr>
              <a:xfrm rot="1754003">
                <a:off x="2419569" y="2000740"/>
                <a:ext cx="302724" cy="329869"/>
              </a:xfrm>
              <a:prstGeom prst="rect">
                <a:avLst/>
              </a:prstGeom>
            </p:spPr>
            <p:txBody>
              <a:bodyPr wrap="none">
                <a:spAutoFit/>
              </a:bodyPr>
              <a:lstStyle/>
              <a:p>
                <a:r>
                  <a:rPr lang="zh-CN" altLang="en-US" sz="1400" b="1" dirty="0" smtClean="0">
                    <a:solidFill>
                      <a:srgbClr val="28333C"/>
                    </a:solidFill>
                    <a:latin typeface="Century Gothic" panose="020B0502020202020204" pitchFamily="34" charset="0"/>
                    <a:cs typeface="Arial" panose="020B0604020202020204" pitchFamily="34" charset="0"/>
                  </a:rPr>
                  <a:t>√</a:t>
                </a:r>
                <a:endParaRPr lang="en-US" altLang="zh-CN" sz="1400" b="1" dirty="0" smtClean="0">
                  <a:solidFill>
                    <a:srgbClr val="28333C"/>
                  </a:solidFill>
                  <a:latin typeface="Century Gothic" panose="020B0502020202020204" pitchFamily="34" charset="0"/>
                  <a:cs typeface="Arial" panose="020B0604020202020204" pitchFamily="34" charset="0"/>
                </a:endParaRPr>
              </a:p>
            </p:txBody>
          </p:sp>
        </p:grpSp>
        <p:grpSp>
          <p:nvGrpSpPr>
            <p:cNvPr id="122" name="组合 121"/>
            <p:cNvGrpSpPr/>
            <p:nvPr/>
          </p:nvGrpSpPr>
          <p:grpSpPr>
            <a:xfrm>
              <a:off x="7759802" y="3034963"/>
              <a:ext cx="285646" cy="307777"/>
              <a:chOff x="2419569" y="2000740"/>
              <a:chExt cx="306150" cy="329869"/>
            </a:xfrm>
          </p:grpSpPr>
          <p:sp>
            <p:nvSpPr>
              <p:cNvPr id="123" name="椭圆 122"/>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sp>
            <p:nvSpPr>
              <p:cNvPr id="124" name="矩形 123"/>
              <p:cNvSpPr/>
              <p:nvPr/>
            </p:nvSpPr>
            <p:spPr>
              <a:xfrm rot="1754003">
                <a:off x="2419569" y="2000740"/>
                <a:ext cx="302724" cy="329869"/>
              </a:xfrm>
              <a:prstGeom prst="rect">
                <a:avLst/>
              </a:prstGeom>
            </p:spPr>
            <p:txBody>
              <a:bodyPr wrap="none">
                <a:spAutoFit/>
              </a:bodyPr>
              <a:lstStyle/>
              <a:p>
                <a:r>
                  <a:rPr lang="zh-CN" altLang="en-US" sz="1400" b="1" dirty="0" smtClean="0">
                    <a:solidFill>
                      <a:srgbClr val="28333C"/>
                    </a:solidFill>
                    <a:latin typeface="Century Gothic" panose="020B0502020202020204" pitchFamily="34" charset="0"/>
                    <a:cs typeface="Arial" panose="020B0604020202020204" pitchFamily="34" charset="0"/>
                  </a:rPr>
                  <a:t>√</a:t>
                </a:r>
                <a:endParaRPr lang="en-US" altLang="zh-CN" sz="1400" b="1" dirty="0" smtClean="0">
                  <a:solidFill>
                    <a:srgbClr val="28333C"/>
                  </a:solidFill>
                  <a:latin typeface="Century Gothic" panose="020B0502020202020204" pitchFamily="34" charset="0"/>
                  <a:cs typeface="Arial" panose="020B0604020202020204" pitchFamily="34" charset="0"/>
                </a:endParaRPr>
              </a:p>
            </p:txBody>
          </p:sp>
        </p:grpSp>
        <p:grpSp>
          <p:nvGrpSpPr>
            <p:cNvPr id="125" name="组合 124"/>
            <p:cNvGrpSpPr/>
            <p:nvPr/>
          </p:nvGrpSpPr>
          <p:grpSpPr>
            <a:xfrm>
              <a:off x="7759802" y="3594613"/>
              <a:ext cx="285646" cy="307777"/>
              <a:chOff x="2419569" y="2000740"/>
              <a:chExt cx="306150" cy="329869"/>
            </a:xfrm>
          </p:grpSpPr>
          <p:sp>
            <p:nvSpPr>
              <p:cNvPr id="126" name="椭圆 125"/>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sp>
            <p:nvSpPr>
              <p:cNvPr id="127" name="矩形 126"/>
              <p:cNvSpPr/>
              <p:nvPr/>
            </p:nvSpPr>
            <p:spPr>
              <a:xfrm rot="1754003">
                <a:off x="2419569" y="2000740"/>
                <a:ext cx="302724" cy="329869"/>
              </a:xfrm>
              <a:prstGeom prst="rect">
                <a:avLst/>
              </a:prstGeom>
            </p:spPr>
            <p:txBody>
              <a:bodyPr wrap="none">
                <a:spAutoFit/>
              </a:bodyPr>
              <a:lstStyle/>
              <a:p>
                <a:r>
                  <a:rPr lang="zh-CN" altLang="en-US" sz="1400" b="1" dirty="0" smtClean="0">
                    <a:solidFill>
                      <a:srgbClr val="28333C"/>
                    </a:solidFill>
                    <a:latin typeface="Century Gothic" panose="020B0502020202020204" pitchFamily="34" charset="0"/>
                    <a:cs typeface="Arial" panose="020B0604020202020204" pitchFamily="34" charset="0"/>
                  </a:rPr>
                  <a:t>√</a:t>
                </a:r>
                <a:endParaRPr lang="en-US" altLang="zh-CN" sz="1400" b="1" dirty="0" smtClean="0">
                  <a:solidFill>
                    <a:srgbClr val="28333C"/>
                  </a:solidFill>
                  <a:latin typeface="Century Gothic" panose="020B0502020202020204" pitchFamily="34" charset="0"/>
                  <a:cs typeface="Arial" panose="020B0604020202020204" pitchFamily="34" charset="0"/>
                </a:endParaRPr>
              </a:p>
            </p:txBody>
          </p:sp>
        </p:grpSp>
        <p:grpSp>
          <p:nvGrpSpPr>
            <p:cNvPr id="128" name="组合 127"/>
            <p:cNvGrpSpPr/>
            <p:nvPr/>
          </p:nvGrpSpPr>
          <p:grpSpPr>
            <a:xfrm>
              <a:off x="7759802" y="4154263"/>
              <a:ext cx="285646" cy="307777"/>
              <a:chOff x="2419569" y="2000740"/>
              <a:chExt cx="306150" cy="329869"/>
            </a:xfrm>
          </p:grpSpPr>
          <p:sp>
            <p:nvSpPr>
              <p:cNvPr id="129" name="椭圆 128"/>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sp>
            <p:nvSpPr>
              <p:cNvPr id="130" name="矩形 129"/>
              <p:cNvSpPr/>
              <p:nvPr/>
            </p:nvSpPr>
            <p:spPr>
              <a:xfrm rot="1754003">
                <a:off x="2419569" y="2000740"/>
                <a:ext cx="302724" cy="329869"/>
              </a:xfrm>
              <a:prstGeom prst="rect">
                <a:avLst/>
              </a:prstGeom>
            </p:spPr>
            <p:txBody>
              <a:bodyPr wrap="none">
                <a:spAutoFit/>
              </a:bodyPr>
              <a:lstStyle/>
              <a:p>
                <a:r>
                  <a:rPr lang="zh-CN" altLang="en-US" sz="1400" b="1" dirty="0" smtClean="0">
                    <a:solidFill>
                      <a:srgbClr val="28333C"/>
                    </a:solidFill>
                    <a:latin typeface="Century Gothic" panose="020B0502020202020204" pitchFamily="34" charset="0"/>
                    <a:cs typeface="Arial" panose="020B0604020202020204" pitchFamily="34" charset="0"/>
                  </a:rPr>
                  <a:t>√</a:t>
                </a:r>
                <a:endParaRPr lang="en-US" altLang="zh-CN" sz="1400" b="1" dirty="0" smtClean="0">
                  <a:solidFill>
                    <a:srgbClr val="28333C"/>
                  </a:solidFill>
                  <a:latin typeface="Century Gothic" panose="020B0502020202020204" pitchFamily="34" charset="0"/>
                  <a:cs typeface="Arial" panose="020B0604020202020204" pitchFamily="34" charset="0"/>
                </a:endParaRPr>
              </a:p>
            </p:txBody>
          </p:sp>
        </p:grpSp>
      </p:grpSp>
      <p:grpSp>
        <p:nvGrpSpPr>
          <p:cNvPr id="107" name="组合 106"/>
          <p:cNvGrpSpPr/>
          <p:nvPr/>
        </p:nvGrpSpPr>
        <p:grpSpPr>
          <a:xfrm>
            <a:off x="8892480" y="411510"/>
            <a:ext cx="251520" cy="661800"/>
            <a:chOff x="8892480" y="411510"/>
            <a:chExt cx="251520" cy="661800"/>
          </a:xfrm>
        </p:grpSpPr>
        <p:sp>
          <p:nvSpPr>
            <p:cNvPr id="108" name="矩形 107"/>
            <p:cNvSpPr/>
            <p:nvPr/>
          </p:nvSpPr>
          <p:spPr>
            <a:xfrm>
              <a:off x="8892480" y="411510"/>
              <a:ext cx="251520" cy="661800"/>
            </a:xfrm>
            <a:prstGeom prst="rect">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文本框 19"/>
            <p:cNvSpPr txBox="1"/>
            <p:nvPr/>
          </p:nvSpPr>
          <p:spPr>
            <a:xfrm rot="5400000">
              <a:off x="8688849" y="634418"/>
              <a:ext cx="658780" cy="215444"/>
            </a:xfrm>
            <a:prstGeom prst="rect">
              <a:avLst/>
            </a:prstGeom>
            <a:noFill/>
          </p:spPr>
          <p:txBody>
            <a:bodyPr wrap="square" rtlCol="0">
              <a:spAutoFit/>
            </a:bodyPr>
            <a:lstStyle/>
            <a:p>
              <a:r>
                <a:rPr lang="en-US" altLang="zh-CN" sz="800" dirty="0" smtClean="0">
                  <a:solidFill>
                    <a:schemeClr val="bg1"/>
                  </a:solidFill>
                  <a:latin typeface="Century Gothic" panose="020B0502020202020204" pitchFamily="34" charset="0"/>
                </a:rPr>
                <a:t>PAGE   14</a:t>
              </a:r>
              <a:endParaRPr lang="zh-CN" altLang="en-US" sz="800" dirty="0">
                <a:solidFill>
                  <a:schemeClr val="bg1"/>
                </a:solidFill>
                <a:latin typeface="Century Gothic" panose="020B0502020202020204" pitchFamily="34" charset="0"/>
              </a:endParaRPr>
            </a:p>
          </p:txBody>
        </p:sp>
        <p:grpSp>
          <p:nvGrpSpPr>
            <p:cNvPr id="137" name="组合 136"/>
            <p:cNvGrpSpPr/>
            <p:nvPr/>
          </p:nvGrpSpPr>
          <p:grpSpPr>
            <a:xfrm>
              <a:off x="8964240" y="819459"/>
              <a:ext cx="108000" cy="7834"/>
              <a:chOff x="8953171" y="848034"/>
              <a:chExt cx="130138" cy="7834"/>
            </a:xfrm>
          </p:grpSpPr>
          <p:cxnSp>
            <p:nvCxnSpPr>
              <p:cNvPr id="138" name="直接连接符 137"/>
              <p:cNvCxnSpPr/>
              <p:nvPr/>
            </p:nvCxnSpPr>
            <p:spPr>
              <a:xfrm>
                <a:off x="8953171" y="855868"/>
                <a:ext cx="130138" cy="0"/>
              </a:xfrm>
              <a:prstGeom prst="line">
                <a:avLst/>
              </a:prstGeom>
              <a:ln w="3175">
                <a:solidFill>
                  <a:srgbClr val="008B8E"/>
                </a:solidFill>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a:xfrm>
                <a:off x="8953171" y="848034"/>
                <a:ext cx="13013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416492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3" presetClass="entr" presetSubtype="36" fill="hold" nodeType="withEffect">
                                  <p:stCondLst>
                                    <p:cond delay="25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strVal val="(6*min(max(#ppt_w*#ppt_h,.3),1)-7.4)/-.7*#ppt_w"/>
                                          </p:val>
                                        </p:tav>
                                        <p:tav tm="100000">
                                          <p:val>
                                            <p:strVal val="#ppt_w"/>
                                          </p:val>
                                        </p:tav>
                                      </p:tavLst>
                                    </p:anim>
                                    <p:anim calcmode="lin" valueType="num">
                                      <p:cBhvr>
                                        <p:cTn id="13" dur="500" fill="hold"/>
                                        <p:tgtEl>
                                          <p:spTgt spid="2"/>
                                        </p:tgtEl>
                                        <p:attrNameLst>
                                          <p:attrName>ppt_h</p:attrName>
                                        </p:attrNameLst>
                                      </p:cBhvr>
                                      <p:tavLst>
                                        <p:tav tm="0">
                                          <p:val>
                                            <p:strVal val="(6*min(max(#ppt_w*#ppt_h,.3),1)-7.4)/-.7*#ppt_h"/>
                                          </p:val>
                                        </p:tav>
                                        <p:tav tm="100000">
                                          <p:val>
                                            <p:strVal val="#ppt_h"/>
                                          </p:val>
                                        </p:tav>
                                      </p:tavLst>
                                    </p:anim>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412490" y="524010"/>
            <a:ext cx="3129383" cy="615066"/>
            <a:chOff x="412490" y="524010"/>
            <a:chExt cx="3129383" cy="615066"/>
          </a:xfrm>
        </p:grpSpPr>
        <p:sp>
          <p:nvSpPr>
            <p:cNvPr id="2" name="矩形 1"/>
            <p:cNvSpPr/>
            <p:nvPr/>
          </p:nvSpPr>
          <p:spPr>
            <a:xfrm>
              <a:off x="412490" y="524010"/>
              <a:ext cx="3129383" cy="461665"/>
            </a:xfrm>
            <a:prstGeom prst="rect">
              <a:avLst/>
            </a:prstGeom>
          </p:spPr>
          <p:txBody>
            <a:bodyPr wrap="none">
              <a:spAutoFit/>
            </a:bodyPr>
            <a:lstStyle/>
            <a:p>
              <a:r>
                <a:rPr lang="en-US" altLang="zh-CN" sz="2400" dirty="0" smtClean="0">
                  <a:solidFill>
                    <a:srgbClr val="0563B8"/>
                  </a:solidFill>
                  <a:latin typeface="Century Gothic" panose="020B0502020202020204" pitchFamily="34" charset="0"/>
                  <a:cs typeface="Arial" panose="020B0604020202020204" pitchFamily="34" charset="0"/>
                </a:rPr>
                <a:t>Marketing Deadline</a:t>
              </a:r>
            </a:p>
          </p:txBody>
        </p:sp>
        <p:sp>
          <p:nvSpPr>
            <p:cNvPr id="3" name="矩形 2"/>
            <p:cNvSpPr/>
            <p:nvPr/>
          </p:nvSpPr>
          <p:spPr>
            <a:xfrm>
              <a:off x="412490" y="877466"/>
              <a:ext cx="2666114" cy="261610"/>
            </a:xfrm>
            <a:prstGeom prst="rect">
              <a:avLst/>
            </a:prstGeom>
          </p:spPr>
          <p:txBody>
            <a:bodyPr wrap="none">
              <a:spAutoFit/>
            </a:bodyPr>
            <a:lstStyle/>
            <a:p>
              <a:r>
                <a:rPr lang="en-US" altLang="zh-CN" sz="1100" dirty="0" smtClean="0">
                  <a:solidFill>
                    <a:schemeClr val="bg1">
                      <a:lumMod val="50000"/>
                    </a:schemeClr>
                  </a:solidFill>
                  <a:latin typeface="Century Gothic" panose="020B0502020202020204" pitchFamily="34" charset="0"/>
                  <a:cs typeface="Arial" panose="020B0604020202020204" pitchFamily="34" charset="0"/>
                </a:rPr>
                <a:t>The people that makes stuff happen</a:t>
              </a:r>
              <a:endParaRPr lang="en-US" altLang="zh-CN" sz="1100" dirty="0">
                <a:solidFill>
                  <a:schemeClr val="bg1">
                    <a:lumMod val="50000"/>
                  </a:schemeClr>
                </a:solidFill>
                <a:latin typeface="Century Gothic" panose="020B0502020202020204" pitchFamily="34" charset="0"/>
                <a:cs typeface="Arial" panose="020B0604020202020204" pitchFamily="34" charset="0"/>
              </a:endParaRPr>
            </a:p>
          </p:txBody>
        </p:sp>
      </p:grpSp>
      <p:sp>
        <p:nvSpPr>
          <p:cNvPr id="20" name="矩形 19"/>
          <p:cNvSpPr/>
          <p:nvPr/>
        </p:nvSpPr>
        <p:spPr>
          <a:xfrm>
            <a:off x="412491" y="1211942"/>
            <a:ext cx="8223510" cy="494944"/>
          </a:xfrm>
          <a:prstGeom prst="rect">
            <a:avLst/>
          </a:prstGeom>
        </p:spPr>
        <p:txBody>
          <a:bodyPr wrap="square">
            <a:spAutoFit/>
          </a:bodyPr>
          <a:lstStyle/>
          <a:p>
            <a:pPr>
              <a:lnSpc>
                <a:spcPct val="114000"/>
              </a:lnSpc>
            </a:pPr>
            <a:r>
              <a:rPr lang="en-US" altLang="zh-CN" sz="1200" dirty="0" smtClean="0">
                <a:solidFill>
                  <a:schemeClr val="tx1">
                    <a:lumMod val="65000"/>
                    <a:lumOff val="35000"/>
                  </a:schemeClr>
                </a:solidFill>
                <a:latin typeface="Century Gothic" panose="020B0502020202020204" pitchFamily="34" charset="0"/>
                <a:cs typeface="Arial" panose="020B0604020202020204" pitchFamily="34" charset="0"/>
              </a:rPr>
              <a:t>The </a:t>
            </a:r>
            <a:r>
              <a:rPr lang="en-US" altLang="zh-CN" sz="1200" dirty="0">
                <a:solidFill>
                  <a:schemeClr val="tx1">
                    <a:lumMod val="65000"/>
                    <a:lumOff val="35000"/>
                  </a:schemeClr>
                </a:solidFill>
                <a:latin typeface="Century Gothic" panose="020B0502020202020204" pitchFamily="34" charset="0"/>
                <a:cs typeface="Arial" panose="020B0604020202020204" pitchFamily="34" charset="0"/>
              </a:rPr>
              <a:t>concepts national income and national product have roughly the same value and can be used interchangeably if our interest is in their sum total which is </a:t>
            </a:r>
          </a:p>
        </p:txBody>
      </p:sp>
      <p:grpSp>
        <p:nvGrpSpPr>
          <p:cNvPr id="2048" name="组合 2047"/>
          <p:cNvGrpSpPr/>
          <p:nvPr/>
        </p:nvGrpSpPr>
        <p:grpSpPr>
          <a:xfrm>
            <a:off x="503238" y="2074680"/>
            <a:ext cx="4021008" cy="1116124"/>
            <a:chOff x="503238" y="2074680"/>
            <a:chExt cx="4021008" cy="1116124"/>
          </a:xfrm>
        </p:grpSpPr>
        <p:sp>
          <p:nvSpPr>
            <p:cNvPr id="21" name="矩形 20"/>
            <p:cNvSpPr/>
            <p:nvPr/>
          </p:nvSpPr>
          <p:spPr>
            <a:xfrm>
              <a:off x="503238" y="2074680"/>
              <a:ext cx="4021008" cy="1116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755576" y="2074680"/>
              <a:ext cx="435629" cy="510342"/>
            </a:xfrm>
            <a:prstGeom prst="rect">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753786" y="2607754"/>
              <a:ext cx="435629" cy="360040"/>
            </a:xfrm>
            <a:prstGeom prst="rect">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1475656" y="2526456"/>
              <a:ext cx="2988332" cy="513346"/>
            </a:xfrm>
            <a:prstGeom prst="rect">
              <a:avLst/>
            </a:prstGeom>
          </p:spPr>
          <p:txBody>
            <a:bodyPr wrap="square">
              <a:spAutoFit/>
            </a:bodyPr>
            <a:lstStyle/>
            <a:p>
              <a:pPr>
                <a:lnSpc>
                  <a:spcPct val="114000"/>
                </a:lnSpc>
              </a:pPr>
              <a:r>
                <a:rPr lang="en-US" altLang="zh-CN" sz="1200" dirty="0" smtClean="0">
                  <a:solidFill>
                    <a:schemeClr val="tx1">
                      <a:lumMod val="65000"/>
                      <a:lumOff val="35000"/>
                    </a:schemeClr>
                  </a:solidFill>
                  <a:latin typeface="Century Gothic" panose="020B0502020202020204" pitchFamily="34" charset="0"/>
                  <a:cs typeface="Arial" panose="020B0604020202020204" pitchFamily="34" charset="0"/>
                </a:rPr>
                <a:t>The </a:t>
              </a:r>
              <a:r>
                <a:rPr lang="en-US" altLang="zh-CN" sz="1200" dirty="0">
                  <a:solidFill>
                    <a:schemeClr val="tx1">
                      <a:lumMod val="65000"/>
                      <a:lumOff val="35000"/>
                    </a:schemeClr>
                  </a:solidFill>
                  <a:latin typeface="Century Gothic" panose="020B0502020202020204" pitchFamily="34" charset="0"/>
                  <a:cs typeface="Arial" panose="020B0604020202020204" pitchFamily="34" charset="0"/>
                </a:rPr>
                <a:t>concepts national income and </a:t>
              </a:r>
              <a:endParaRPr lang="en-US" altLang="zh-CN" sz="1200" dirty="0" smtClean="0">
                <a:solidFill>
                  <a:schemeClr val="tx1">
                    <a:lumMod val="65000"/>
                    <a:lumOff val="35000"/>
                  </a:schemeClr>
                </a:solidFill>
                <a:latin typeface="Century Gothic" panose="020B0502020202020204" pitchFamily="34" charset="0"/>
                <a:cs typeface="Arial" panose="020B0604020202020204" pitchFamily="34" charset="0"/>
              </a:endParaRPr>
            </a:p>
            <a:p>
              <a:pPr>
                <a:lnSpc>
                  <a:spcPct val="114000"/>
                </a:lnSpc>
              </a:pPr>
              <a:r>
                <a:rPr lang="en-US" altLang="zh-CN" sz="1200" dirty="0" smtClean="0">
                  <a:solidFill>
                    <a:schemeClr val="tx1">
                      <a:lumMod val="65000"/>
                      <a:lumOff val="35000"/>
                    </a:schemeClr>
                  </a:solidFill>
                  <a:latin typeface="Century Gothic" panose="020B0502020202020204" pitchFamily="34" charset="0"/>
                  <a:cs typeface="Arial" panose="020B0604020202020204" pitchFamily="34" charset="0"/>
                </a:rPr>
                <a:t>national </a:t>
              </a:r>
              <a:r>
                <a:rPr lang="en-US" altLang="zh-CN" sz="1200" dirty="0">
                  <a:solidFill>
                    <a:schemeClr val="tx1">
                      <a:lumMod val="65000"/>
                      <a:lumOff val="35000"/>
                    </a:schemeClr>
                  </a:solidFill>
                  <a:latin typeface="Century Gothic" panose="020B0502020202020204" pitchFamily="34" charset="0"/>
                  <a:cs typeface="Arial" panose="020B0604020202020204" pitchFamily="34" charset="0"/>
                </a:rPr>
                <a:t>product have roughly the </a:t>
              </a:r>
            </a:p>
          </p:txBody>
        </p:sp>
        <p:sp>
          <p:nvSpPr>
            <p:cNvPr id="30" name="矩形 29"/>
            <p:cNvSpPr/>
            <p:nvPr/>
          </p:nvSpPr>
          <p:spPr>
            <a:xfrm>
              <a:off x="1475656" y="2260782"/>
              <a:ext cx="1633545" cy="276999"/>
            </a:xfrm>
            <a:prstGeom prst="rect">
              <a:avLst/>
            </a:prstGeom>
          </p:spPr>
          <p:txBody>
            <a:bodyPr wrap="square">
              <a:spAutoFit/>
            </a:bodyPr>
            <a:lstStyle/>
            <a:p>
              <a:r>
                <a:rPr lang="en-US" altLang="zh-CN" sz="1200" dirty="0" smtClean="0">
                  <a:solidFill>
                    <a:srgbClr val="28333C"/>
                  </a:solidFill>
                  <a:latin typeface="Century Gothic" panose="020B0502020202020204" pitchFamily="34" charset="0"/>
                  <a:cs typeface="Arial" panose="020B0604020202020204" pitchFamily="34" charset="0"/>
                </a:rPr>
                <a:t>Header Info Two</a:t>
              </a:r>
              <a:endParaRPr lang="en-US" altLang="zh-CN" sz="1200" dirty="0">
                <a:solidFill>
                  <a:srgbClr val="28333C"/>
                </a:solidFill>
                <a:latin typeface="Century Gothic" panose="020B0502020202020204" pitchFamily="34" charset="0"/>
                <a:cs typeface="Arial" panose="020B0604020202020204" pitchFamily="34" charset="0"/>
              </a:endParaRPr>
            </a:p>
          </p:txBody>
        </p:sp>
        <p:sp>
          <p:nvSpPr>
            <p:cNvPr id="37" name="矩形 36"/>
            <p:cNvSpPr/>
            <p:nvPr/>
          </p:nvSpPr>
          <p:spPr>
            <a:xfrm>
              <a:off x="691864" y="2110085"/>
              <a:ext cx="576064" cy="461665"/>
            </a:xfrm>
            <a:prstGeom prst="rect">
              <a:avLst/>
            </a:prstGeom>
          </p:spPr>
          <p:txBody>
            <a:bodyPr wrap="square">
              <a:spAutoFit/>
            </a:bodyPr>
            <a:lstStyle/>
            <a:p>
              <a:pPr algn="ctr"/>
              <a:r>
                <a:rPr lang="en-US" altLang="zh-CN" sz="2400" dirty="0" smtClean="0">
                  <a:solidFill>
                    <a:schemeClr val="bg1"/>
                  </a:solidFill>
                  <a:latin typeface="Century Gothic" panose="020B0502020202020204" pitchFamily="34" charset="0"/>
                  <a:cs typeface="Arial" panose="020B0604020202020204" pitchFamily="34" charset="0"/>
                </a:rPr>
                <a:t>05</a:t>
              </a:r>
              <a:endParaRPr lang="en-US" altLang="zh-CN" sz="2400" dirty="0">
                <a:solidFill>
                  <a:schemeClr val="bg1"/>
                </a:solidFill>
                <a:latin typeface="Century Gothic" panose="020B0502020202020204" pitchFamily="34" charset="0"/>
                <a:cs typeface="Arial" panose="020B0604020202020204" pitchFamily="34" charset="0"/>
              </a:endParaRPr>
            </a:p>
          </p:txBody>
        </p:sp>
        <p:sp>
          <p:nvSpPr>
            <p:cNvPr id="38" name="矩形 37"/>
            <p:cNvSpPr/>
            <p:nvPr/>
          </p:nvSpPr>
          <p:spPr>
            <a:xfrm>
              <a:off x="737655" y="2664664"/>
              <a:ext cx="471633" cy="246221"/>
            </a:xfrm>
            <a:prstGeom prst="rect">
              <a:avLst/>
            </a:prstGeom>
          </p:spPr>
          <p:txBody>
            <a:bodyPr wrap="square">
              <a:spAutoFit/>
            </a:bodyPr>
            <a:lstStyle/>
            <a:p>
              <a:r>
                <a:rPr lang="en-US" altLang="zh-CN" sz="1000" dirty="0" smtClean="0">
                  <a:solidFill>
                    <a:schemeClr val="bg1"/>
                  </a:solidFill>
                  <a:latin typeface="Century Gothic" panose="020B0502020202020204" pitchFamily="34" charset="0"/>
                  <a:cs typeface="Arial" panose="020B0604020202020204" pitchFamily="34" charset="0"/>
                </a:rPr>
                <a:t>DEC</a:t>
              </a:r>
              <a:endParaRPr lang="en-US" altLang="zh-CN" sz="1000" dirty="0">
                <a:solidFill>
                  <a:schemeClr val="bg1"/>
                </a:solidFill>
                <a:latin typeface="Century Gothic" panose="020B0502020202020204" pitchFamily="34" charset="0"/>
                <a:cs typeface="Arial" panose="020B0604020202020204" pitchFamily="34" charset="0"/>
              </a:endParaRPr>
            </a:p>
          </p:txBody>
        </p:sp>
      </p:grpSp>
      <p:grpSp>
        <p:nvGrpSpPr>
          <p:cNvPr id="2049" name="组合 2048"/>
          <p:cNvGrpSpPr/>
          <p:nvPr/>
        </p:nvGrpSpPr>
        <p:grpSpPr>
          <a:xfrm>
            <a:off x="503238" y="3363838"/>
            <a:ext cx="4021008" cy="1260140"/>
            <a:chOff x="503238" y="3363838"/>
            <a:chExt cx="4021008" cy="1260140"/>
          </a:xfrm>
        </p:grpSpPr>
        <p:sp>
          <p:nvSpPr>
            <p:cNvPr id="31" name="矩形 30"/>
            <p:cNvSpPr/>
            <p:nvPr/>
          </p:nvSpPr>
          <p:spPr>
            <a:xfrm>
              <a:off x="503238" y="3363838"/>
              <a:ext cx="4021008" cy="1260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755576" y="3363838"/>
              <a:ext cx="435629" cy="510342"/>
            </a:xfrm>
            <a:prstGeom prst="rect">
              <a:avLst/>
            </a:prstGeom>
            <a:solidFill>
              <a:srgbClr val="93A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755576" y="3896912"/>
              <a:ext cx="435629" cy="360040"/>
            </a:xfrm>
            <a:prstGeom prst="rect">
              <a:avLst/>
            </a:prstGeom>
            <a:solidFill>
              <a:srgbClr val="93A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1475656" y="3815614"/>
              <a:ext cx="2988332" cy="723853"/>
            </a:xfrm>
            <a:prstGeom prst="rect">
              <a:avLst/>
            </a:prstGeom>
          </p:spPr>
          <p:txBody>
            <a:bodyPr wrap="square">
              <a:spAutoFit/>
            </a:bodyPr>
            <a:lstStyle/>
            <a:p>
              <a:pPr>
                <a:lnSpc>
                  <a:spcPct val="114000"/>
                </a:lnSpc>
              </a:pPr>
              <a:r>
                <a:rPr lang="en-US" altLang="zh-CN" sz="1200" dirty="0" smtClean="0">
                  <a:solidFill>
                    <a:schemeClr val="tx1">
                      <a:lumMod val="65000"/>
                      <a:lumOff val="35000"/>
                    </a:schemeClr>
                  </a:solidFill>
                  <a:latin typeface="Century Gothic" panose="020B0502020202020204" pitchFamily="34" charset="0"/>
                  <a:cs typeface="Arial" panose="020B0604020202020204" pitchFamily="34" charset="0"/>
                </a:rPr>
                <a:t>The </a:t>
              </a:r>
              <a:r>
                <a:rPr lang="en-US" altLang="zh-CN" sz="1200" dirty="0">
                  <a:solidFill>
                    <a:schemeClr val="tx1">
                      <a:lumMod val="65000"/>
                      <a:lumOff val="35000"/>
                    </a:schemeClr>
                  </a:solidFill>
                  <a:latin typeface="Century Gothic" panose="020B0502020202020204" pitchFamily="34" charset="0"/>
                  <a:cs typeface="Arial" panose="020B0604020202020204" pitchFamily="34" charset="0"/>
                </a:rPr>
                <a:t>concepts national income and </a:t>
              </a:r>
              <a:endParaRPr lang="en-US" altLang="zh-CN" sz="1200" dirty="0" smtClean="0">
                <a:solidFill>
                  <a:schemeClr val="tx1">
                    <a:lumMod val="65000"/>
                    <a:lumOff val="35000"/>
                  </a:schemeClr>
                </a:solidFill>
                <a:latin typeface="Century Gothic" panose="020B0502020202020204" pitchFamily="34" charset="0"/>
                <a:cs typeface="Arial" panose="020B0604020202020204" pitchFamily="34" charset="0"/>
              </a:endParaRPr>
            </a:p>
            <a:p>
              <a:pPr>
                <a:lnSpc>
                  <a:spcPct val="114000"/>
                </a:lnSpc>
              </a:pPr>
              <a:r>
                <a:rPr lang="en-US" altLang="zh-CN" sz="1200" dirty="0" smtClean="0">
                  <a:solidFill>
                    <a:schemeClr val="tx1">
                      <a:lumMod val="65000"/>
                      <a:lumOff val="35000"/>
                    </a:schemeClr>
                  </a:solidFill>
                  <a:latin typeface="Century Gothic" panose="020B0502020202020204" pitchFamily="34" charset="0"/>
                  <a:cs typeface="Arial" panose="020B0604020202020204" pitchFamily="34" charset="0"/>
                </a:rPr>
                <a:t>national </a:t>
              </a:r>
              <a:r>
                <a:rPr lang="en-US" altLang="zh-CN" sz="1200" dirty="0">
                  <a:solidFill>
                    <a:schemeClr val="tx1">
                      <a:lumMod val="65000"/>
                      <a:lumOff val="35000"/>
                    </a:schemeClr>
                  </a:solidFill>
                  <a:latin typeface="Century Gothic" panose="020B0502020202020204" pitchFamily="34" charset="0"/>
                  <a:cs typeface="Arial" panose="020B0604020202020204" pitchFamily="34" charset="0"/>
                </a:rPr>
                <a:t>product have roughly </a:t>
              </a:r>
              <a:r>
                <a:rPr lang="en-US" altLang="zh-CN" sz="1200" dirty="0" smtClean="0">
                  <a:solidFill>
                    <a:schemeClr val="tx1">
                      <a:lumMod val="65000"/>
                      <a:lumOff val="35000"/>
                    </a:schemeClr>
                  </a:solidFill>
                  <a:latin typeface="Century Gothic" panose="020B0502020202020204" pitchFamily="34" charset="0"/>
                  <a:cs typeface="Arial" panose="020B0604020202020204" pitchFamily="34" charset="0"/>
                </a:rPr>
                <a:t>the</a:t>
              </a:r>
            </a:p>
            <a:p>
              <a:pPr>
                <a:lnSpc>
                  <a:spcPct val="114000"/>
                </a:lnSpc>
              </a:pPr>
              <a:r>
                <a:rPr lang="en-US" altLang="zh-CN" sz="1200" dirty="0">
                  <a:solidFill>
                    <a:schemeClr val="tx1">
                      <a:lumMod val="65000"/>
                      <a:lumOff val="35000"/>
                    </a:schemeClr>
                  </a:solidFill>
                  <a:latin typeface="Century Gothic" panose="020B0502020202020204" pitchFamily="34" charset="0"/>
                  <a:cs typeface="Arial" panose="020B0604020202020204" pitchFamily="34" charset="0"/>
                </a:rPr>
                <a:t>is in their sum total which is </a:t>
              </a:r>
            </a:p>
          </p:txBody>
        </p:sp>
        <p:sp>
          <p:nvSpPr>
            <p:cNvPr id="35" name="矩形 34"/>
            <p:cNvSpPr/>
            <p:nvPr/>
          </p:nvSpPr>
          <p:spPr>
            <a:xfrm>
              <a:off x="1475656" y="3549940"/>
              <a:ext cx="1633545" cy="276999"/>
            </a:xfrm>
            <a:prstGeom prst="rect">
              <a:avLst/>
            </a:prstGeom>
          </p:spPr>
          <p:txBody>
            <a:bodyPr wrap="square">
              <a:spAutoFit/>
            </a:bodyPr>
            <a:lstStyle/>
            <a:p>
              <a:r>
                <a:rPr lang="en-US" altLang="zh-CN" sz="1200" dirty="0" smtClean="0">
                  <a:solidFill>
                    <a:srgbClr val="28333C"/>
                  </a:solidFill>
                  <a:latin typeface="Century Gothic" panose="020B0502020202020204" pitchFamily="34" charset="0"/>
                  <a:cs typeface="Arial" panose="020B0604020202020204" pitchFamily="34" charset="0"/>
                </a:rPr>
                <a:t>Header Info Two</a:t>
              </a:r>
              <a:endParaRPr lang="en-US" altLang="zh-CN" sz="1200" dirty="0">
                <a:solidFill>
                  <a:srgbClr val="28333C"/>
                </a:solidFill>
                <a:latin typeface="Century Gothic" panose="020B0502020202020204" pitchFamily="34" charset="0"/>
                <a:cs typeface="Arial" panose="020B0604020202020204" pitchFamily="34" charset="0"/>
              </a:endParaRPr>
            </a:p>
          </p:txBody>
        </p:sp>
        <p:sp>
          <p:nvSpPr>
            <p:cNvPr id="43" name="矩形 42"/>
            <p:cNvSpPr/>
            <p:nvPr/>
          </p:nvSpPr>
          <p:spPr>
            <a:xfrm>
              <a:off x="691864" y="3412515"/>
              <a:ext cx="576064" cy="461665"/>
            </a:xfrm>
            <a:prstGeom prst="rect">
              <a:avLst/>
            </a:prstGeom>
          </p:spPr>
          <p:txBody>
            <a:bodyPr wrap="square">
              <a:spAutoFit/>
            </a:bodyPr>
            <a:lstStyle/>
            <a:p>
              <a:pPr algn="ctr"/>
              <a:r>
                <a:rPr lang="en-US" altLang="zh-CN" sz="2400" dirty="0" smtClean="0">
                  <a:solidFill>
                    <a:schemeClr val="bg1"/>
                  </a:solidFill>
                  <a:latin typeface="Century Gothic" panose="020B0502020202020204" pitchFamily="34" charset="0"/>
                  <a:cs typeface="Arial" panose="020B0604020202020204" pitchFamily="34" charset="0"/>
                </a:rPr>
                <a:t>06</a:t>
              </a:r>
              <a:endParaRPr lang="en-US" altLang="zh-CN" sz="2400" dirty="0">
                <a:solidFill>
                  <a:schemeClr val="bg1"/>
                </a:solidFill>
                <a:latin typeface="Century Gothic" panose="020B0502020202020204" pitchFamily="34" charset="0"/>
                <a:cs typeface="Arial" panose="020B0604020202020204" pitchFamily="34" charset="0"/>
              </a:endParaRPr>
            </a:p>
          </p:txBody>
        </p:sp>
        <p:sp>
          <p:nvSpPr>
            <p:cNvPr id="44" name="矩形 43"/>
            <p:cNvSpPr/>
            <p:nvPr/>
          </p:nvSpPr>
          <p:spPr>
            <a:xfrm>
              <a:off x="737655" y="3967094"/>
              <a:ext cx="471633" cy="246221"/>
            </a:xfrm>
            <a:prstGeom prst="rect">
              <a:avLst/>
            </a:prstGeom>
          </p:spPr>
          <p:txBody>
            <a:bodyPr wrap="square">
              <a:spAutoFit/>
            </a:bodyPr>
            <a:lstStyle/>
            <a:p>
              <a:r>
                <a:rPr lang="en-US" altLang="zh-CN" sz="1000" dirty="0" smtClean="0">
                  <a:solidFill>
                    <a:schemeClr val="bg1"/>
                  </a:solidFill>
                  <a:latin typeface="Century Gothic" panose="020B0502020202020204" pitchFamily="34" charset="0"/>
                  <a:cs typeface="Arial" panose="020B0604020202020204" pitchFamily="34" charset="0"/>
                </a:rPr>
                <a:t>DEC</a:t>
              </a:r>
              <a:endParaRPr lang="en-US" altLang="zh-CN" sz="1000" dirty="0">
                <a:solidFill>
                  <a:schemeClr val="bg1"/>
                </a:solidFill>
                <a:latin typeface="Century Gothic" panose="020B0502020202020204" pitchFamily="34" charset="0"/>
                <a:cs typeface="Arial" panose="020B0604020202020204" pitchFamily="34" charset="0"/>
              </a:endParaRPr>
            </a:p>
          </p:txBody>
        </p:sp>
      </p:grpSp>
      <p:pic>
        <p:nvPicPr>
          <p:cNvPr id="2051" name="Picture 3" descr="C:\Users\Admin\Desktop\3409334_173111043947_2.jpg"/>
          <p:cNvPicPr>
            <a:picLocks noChangeAspect="1" noChangeArrowheads="1"/>
          </p:cNvPicPr>
          <p:nvPr/>
        </p:nvPicPr>
        <p:blipFill rotWithShape="1">
          <a:blip r:embed="rId2">
            <a:extLst>
              <a:ext uri="{28A0092B-C50C-407E-A947-70E740481C1C}">
                <a14:useLocalDpi xmlns:a14="http://schemas.microsoft.com/office/drawing/2010/main" val="0"/>
              </a:ext>
            </a:extLst>
          </a:blip>
          <a:srcRect r="8897" b="7202"/>
          <a:stretch/>
        </p:blipFill>
        <p:spPr bwMode="auto">
          <a:xfrm>
            <a:off x="4658959" y="2074679"/>
            <a:ext cx="3976991" cy="2549299"/>
          </a:xfrm>
          <a:prstGeom prst="rect">
            <a:avLst/>
          </a:prstGeom>
          <a:noFill/>
          <a:extLst>
            <a:ext uri="{909E8E84-426E-40DD-AFC4-6F175D3DCCD1}">
              <a14:hiddenFill xmlns:a14="http://schemas.microsoft.com/office/drawing/2010/main">
                <a:solidFill>
                  <a:srgbClr val="FFFFFF"/>
                </a:solidFill>
              </a14:hiddenFill>
            </a:ext>
          </a:extLst>
        </p:spPr>
      </p:pic>
      <p:grpSp>
        <p:nvGrpSpPr>
          <p:cNvPr id="36" name="组合 35"/>
          <p:cNvGrpSpPr/>
          <p:nvPr/>
        </p:nvGrpSpPr>
        <p:grpSpPr>
          <a:xfrm>
            <a:off x="8892480" y="411510"/>
            <a:ext cx="251520" cy="661800"/>
            <a:chOff x="8892480" y="411510"/>
            <a:chExt cx="251520" cy="661800"/>
          </a:xfrm>
        </p:grpSpPr>
        <p:sp>
          <p:nvSpPr>
            <p:cNvPr id="39" name="矩形 38"/>
            <p:cNvSpPr/>
            <p:nvPr/>
          </p:nvSpPr>
          <p:spPr>
            <a:xfrm>
              <a:off x="8892480" y="411510"/>
              <a:ext cx="251520" cy="661800"/>
            </a:xfrm>
            <a:prstGeom prst="rect">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19"/>
            <p:cNvSpPr txBox="1"/>
            <p:nvPr/>
          </p:nvSpPr>
          <p:spPr>
            <a:xfrm rot="5400000">
              <a:off x="8688849" y="634418"/>
              <a:ext cx="658780" cy="215444"/>
            </a:xfrm>
            <a:prstGeom prst="rect">
              <a:avLst/>
            </a:prstGeom>
            <a:noFill/>
          </p:spPr>
          <p:txBody>
            <a:bodyPr wrap="square" rtlCol="0">
              <a:spAutoFit/>
            </a:bodyPr>
            <a:lstStyle/>
            <a:p>
              <a:r>
                <a:rPr lang="en-US" altLang="zh-CN" sz="800" dirty="0" smtClean="0">
                  <a:solidFill>
                    <a:schemeClr val="bg1"/>
                  </a:solidFill>
                  <a:latin typeface="Century Gothic" panose="020B0502020202020204" pitchFamily="34" charset="0"/>
                </a:rPr>
                <a:t>PAGE   15</a:t>
              </a:r>
              <a:endParaRPr lang="zh-CN" altLang="en-US" sz="800" dirty="0">
                <a:solidFill>
                  <a:schemeClr val="bg1"/>
                </a:solidFill>
                <a:latin typeface="Century Gothic" panose="020B0502020202020204" pitchFamily="34" charset="0"/>
              </a:endParaRPr>
            </a:p>
          </p:txBody>
        </p:sp>
        <p:grpSp>
          <p:nvGrpSpPr>
            <p:cNvPr id="41" name="组合 40"/>
            <p:cNvGrpSpPr/>
            <p:nvPr/>
          </p:nvGrpSpPr>
          <p:grpSpPr>
            <a:xfrm>
              <a:off x="8964240" y="819459"/>
              <a:ext cx="108000" cy="7834"/>
              <a:chOff x="8953171" y="848034"/>
              <a:chExt cx="130138" cy="7834"/>
            </a:xfrm>
          </p:grpSpPr>
          <p:cxnSp>
            <p:nvCxnSpPr>
              <p:cNvPr id="42" name="直接连接符 41"/>
              <p:cNvCxnSpPr/>
              <p:nvPr/>
            </p:nvCxnSpPr>
            <p:spPr>
              <a:xfrm>
                <a:off x="8953171" y="855868"/>
                <a:ext cx="130138" cy="0"/>
              </a:xfrm>
              <a:prstGeom prst="line">
                <a:avLst/>
              </a:prstGeom>
              <a:ln w="3175">
                <a:solidFill>
                  <a:srgbClr val="008B8E"/>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8953171" y="848034"/>
                <a:ext cx="13013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743398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600"/>
                                        <p:tgtEl>
                                          <p:spTgt spid="22"/>
                                        </p:tgtEl>
                                      </p:cBhvr>
                                    </p:animEffect>
                                    <p:anim calcmode="lin" valueType="num">
                                      <p:cBhvr>
                                        <p:cTn id="8" dur="600" fill="hold"/>
                                        <p:tgtEl>
                                          <p:spTgt spid="22"/>
                                        </p:tgtEl>
                                        <p:attrNameLst>
                                          <p:attrName>ppt_x</p:attrName>
                                        </p:attrNameLst>
                                      </p:cBhvr>
                                      <p:tavLst>
                                        <p:tav tm="0">
                                          <p:val>
                                            <p:strVal val="#ppt_x"/>
                                          </p:val>
                                        </p:tav>
                                        <p:tav tm="100000">
                                          <p:val>
                                            <p:strVal val="#ppt_x"/>
                                          </p:val>
                                        </p:tav>
                                      </p:tavLst>
                                    </p:anim>
                                    <p:anim calcmode="lin" valueType="num">
                                      <p:cBhvr>
                                        <p:cTn id="9" dur="600" fill="hold"/>
                                        <p:tgtEl>
                                          <p:spTgt spid="22"/>
                                        </p:tgtEl>
                                        <p:attrNameLst>
                                          <p:attrName>ppt_y</p:attrName>
                                        </p:attrNameLst>
                                      </p:cBhvr>
                                      <p:tavLst>
                                        <p:tav tm="0">
                                          <p:val>
                                            <p:strVal val="#ppt_y+.1"/>
                                          </p:val>
                                        </p:tav>
                                        <p:tav tm="100000">
                                          <p:val>
                                            <p:strVal val="#ppt_y"/>
                                          </p:val>
                                        </p:tav>
                                      </p:tavLst>
                                    </p:anim>
                                  </p:childTnLst>
                                </p:cTn>
                              </p:par>
                              <p:par>
                                <p:cTn id="10" presetID="2" presetClass="entr" presetSubtype="2" fill="hold" grpId="0" nodeType="withEffect">
                                  <p:stCondLst>
                                    <p:cond delay="50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1+#ppt_w/2"/>
                                          </p:val>
                                        </p:tav>
                                        <p:tav tm="100000">
                                          <p:val>
                                            <p:strVal val="#ppt_x"/>
                                          </p:val>
                                        </p:tav>
                                      </p:tavLst>
                                    </p:anim>
                                    <p:anim calcmode="lin" valueType="num">
                                      <p:cBhvr additive="base">
                                        <p:cTn id="13" dur="500" fill="hold"/>
                                        <p:tgtEl>
                                          <p:spTgt spid="20"/>
                                        </p:tgtEl>
                                        <p:attrNameLst>
                                          <p:attrName>ppt_y</p:attrName>
                                        </p:attrNameLst>
                                      </p:cBhvr>
                                      <p:tavLst>
                                        <p:tav tm="0">
                                          <p:val>
                                            <p:strVal val="#ppt_y"/>
                                          </p:val>
                                        </p:tav>
                                        <p:tav tm="100000">
                                          <p:val>
                                            <p:strVal val="#ppt_y"/>
                                          </p:val>
                                        </p:tav>
                                      </p:tavLst>
                                    </p:anim>
                                  </p:childTnLst>
                                </p:cTn>
                              </p:par>
                              <p:par>
                                <p:cTn id="14" presetID="18" presetClass="entr" presetSubtype="9" fill="hold" nodeType="withEffect">
                                  <p:stCondLst>
                                    <p:cond delay="1000"/>
                                  </p:stCondLst>
                                  <p:childTnLst>
                                    <p:set>
                                      <p:cBhvr>
                                        <p:cTn id="15" dur="1" fill="hold">
                                          <p:stCondLst>
                                            <p:cond delay="0"/>
                                          </p:stCondLst>
                                        </p:cTn>
                                        <p:tgtEl>
                                          <p:spTgt spid="2051"/>
                                        </p:tgtEl>
                                        <p:attrNameLst>
                                          <p:attrName>style.visibility</p:attrName>
                                        </p:attrNameLst>
                                      </p:cBhvr>
                                      <p:to>
                                        <p:strVal val="visible"/>
                                      </p:to>
                                    </p:set>
                                    <p:animEffect transition="in" filter="strips(upLeft)">
                                      <p:cBhvr>
                                        <p:cTn id="16" dur="1000"/>
                                        <p:tgtEl>
                                          <p:spTgt spid="2051"/>
                                        </p:tgtEl>
                                      </p:cBhvr>
                                    </p:animEffect>
                                  </p:childTnLst>
                                </p:cTn>
                              </p:par>
                              <p:par>
                                <p:cTn id="17" presetID="12" presetClass="entr" presetSubtype="2" fill="hold" nodeType="withEffect">
                                  <p:stCondLst>
                                    <p:cond delay="2000"/>
                                  </p:stCondLst>
                                  <p:childTnLst>
                                    <p:set>
                                      <p:cBhvr>
                                        <p:cTn id="18" dur="1" fill="hold">
                                          <p:stCondLst>
                                            <p:cond delay="0"/>
                                          </p:stCondLst>
                                        </p:cTn>
                                        <p:tgtEl>
                                          <p:spTgt spid="2048"/>
                                        </p:tgtEl>
                                        <p:attrNameLst>
                                          <p:attrName>style.visibility</p:attrName>
                                        </p:attrNameLst>
                                      </p:cBhvr>
                                      <p:to>
                                        <p:strVal val="visible"/>
                                      </p:to>
                                    </p:set>
                                    <p:anim calcmode="lin" valueType="num">
                                      <p:cBhvr additive="base">
                                        <p:cTn id="19" dur="500"/>
                                        <p:tgtEl>
                                          <p:spTgt spid="2048"/>
                                        </p:tgtEl>
                                        <p:attrNameLst>
                                          <p:attrName>ppt_x</p:attrName>
                                        </p:attrNameLst>
                                      </p:cBhvr>
                                      <p:tavLst>
                                        <p:tav tm="0">
                                          <p:val>
                                            <p:strVal val="#ppt_x+#ppt_w*1.125000"/>
                                          </p:val>
                                        </p:tav>
                                        <p:tav tm="100000">
                                          <p:val>
                                            <p:strVal val="#ppt_x"/>
                                          </p:val>
                                        </p:tav>
                                      </p:tavLst>
                                    </p:anim>
                                    <p:animEffect transition="in" filter="wipe(left)">
                                      <p:cBhvr>
                                        <p:cTn id="20" dur="500"/>
                                        <p:tgtEl>
                                          <p:spTgt spid="2048"/>
                                        </p:tgtEl>
                                      </p:cBhvr>
                                    </p:animEffect>
                                  </p:childTnLst>
                                </p:cTn>
                              </p:par>
                              <p:par>
                                <p:cTn id="21" presetID="12" presetClass="entr" presetSubtype="2" fill="hold" nodeType="withEffect">
                                  <p:stCondLst>
                                    <p:cond delay="2500"/>
                                  </p:stCondLst>
                                  <p:childTnLst>
                                    <p:set>
                                      <p:cBhvr>
                                        <p:cTn id="22" dur="1" fill="hold">
                                          <p:stCondLst>
                                            <p:cond delay="0"/>
                                          </p:stCondLst>
                                        </p:cTn>
                                        <p:tgtEl>
                                          <p:spTgt spid="2049"/>
                                        </p:tgtEl>
                                        <p:attrNameLst>
                                          <p:attrName>style.visibility</p:attrName>
                                        </p:attrNameLst>
                                      </p:cBhvr>
                                      <p:to>
                                        <p:strVal val="visible"/>
                                      </p:to>
                                    </p:set>
                                    <p:anim calcmode="lin" valueType="num">
                                      <p:cBhvr additive="base">
                                        <p:cTn id="23" dur="500"/>
                                        <p:tgtEl>
                                          <p:spTgt spid="2049"/>
                                        </p:tgtEl>
                                        <p:attrNameLst>
                                          <p:attrName>ppt_x</p:attrName>
                                        </p:attrNameLst>
                                      </p:cBhvr>
                                      <p:tavLst>
                                        <p:tav tm="0">
                                          <p:val>
                                            <p:strVal val="#ppt_x+#ppt_w*1.125000"/>
                                          </p:val>
                                        </p:tav>
                                        <p:tav tm="100000">
                                          <p:val>
                                            <p:strVal val="#ppt_x"/>
                                          </p:val>
                                        </p:tav>
                                      </p:tavLst>
                                    </p:anim>
                                    <p:animEffect transition="in" filter="wipe(left)">
                                      <p:cBhvr>
                                        <p:cTn id="24" dur="500"/>
                                        <p:tgtEl>
                                          <p:spTgt spid="2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0" y="0"/>
            <a:ext cx="9144000" cy="5143500"/>
          </a:xfrm>
          <a:prstGeom prst="rect">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2571610"/>
            <a:ext cx="9144000" cy="1044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348990" y="1657869"/>
            <a:ext cx="3528530" cy="923330"/>
          </a:xfrm>
          <a:prstGeom prst="rect">
            <a:avLst/>
          </a:prstGeom>
        </p:spPr>
        <p:txBody>
          <a:bodyPr wrap="none">
            <a:spAutoFit/>
          </a:bodyPr>
          <a:lstStyle/>
          <a:p>
            <a:r>
              <a:rPr lang="en-US" altLang="zh-CN" sz="5400" dirty="0" smtClean="0">
                <a:solidFill>
                  <a:schemeClr val="bg1"/>
                </a:solidFill>
                <a:latin typeface="Century Gothic" panose="020B0502020202020204" pitchFamily="34" charset="0"/>
                <a:cs typeface="Arial" panose="020B0604020202020204" pitchFamily="34" charset="0"/>
              </a:rPr>
              <a:t>Part Three</a:t>
            </a:r>
          </a:p>
        </p:txBody>
      </p:sp>
      <p:grpSp>
        <p:nvGrpSpPr>
          <p:cNvPr id="41" name="组合 40"/>
          <p:cNvGrpSpPr/>
          <p:nvPr/>
        </p:nvGrpSpPr>
        <p:grpSpPr>
          <a:xfrm>
            <a:off x="382010" y="2674118"/>
            <a:ext cx="7233093" cy="871108"/>
            <a:chOff x="382010" y="2731268"/>
            <a:chExt cx="7233093" cy="871108"/>
          </a:xfrm>
        </p:grpSpPr>
        <p:sp>
          <p:nvSpPr>
            <p:cNvPr id="34" name="矩形 33"/>
            <p:cNvSpPr/>
            <p:nvPr/>
          </p:nvSpPr>
          <p:spPr>
            <a:xfrm>
              <a:off x="382010" y="2731268"/>
              <a:ext cx="3454792" cy="584775"/>
            </a:xfrm>
            <a:prstGeom prst="rect">
              <a:avLst/>
            </a:prstGeom>
          </p:spPr>
          <p:txBody>
            <a:bodyPr wrap="none">
              <a:spAutoFit/>
            </a:bodyPr>
            <a:lstStyle/>
            <a:p>
              <a:r>
                <a:rPr lang="en-US" altLang="zh-CN" sz="3200" dirty="0" smtClean="0">
                  <a:solidFill>
                    <a:srgbClr val="0563B8"/>
                  </a:solidFill>
                  <a:latin typeface="Century Gothic" panose="020B0502020202020204" pitchFamily="34" charset="0"/>
                  <a:cs typeface="Arial" panose="020B0604020202020204" pitchFamily="34" charset="0"/>
                </a:rPr>
                <a:t>Click to add title</a:t>
              </a:r>
            </a:p>
          </p:txBody>
        </p:sp>
        <p:sp>
          <p:nvSpPr>
            <p:cNvPr id="36" name="矩形 35"/>
            <p:cNvSpPr/>
            <p:nvPr/>
          </p:nvSpPr>
          <p:spPr>
            <a:xfrm>
              <a:off x="412490" y="3233044"/>
              <a:ext cx="7202613" cy="369332"/>
            </a:xfrm>
            <a:prstGeom prst="rect">
              <a:avLst/>
            </a:prstGeom>
          </p:spPr>
          <p:txBody>
            <a:bodyPr wrap="none">
              <a:spAutoFit/>
            </a:bodyPr>
            <a:lstStyle/>
            <a:p>
              <a:r>
                <a:rPr lang="en-US" altLang="zh-CN" dirty="0">
                  <a:solidFill>
                    <a:schemeClr val="tx1">
                      <a:lumMod val="65000"/>
                      <a:lumOff val="35000"/>
                    </a:schemeClr>
                  </a:solidFill>
                  <a:latin typeface="Century Gothic" panose="020B0502020202020204" pitchFamily="34" charset="0"/>
                  <a:cs typeface="Arial" panose="020B0604020202020204" pitchFamily="34" charset="0"/>
                </a:rPr>
                <a:t>Thought for customer service "is the sacred mission of hi design.</a:t>
              </a:r>
              <a:endParaRPr lang="en-US" altLang="zh-CN" dirty="0" smtClean="0">
                <a:solidFill>
                  <a:schemeClr val="tx1">
                    <a:lumMod val="65000"/>
                    <a:lumOff val="35000"/>
                  </a:schemeClr>
                </a:solidFill>
                <a:latin typeface="Century Gothic" panose="020B0502020202020204" pitchFamily="34" charset="0"/>
                <a:cs typeface="Arial" panose="020B0604020202020204" pitchFamily="34" charset="0"/>
              </a:endParaRPr>
            </a:p>
          </p:txBody>
        </p:sp>
      </p:grpSp>
      <p:grpSp>
        <p:nvGrpSpPr>
          <p:cNvPr id="38" name="组合 37"/>
          <p:cNvGrpSpPr/>
          <p:nvPr/>
        </p:nvGrpSpPr>
        <p:grpSpPr>
          <a:xfrm>
            <a:off x="8423260" y="2367459"/>
            <a:ext cx="212739" cy="45719"/>
            <a:chOff x="8136396" y="1704236"/>
            <a:chExt cx="366876" cy="78844"/>
          </a:xfrm>
          <a:solidFill>
            <a:schemeClr val="bg1">
              <a:alpha val="36000"/>
            </a:schemeClr>
          </a:solidFill>
        </p:grpSpPr>
        <p:sp>
          <p:nvSpPr>
            <p:cNvPr id="30" name="矩形 29"/>
            <p:cNvSpPr/>
            <p:nvPr/>
          </p:nvSpPr>
          <p:spPr>
            <a:xfrm>
              <a:off x="8136396" y="1704236"/>
              <a:ext cx="78844" cy="788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8280412" y="1704236"/>
              <a:ext cx="78844" cy="788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8424428" y="1704236"/>
              <a:ext cx="78844" cy="788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0" y="3608566"/>
            <a:ext cx="9144000" cy="538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348990" y="4695986"/>
            <a:ext cx="800219" cy="261610"/>
          </a:xfrm>
          <a:prstGeom prst="rect">
            <a:avLst/>
          </a:prstGeom>
        </p:spPr>
        <p:txBody>
          <a:bodyPr wrap="none">
            <a:spAutoFit/>
          </a:bodyPr>
          <a:lstStyle/>
          <a:p>
            <a:r>
              <a:rPr lang="en-US" altLang="zh-CN" sz="1100" i="1" dirty="0" smtClean="0">
                <a:solidFill>
                  <a:schemeClr val="bg1">
                    <a:alpha val="49000"/>
                  </a:schemeClr>
                </a:solidFill>
                <a:latin typeface="Century Gothic" panose="020B0502020202020204" pitchFamily="34" charset="0"/>
                <a:cs typeface="Arial" panose="020B0604020202020204" pitchFamily="34" charset="0"/>
              </a:rPr>
              <a:t>Hi design</a:t>
            </a:r>
          </a:p>
        </p:txBody>
      </p:sp>
    </p:spTree>
    <p:extLst>
      <p:ext uri="{BB962C8B-B14F-4D97-AF65-F5344CB8AC3E}">
        <p14:creationId xmlns:p14="http://schemas.microsoft.com/office/powerpoint/2010/main" val="4057325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 presetClass="entr" presetSubtype="2" decel="100000" fill="hold" grpId="0" nodeType="withEffect">
                                  <p:stCondLst>
                                    <p:cond delay="500"/>
                                  </p:stCondLst>
                                  <p:childTnLst>
                                    <p:set>
                                      <p:cBhvr>
                                        <p:cTn id="9" dur="1" fill="hold">
                                          <p:stCondLst>
                                            <p:cond delay="0"/>
                                          </p:stCondLst>
                                        </p:cTn>
                                        <p:tgtEl>
                                          <p:spTgt spid="42"/>
                                        </p:tgtEl>
                                        <p:attrNameLst>
                                          <p:attrName>style.visibility</p:attrName>
                                        </p:attrNameLst>
                                      </p:cBhvr>
                                      <p:to>
                                        <p:strVal val="visible"/>
                                      </p:to>
                                    </p:set>
                                    <p:anim calcmode="lin" valueType="num">
                                      <p:cBhvr additive="base">
                                        <p:cTn id="10" dur="500" fill="hold"/>
                                        <p:tgtEl>
                                          <p:spTgt spid="42"/>
                                        </p:tgtEl>
                                        <p:attrNameLst>
                                          <p:attrName>ppt_x</p:attrName>
                                        </p:attrNameLst>
                                      </p:cBhvr>
                                      <p:tavLst>
                                        <p:tav tm="0">
                                          <p:val>
                                            <p:strVal val="1+#ppt_w/2"/>
                                          </p:val>
                                        </p:tav>
                                        <p:tav tm="100000">
                                          <p:val>
                                            <p:strVal val="#ppt_x"/>
                                          </p:val>
                                        </p:tav>
                                      </p:tavLst>
                                    </p:anim>
                                    <p:anim calcmode="lin" valueType="num">
                                      <p:cBhvr additive="base">
                                        <p:cTn id="11" dur="500" fill="hold"/>
                                        <p:tgtEl>
                                          <p:spTgt spid="42"/>
                                        </p:tgtEl>
                                        <p:attrNameLst>
                                          <p:attrName>ppt_y</p:attrName>
                                        </p:attrNameLst>
                                      </p:cBhvr>
                                      <p:tavLst>
                                        <p:tav tm="0">
                                          <p:val>
                                            <p:strVal val="#ppt_y"/>
                                          </p:val>
                                        </p:tav>
                                        <p:tav tm="100000">
                                          <p:val>
                                            <p:strVal val="#ppt_y"/>
                                          </p:val>
                                        </p:tav>
                                      </p:tavLst>
                                    </p:anim>
                                  </p:childTnLst>
                                </p:cTn>
                              </p:par>
                              <p:par>
                                <p:cTn id="12" presetID="2" presetClass="entr" presetSubtype="8" decel="100000" fill="hold" nodeType="withEffect">
                                  <p:stCondLst>
                                    <p:cond delay="500"/>
                                  </p:stCondLst>
                                  <p:childTnLst>
                                    <p:set>
                                      <p:cBhvr>
                                        <p:cTn id="13" dur="1" fill="hold">
                                          <p:stCondLst>
                                            <p:cond delay="0"/>
                                          </p:stCondLst>
                                        </p:cTn>
                                        <p:tgtEl>
                                          <p:spTgt spid="41"/>
                                        </p:tgtEl>
                                        <p:attrNameLst>
                                          <p:attrName>style.visibility</p:attrName>
                                        </p:attrNameLst>
                                      </p:cBhvr>
                                      <p:to>
                                        <p:strVal val="visible"/>
                                      </p:to>
                                    </p:set>
                                    <p:anim calcmode="lin" valueType="num">
                                      <p:cBhvr additive="base">
                                        <p:cTn id="14" dur="500" fill="hold"/>
                                        <p:tgtEl>
                                          <p:spTgt spid="41"/>
                                        </p:tgtEl>
                                        <p:attrNameLst>
                                          <p:attrName>ppt_x</p:attrName>
                                        </p:attrNameLst>
                                      </p:cBhvr>
                                      <p:tavLst>
                                        <p:tav tm="0">
                                          <p:val>
                                            <p:strVal val="0-#ppt_w/2"/>
                                          </p:val>
                                        </p:tav>
                                        <p:tav tm="100000">
                                          <p:val>
                                            <p:strVal val="#ppt_x"/>
                                          </p:val>
                                        </p:tav>
                                      </p:tavLst>
                                    </p:anim>
                                    <p:anim calcmode="lin" valueType="num">
                                      <p:cBhvr additive="base">
                                        <p:cTn id="15" dur="500" fill="hold"/>
                                        <p:tgtEl>
                                          <p:spTgt spid="41"/>
                                        </p:tgtEl>
                                        <p:attrNameLst>
                                          <p:attrName>ppt_y</p:attrName>
                                        </p:attrNameLst>
                                      </p:cBhvr>
                                      <p:tavLst>
                                        <p:tav tm="0">
                                          <p:val>
                                            <p:strVal val="#ppt_y"/>
                                          </p:val>
                                        </p:tav>
                                        <p:tav tm="100000">
                                          <p:val>
                                            <p:strVal val="#ppt_y"/>
                                          </p:val>
                                        </p:tav>
                                      </p:tavLst>
                                    </p:anim>
                                  </p:childTnLst>
                                </p:cTn>
                              </p:par>
                              <p:par>
                                <p:cTn id="16" presetID="10" presetClass="entr" presetSubtype="0" fill="hold" grpId="0" nodeType="withEffect">
                                  <p:stCondLst>
                                    <p:cond delay="100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2" grpId="0" animBg="1"/>
      <p:bldP spid="4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12490" y="524010"/>
            <a:ext cx="4397358" cy="615066"/>
            <a:chOff x="412490" y="524010"/>
            <a:chExt cx="4397358" cy="615066"/>
          </a:xfrm>
        </p:grpSpPr>
        <p:sp>
          <p:nvSpPr>
            <p:cNvPr id="5" name="矩形 4"/>
            <p:cNvSpPr/>
            <p:nvPr/>
          </p:nvSpPr>
          <p:spPr>
            <a:xfrm>
              <a:off x="412490" y="524010"/>
              <a:ext cx="4397358" cy="461665"/>
            </a:xfrm>
            <a:prstGeom prst="rect">
              <a:avLst/>
            </a:prstGeom>
          </p:spPr>
          <p:txBody>
            <a:bodyPr wrap="none">
              <a:spAutoFit/>
            </a:bodyPr>
            <a:lstStyle/>
            <a:p>
              <a:r>
                <a:rPr lang="en-US" altLang="zh-CN" sz="2400" dirty="0" smtClean="0">
                  <a:solidFill>
                    <a:srgbClr val="0563B8"/>
                  </a:solidFill>
                  <a:latin typeface="Century Gothic" panose="020B0502020202020204" pitchFamily="34" charset="0"/>
                  <a:cs typeface="Arial" panose="020B0604020202020204" pitchFamily="34" charset="0"/>
                </a:rPr>
                <a:t>Comparative Layout Option</a:t>
              </a:r>
            </a:p>
          </p:txBody>
        </p:sp>
        <p:sp>
          <p:nvSpPr>
            <p:cNvPr id="6" name="矩形 5"/>
            <p:cNvSpPr/>
            <p:nvPr/>
          </p:nvSpPr>
          <p:spPr>
            <a:xfrm>
              <a:off x="412490" y="877466"/>
              <a:ext cx="3676006" cy="261610"/>
            </a:xfrm>
            <a:prstGeom prst="rect">
              <a:avLst/>
            </a:prstGeom>
          </p:spPr>
          <p:txBody>
            <a:bodyPr wrap="none">
              <a:spAutoFit/>
            </a:bodyPr>
            <a:lstStyle/>
            <a:p>
              <a:r>
                <a:rPr lang="en-US" altLang="zh-CN" sz="1100" dirty="0" smtClean="0">
                  <a:solidFill>
                    <a:schemeClr val="bg1">
                      <a:lumMod val="50000"/>
                    </a:schemeClr>
                  </a:solidFill>
                  <a:latin typeface="Century Gothic" panose="020B0502020202020204" pitchFamily="34" charset="0"/>
                  <a:cs typeface="Arial" panose="020B0604020202020204" pitchFamily="34" charset="0"/>
                </a:rPr>
                <a:t>What we hope to achieve in the short and long run</a:t>
              </a:r>
              <a:endParaRPr lang="en-US" altLang="zh-CN" sz="1100" dirty="0">
                <a:solidFill>
                  <a:schemeClr val="bg1">
                    <a:lumMod val="50000"/>
                  </a:schemeClr>
                </a:solidFill>
                <a:latin typeface="Century Gothic" panose="020B0502020202020204" pitchFamily="34" charset="0"/>
                <a:cs typeface="Arial" panose="020B0604020202020204" pitchFamily="34" charset="0"/>
              </a:endParaRPr>
            </a:p>
          </p:txBody>
        </p:sp>
      </p:grpSp>
      <p:grpSp>
        <p:nvGrpSpPr>
          <p:cNvPr id="109" name="组合 108"/>
          <p:cNvGrpSpPr/>
          <p:nvPr/>
        </p:nvGrpSpPr>
        <p:grpSpPr>
          <a:xfrm flipH="1">
            <a:off x="467544" y="2105883"/>
            <a:ext cx="3204356" cy="641308"/>
            <a:chOff x="503238" y="2836720"/>
            <a:chExt cx="3204356" cy="641308"/>
          </a:xfrm>
        </p:grpSpPr>
        <p:sp>
          <p:nvSpPr>
            <p:cNvPr id="131" name="矩形 130"/>
            <p:cNvSpPr/>
            <p:nvPr/>
          </p:nvSpPr>
          <p:spPr>
            <a:xfrm>
              <a:off x="503238" y="3034830"/>
              <a:ext cx="3204356" cy="443198"/>
            </a:xfrm>
            <a:prstGeom prst="rect">
              <a:avLst/>
            </a:prstGeom>
          </p:spPr>
          <p:txBody>
            <a:bodyPr wrap="square">
              <a:spAutoFit/>
            </a:bodyPr>
            <a:lstStyle/>
            <a:p>
              <a:pPr algn="r">
                <a:lnSpc>
                  <a:spcPct val="114000"/>
                </a:lnSpc>
              </a:pPr>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The </a:t>
              </a: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concepts national income and national product have roughly </a:t>
              </a:r>
            </a:p>
          </p:txBody>
        </p:sp>
        <p:sp>
          <p:nvSpPr>
            <p:cNvPr id="132" name="矩形 131"/>
            <p:cNvSpPr/>
            <p:nvPr/>
          </p:nvSpPr>
          <p:spPr>
            <a:xfrm>
              <a:off x="503238" y="2836720"/>
              <a:ext cx="1096775" cy="261610"/>
            </a:xfrm>
            <a:prstGeom prst="rect">
              <a:avLst/>
            </a:prstGeom>
          </p:spPr>
          <p:txBody>
            <a:bodyPr wrap="none">
              <a:spAutoFit/>
            </a:bodyPr>
            <a:lstStyle/>
            <a:p>
              <a:pPr algn="r"/>
              <a:r>
                <a:rPr lang="en-US" altLang="zh-CN" sz="1100" dirty="0" smtClean="0">
                  <a:solidFill>
                    <a:srgbClr val="0563B8"/>
                  </a:solidFill>
                  <a:latin typeface="Century Gothic" panose="020B0502020202020204" pitchFamily="34" charset="0"/>
                  <a:cs typeface="Arial" panose="020B0604020202020204" pitchFamily="34" charset="0"/>
                </a:rPr>
                <a:t>ADD THE TITLE</a:t>
              </a:r>
              <a:endParaRPr lang="en-US" altLang="zh-CN" sz="1100" dirty="0">
                <a:solidFill>
                  <a:srgbClr val="0563B8"/>
                </a:solidFill>
                <a:latin typeface="Century Gothic" panose="020B0502020202020204" pitchFamily="34" charset="0"/>
                <a:cs typeface="Arial" panose="020B0604020202020204" pitchFamily="34" charset="0"/>
              </a:endParaRPr>
            </a:p>
          </p:txBody>
        </p:sp>
      </p:grpSp>
      <p:grpSp>
        <p:nvGrpSpPr>
          <p:cNvPr id="2" name="组合 1"/>
          <p:cNvGrpSpPr/>
          <p:nvPr/>
        </p:nvGrpSpPr>
        <p:grpSpPr>
          <a:xfrm>
            <a:off x="863588" y="2938716"/>
            <a:ext cx="2736304" cy="1287359"/>
            <a:chOff x="863588" y="2504167"/>
            <a:chExt cx="2736304" cy="1287359"/>
          </a:xfrm>
        </p:grpSpPr>
        <p:sp>
          <p:nvSpPr>
            <p:cNvPr id="133" name="矩形 132"/>
            <p:cNvSpPr/>
            <p:nvPr/>
          </p:nvSpPr>
          <p:spPr>
            <a:xfrm>
              <a:off x="863588" y="2506278"/>
              <a:ext cx="2736304" cy="234206"/>
            </a:xfrm>
            <a:prstGeom prst="rect">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矩形 133"/>
            <p:cNvSpPr/>
            <p:nvPr/>
          </p:nvSpPr>
          <p:spPr>
            <a:xfrm>
              <a:off x="1783424" y="2854317"/>
              <a:ext cx="1816467" cy="234206"/>
            </a:xfrm>
            <a:prstGeom prst="rect">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矩形 134"/>
            <p:cNvSpPr/>
            <p:nvPr/>
          </p:nvSpPr>
          <p:spPr>
            <a:xfrm>
              <a:off x="1043608" y="3202356"/>
              <a:ext cx="2556284" cy="234206"/>
            </a:xfrm>
            <a:prstGeom prst="rect">
              <a:avLst/>
            </a:prstGeom>
            <a:solidFill>
              <a:srgbClr val="93A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矩形 135"/>
            <p:cNvSpPr/>
            <p:nvPr/>
          </p:nvSpPr>
          <p:spPr>
            <a:xfrm>
              <a:off x="2575125" y="3550394"/>
              <a:ext cx="1024766" cy="234206"/>
            </a:xfrm>
            <a:prstGeom prst="rect">
              <a:avLst/>
            </a:prstGeom>
            <a:solidFill>
              <a:srgbClr val="697E92">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矩形 136"/>
            <p:cNvSpPr/>
            <p:nvPr/>
          </p:nvSpPr>
          <p:spPr>
            <a:xfrm>
              <a:off x="863588" y="2504167"/>
              <a:ext cx="572593" cy="246221"/>
            </a:xfrm>
            <a:prstGeom prst="rect">
              <a:avLst/>
            </a:prstGeom>
          </p:spPr>
          <p:txBody>
            <a:bodyPr wrap="none">
              <a:spAutoFit/>
            </a:bodyPr>
            <a:lstStyle/>
            <a:p>
              <a:r>
                <a:rPr lang="en-US" altLang="zh-CN" sz="1000" dirty="0" smtClean="0">
                  <a:solidFill>
                    <a:schemeClr val="bg1"/>
                  </a:solidFill>
                  <a:latin typeface="Century Gothic" panose="020B0502020202020204" pitchFamily="34" charset="0"/>
                  <a:cs typeface="Arial" panose="020B0604020202020204" pitchFamily="34" charset="0"/>
                </a:rPr>
                <a:t>83,456</a:t>
              </a:r>
              <a:endParaRPr lang="en-US" altLang="zh-CN" sz="1000" dirty="0">
                <a:solidFill>
                  <a:schemeClr val="bg1"/>
                </a:solidFill>
                <a:latin typeface="Century Gothic" panose="020B0502020202020204" pitchFamily="34" charset="0"/>
                <a:cs typeface="Arial" panose="020B0604020202020204" pitchFamily="34" charset="0"/>
              </a:endParaRPr>
            </a:p>
          </p:txBody>
        </p:sp>
        <p:sp>
          <p:nvSpPr>
            <p:cNvPr id="139" name="矩形 138"/>
            <p:cNvSpPr/>
            <p:nvPr/>
          </p:nvSpPr>
          <p:spPr>
            <a:xfrm>
              <a:off x="1783425" y="2849229"/>
              <a:ext cx="572593" cy="246221"/>
            </a:xfrm>
            <a:prstGeom prst="rect">
              <a:avLst/>
            </a:prstGeom>
          </p:spPr>
          <p:txBody>
            <a:bodyPr wrap="none">
              <a:spAutoFit/>
            </a:bodyPr>
            <a:lstStyle/>
            <a:p>
              <a:r>
                <a:rPr lang="en-US" altLang="zh-CN" sz="1000" dirty="0" smtClean="0">
                  <a:solidFill>
                    <a:schemeClr val="bg1"/>
                  </a:solidFill>
                  <a:latin typeface="Century Gothic" panose="020B0502020202020204" pitchFamily="34" charset="0"/>
                  <a:cs typeface="Arial" panose="020B0604020202020204" pitchFamily="34" charset="0"/>
                </a:rPr>
                <a:t>54,258</a:t>
              </a:r>
              <a:endParaRPr lang="en-US" altLang="zh-CN" sz="1000" dirty="0">
                <a:solidFill>
                  <a:schemeClr val="bg1"/>
                </a:solidFill>
                <a:latin typeface="Century Gothic" panose="020B0502020202020204" pitchFamily="34" charset="0"/>
                <a:cs typeface="Arial" panose="020B0604020202020204" pitchFamily="34" charset="0"/>
              </a:endParaRPr>
            </a:p>
          </p:txBody>
        </p:sp>
        <p:sp>
          <p:nvSpPr>
            <p:cNvPr id="140" name="矩形 139"/>
            <p:cNvSpPr/>
            <p:nvPr/>
          </p:nvSpPr>
          <p:spPr>
            <a:xfrm>
              <a:off x="1043608" y="3190622"/>
              <a:ext cx="572593" cy="246221"/>
            </a:xfrm>
            <a:prstGeom prst="rect">
              <a:avLst/>
            </a:prstGeom>
          </p:spPr>
          <p:txBody>
            <a:bodyPr wrap="none">
              <a:spAutoFit/>
            </a:bodyPr>
            <a:lstStyle/>
            <a:p>
              <a:r>
                <a:rPr lang="en-US" altLang="zh-CN" sz="1000" dirty="0" smtClean="0">
                  <a:solidFill>
                    <a:schemeClr val="bg1"/>
                  </a:solidFill>
                  <a:latin typeface="Century Gothic" panose="020B0502020202020204" pitchFamily="34" charset="0"/>
                  <a:cs typeface="Arial" panose="020B0604020202020204" pitchFamily="34" charset="0"/>
                </a:rPr>
                <a:t>79,458</a:t>
              </a:r>
              <a:endParaRPr lang="en-US" altLang="zh-CN" sz="1000" dirty="0">
                <a:solidFill>
                  <a:schemeClr val="bg1"/>
                </a:solidFill>
                <a:latin typeface="Century Gothic" panose="020B0502020202020204" pitchFamily="34" charset="0"/>
                <a:cs typeface="Arial" panose="020B0604020202020204" pitchFamily="34" charset="0"/>
              </a:endParaRPr>
            </a:p>
          </p:txBody>
        </p:sp>
        <p:sp>
          <p:nvSpPr>
            <p:cNvPr id="142" name="矩形 141"/>
            <p:cNvSpPr/>
            <p:nvPr/>
          </p:nvSpPr>
          <p:spPr>
            <a:xfrm>
              <a:off x="2609422" y="3545305"/>
              <a:ext cx="572593" cy="246221"/>
            </a:xfrm>
            <a:prstGeom prst="rect">
              <a:avLst/>
            </a:prstGeom>
          </p:spPr>
          <p:txBody>
            <a:bodyPr wrap="none">
              <a:spAutoFit/>
            </a:bodyPr>
            <a:lstStyle/>
            <a:p>
              <a:r>
                <a:rPr lang="en-US" altLang="zh-CN" sz="1000" dirty="0">
                  <a:solidFill>
                    <a:schemeClr val="bg1"/>
                  </a:solidFill>
                  <a:latin typeface="Century Gothic" panose="020B0502020202020204" pitchFamily="34" charset="0"/>
                  <a:cs typeface="Arial" panose="020B0604020202020204" pitchFamily="34" charset="0"/>
                </a:rPr>
                <a:t>23,879</a:t>
              </a:r>
            </a:p>
          </p:txBody>
        </p:sp>
      </p:grpSp>
      <p:grpSp>
        <p:nvGrpSpPr>
          <p:cNvPr id="69" name="组合 68"/>
          <p:cNvGrpSpPr/>
          <p:nvPr/>
        </p:nvGrpSpPr>
        <p:grpSpPr>
          <a:xfrm>
            <a:off x="5419204" y="2105883"/>
            <a:ext cx="3204356" cy="641308"/>
            <a:chOff x="503238" y="2836720"/>
            <a:chExt cx="3204356" cy="641308"/>
          </a:xfrm>
        </p:grpSpPr>
        <p:sp>
          <p:nvSpPr>
            <p:cNvPr id="107" name="矩形 106"/>
            <p:cNvSpPr/>
            <p:nvPr/>
          </p:nvSpPr>
          <p:spPr>
            <a:xfrm>
              <a:off x="503238" y="3034830"/>
              <a:ext cx="3204356" cy="443198"/>
            </a:xfrm>
            <a:prstGeom prst="rect">
              <a:avLst/>
            </a:prstGeom>
          </p:spPr>
          <p:txBody>
            <a:bodyPr wrap="square">
              <a:spAutoFit/>
            </a:bodyPr>
            <a:lstStyle/>
            <a:p>
              <a:pPr>
                <a:lnSpc>
                  <a:spcPct val="114000"/>
                </a:lnSpc>
              </a:pPr>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The </a:t>
              </a: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concepts national income and national product have roughly </a:t>
              </a:r>
            </a:p>
          </p:txBody>
        </p:sp>
        <p:sp>
          <p:nvSpPr>
            <p:cNvPr id="108" name="矩形 107"/>
            <p:cNvSpPr/>
            <p:nvPr/>
          </p:nvSpPr>
          <p:spPr>
            <a:xfrm>
              <a:off x="503238" y="2836720"/>
              <a:ext cx="1096775" cy="261610"/>
            </a:xfrm>
            <a:prstGeom prst="rect">
              <a:avLst/>
            </a:prstGeom>
          </p:spPr>
          <p:txBody>
            <a:bodyPr wrap="none">
              <a:spAutoFit/>
            </a:bodyPr>
            <a:lstStyle/>
            <a:p>
              <a:r>
                <a:rPr lang="en-US" altLang="zh-CN" sz="1100" dirty="0" smtClean="0">
                  <a:solidFill>
                    <a:srgbClr val="0563B8"/>
                  </a:solidFill>
                  <a:latin typeface="Century Gothic" panose="020B0502020202020204" pitchFamily="34" charset="0"/>
                  <a:cs typeface="Arial" panose="020B0604020202020204" pitchFamily="34" charset="0"/>
                </a:rPr>
                <a:t>ADD THE TITLE</a:t>
              </a:r>
              <a:endParaRPr lang="en-US" altLang="zh-CN" sz="1100" dirty="0">
                <a:solidFill>
                  <a:srgbClr val="0563B8"/>
                </a:solidFill>
                <a:latin typeface="Century Gothic" panose="020B0502020202020204" pitchFamily="34" charset="0"/>
                <a:cs typeface="Arial" panose="020B0604020202020204" pitchFamily="34" charset="0"/>
              </a:endParaRPr>
            </a:p>
          </p:txBody>
        </p:sp>
      </p:grpSp>
      <p:grpSp>
        <p:nvGrpSpPr>
          <p:cNvPr id="143" name="组合 142"/>
          <p:cNvGrpSpPr/>
          <p:nvPr/>
        </p:nvGrpSpPr>
        <p:grpSpPr>
          <a:xfrm flipH="1">
            <a:off x="5526106" y="2938716"/>
            <a:ext cx="2736304" cy="1287359"/>
            <a:chOff x="863588" y="2504167"/>
            <a:chExt cx="2736304" cy="1287359"/>
          </a:xfrm>
        </p:grpSpPr>
        <p:sp>
          <p:nvSpPr>
            <p:cNvPr id="144" name="矩形 143"/>
            <p:cNvSpPr/>
            <p:nvPr/>
          </p:nvSpPr>
          <p:spPr>
            <a:xfrm>
              <a:off x="863588" y="2506278"/>
              <a:ext cx="2736304" cy="234206"/>
            </a:xfrm>
            <a:prstGeom prst="rect">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矩形 144"/>
            <p:cNvSpPr/>
            <p:nvPr/>
          </p:nvSpPr>
          <p:spPr>
            <a:xfrm>
              <a:off x="1783424" y="2854317"/>
              <a:ext cx="1816467" cy="234206"/>
            </a:xfrm>
            <a:prstGeom prst="rect">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矩形 145"/>
            <p:cNvSpPr/>
            <p:nvPr/>
          </p:nvSpPr>
          <p:spPr>
            <a:xfrm>
              <a:off x="1043608" y="3202356"/>
              <a:ext cx="2556284" cy="234206"/>
            </a:xfrm>
            <a:prstGeom prst="rect">
              <a:avLst/>
            </a:prstGeom>
            <a:solidFill>
              <a:srgbClr val="93A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矩形 146"/>
            <p:cNvSpPr/>
            <p:nvPr/>
          </p:nvSpPr>
          <p:spPr>
            <a:xfrm>
              <a:off x="2575125" y="3550394"/>
              <a:ext cx="1024766" cy="234206"/>
            </a:xfrm>
            <a:prstGeom prst="rect">
              <a:avLst/>
            </a:prstGeom>
            <a:solidFill>
              <a:srgbClr val="697E92">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矩形 147"/>
            <p:cNvSpPr/>
            <p:nvPr/>
          </p:nvSpPr>
          <p:spPr>
            <a:xfrm>
              <a:off x="863588" y="2504167"/>
              <a:ext cx="572593" cy="246221"/>
            </a:xfrm>
            <a:prstGeom prst="rect">
              <a:avLst/>
            </a:prstGeom>
          </p:spPr>
          <p:txBody>
            <a:bodyPr wrap="none">
              <a:spAutoFit/>
            </a:bodyPr>
            <a:lstStyle/>
            <a:p>
              <a:r>
                <a:rPr lang="en-US" altLang="zh-CN" sz="1000" dirty="0" smtClean="0">
                  <a:solidFill>
                    <a:schemeClr val="bg1"/>
                  </a:solidFill>
                  <a:latin typeface="Century Gothic" panose="020B0502020202020204" pitchFamily="34" charset="0"/>
                  <a:cs typeface="Arial" panose="020B0604020202020204" pitchFamily="34" charset="0"/>
                </a:rPr>
                <a:t>83,456</a:t>
              </a:r>
              <a:endParaRPr lang="en-US" altLang="zh-CN" sz="1000" dirty="0">
                <a:solidFill>
                  <a:schemeClr val="bg1"/>
                </a:solidFill>
                <a:latin typeface="Century Gothic" panose="020B0502020202020204" pitchFamily="34" charset="0"/>
                <a:cs typeface="Arial" panose="020B0604020202020204" pitchFamily="34" charset="0"/>
              </a:endParaRPr>
            </a:p>
          </p:txBody>
        </p:sp>
        <p:sp>
          <p:nvSpPr>
            <p:cNvPr id="149" name="矩形 148"/>
            <p:cNvSpPr/>
            <p:nvPr/>
          </p:nvSpPr>
          <p:spPr>
            <a:xfrm>
              <a:off x="1783425" y="2849229"/>
              <a:ext cx="572593" cy="246221"/>
            </a:xfrm>
            <a:prstGeom prst="rect">
              <a:avLst/>
            </a:prstGeom>
          </p:spPr>
          <p:txBody>
            <a:bodyPr wrap="none">
              <a:spAutoFit/>
            </a:bodyPr>
            <a:lstStyle/>
            <a:p>
              <a:r>
                <a:rPr lang="en-US" altLang="zh-CN" sz="1000" dirty="0" smtClean="0">
                  <a:solidFill>
                    <a:schemeClr val="bg1"/>
                  </a:solidFill>
                  <a:latin typeface="Century Gothic" panose="020B0502020202020204" pitchFamily="34" charset="0"/>
                  <a:cs typeface="Arial" panose="020B0604020202020204" pitchFamily="34" charset="0"/>
                </a:rPr>
                <a:t>54,258</a:t>
              </a:r>
              <a:endParaRPr lang="en-US" altLang="zh-CN" sz="1000" dirty="0">
                <a:solidFill>
                  <a:schemeClr val="bg1"/>
                </a:solidFill>
                <a:latin typeface="Century Gothic" panose="020B0502020202020204" pitchFamily="34" charset="0"/>
                <a:cs typeface="Arial" panose="020B0604020202020204" pitchFamily="34" charset="0"/>
              </a:endParaRPr>
            </a:p>
          </p:txBody>
        </p:sp>
        <p:sp>
          <p:nvSpPr>
            <p:cNvPr id="150" name="矩形 149"/>
            <p:cNvSpPr/>
            <p:nvPr/>
          </p:nvSpPr>
          <p:spPr>
            <a:xfrm>
              <a:off x="1043608" y="3190622"/>
              <a:ext cx="572593" cy="246221"/>
            </a:xfrm>
            <a:prstGeom prst="rect">
              <a:avLst/>
            </a:prstGeom>
          </p:spPr>
          <p:txBody>
            <a:bodyPr wrap="none">
              <a:spAutoFit/>
            </a:bodyPr>
            <a:lstStyle/>
            <a:p>
              <a:r>
                <a:rPr lang="en-US" altLang="zh-CN" sz="1000" dirty="0" smtClean="0">
                  <a:solidFill>
                    <a:schemeClr val="bg1"/>
                  </a:solidFill>
                  <a:latin typeface="Century Gothic" panose="020B0502020202020204" pitchFamily="34" charset="0"/>
                  <a:cs typeface="Arial" panose="020B0604020202020204" pitchFamily="34" charset="0"/>
                </a:rPr>
                <a:t>79,458</a:t>
              </a:r>
              <a:endParaRPr lang="en-US" altLang="zh-CN" sz="1000" dirty="0">
                <a:solidFill>
                  <a:schemeClr val="bg1"/>
                </a:solidFill>
                <a:latin typeface="Century Gothic" panose="020B0502020202020204" pitchFamily="34" charset="0"/>
                <a:cs typeface="Arial" panose="020B0604020202020204" pitchFamily="34" charset="0"/>
              </a:endParaRPr>
            </a:p>
          </p:txBody>
        </p:sp>
        <p:sp>
          <p:nvSpPr>
            <p:cNvPr id="151" name="矩形 150"/>
            <p:cNvSpPr/>
            <p:nvPr/>
          </p:nvSpPr>
          <p:spPr>
            <a:xfrm>
              <a:off x="2609422" y="3545305"/>
              <a:ext cx="572593" cy="246221"/>
            </a:xfrm>
            <a:prstGeom prst="rect">
              <a:avLst/>
            </a:prstGeom>
          </p:spPr>
          <p:txBody>
            <a:bodyPr wrap="none">
              <a:spAutoFit/>
            </a:bodyPr>
            <a:lstStyle/>
            <a:p>
              <a:r>
                <a:rPr lang="en-US" altLang="zh-CN" sz="1000" dirty="0">
                  <a:solidFill>
                    <a:schemeClr val="bg1"/>
                  </a:solidFill>
                  <a:latin typeface="Century Gothic" panose="020B0502020202020204" pitchFamily="34" charset="0"/>
                  <a:cs typeface="Arial" panose="020B0604020202020204" pitchFamily="34" charset="0"/>
                </a:rPr>
                <a:t>23,879</a:t>
              </a:r>
            </a:p>
          </p:txBody>
        </p:sp>
      </p:grpSp>
      <p:grpSp>
        <p:nvGrpSpPr>
          <p:cNvPr id="9" name="组合 8"/>
          <p:cNvGrpSpPr/>
          <p:nvPr/>
        </p:nvGrpSpPr>
        <p:grpSpPr>
          <a:xfrm>
            <a:off x="4314208" y="2917188"/>
            <a:ext cx="497582" cy="497582"/>
            <a:chOff x="4179193" y="2487782"/>
            <a:chExt cx="497582" cy="497582"/>
          </a:xfrm>
        </p:grpSpPr>
        <p:grpSp>
          <p:nvGrpSpPr>
            <p:cNvPr id="7" name="组合 6"/>
            <p:cNvGrpSpPr/>
            <p:nvPr/>
          </p:nvGrpSpPr>
          <p:grpSpPr>
            <a:xfrm>
              <a:off x="4179193" y="2487782"/>
              <a:ext cx="497582" cy="497582"/>
              <a:chOff x="4179193" y="2487782"/>
              <a:chExt cx="497582" cy="497582"/>
            </a:xfrm>
          </p:grpSpPr>
          <p:sp>
            <p:nvSpPr>
              <p:cNvPr id="4" name="椭圆 3"/>
              <p:cNvSpPr/>
              <p:nvPr/>
            </p:nvSpPr>
            <p:spPr>
              <a:xfrm>
                <a:off x="4216811" y="2525400"/>
                <a:ext cx="422346" cy="4223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椭圆 151"/>
              <p:cNvSpPr/>
              <p:nvPr/>
            </p:nvSpPr>
            <p:spPr>
              <a:xfrm>
                <a:off x="4179193" y="2487782"/>
                <a:ext cx="497582" cy="497582"/>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TextBox 7"/>
            <p:cNvSpPr txBox="1"/>
            <p:nvPr/>
          </p:nvSpPr>
          <p:spPr>
            <a:xfrm>
              <a:off x="4227448" y="2582685"/>
              <a:ext cx="401072" cy="307777"/>
            </a:xfrm>
            <a:prstGeom prst="rect">
              <a:avLst/>
            </a:prstGeom>
            <a:noFill/>
          </p:spPr>
          <p:txBody>
            <a:bodyPr wrap="none" rtlCol="0">
              <a:spAutoFit/>
            </a:bodyPr>
            <a:lstStyle/>
            <a:p>
              <a:r>
                <a:rPr lang="en-US" altLang="zh-CN" sz="1400" dirty="0" smtClean="0">
                  <a:solidFill>
                    <a:srgbClr val="697E92"/>
                  </a:solidFill>
                  <a:latin typeface="Century Gothic" panose="020B0502020202020204" pitchFamily="34" charset="0"/>
                </a:rPr>
                <a:t>VS</a:t>
              </a:r>
              <a:endParaRPr lang="zh-CN" altLang="en-US" sz="1400" dirty="0">
                <a:solidFill>
                  <a:srgbClr val="697E92"/>
                </a:solidFill>
                <a:latin typeface="Century Gothic" panose="020B0502020202020204" pitchFamily="34" charset="0"/>
              </a:endParaRPr>
            </a:p>
          </p:txBody>
        </p:sp>
      </p:grpSp>
      <p:sp>
        <p:nvSpPr>
          <p:cNvPr id="153" name="矩形 152"/>
          <p:cNvSpPr/>
          <p:nvPr/>
        </p:nvSpPr>
        <p:spPr>
          <a:xfrm>
            <a:off x="412491" y="1280020"/>
            <a:ext cx="8223510" cy="478336"/>
          </a:xfrm>
          <a:prstGeom prst="rect">
            <a:avLst/>
          </a:prstGeom>
        </p:spPr>
        <p:txBody>
          <a:bodyPr wrap="square">
            <a:spAutoFit/>
          </a:bodyPr>
          <a:lstStyle/>
          <a:p>
            <a:pPr algn="just">
              <a:lnSpc>
                <a:spcPct val="114000"/>
              </a:lnSpc>
            </a:pPr>
            <a:r>
              <a:rPr lang="en-US" altLang="zh-CN" sz="1100" dirty="0" smtClean="0">
                <a:solidFill>
                  <a:schemeClr val="tx1">
                    <a:lumMod val="65000"/>
                    <a:lumOff val="35000"/>
                  </a:schemeClr>
                </a:solidFill>
                <a:latin typeface="Century Gothic" panose="020B0502020202020204" pitchFamily="34" charset="0"/>
                <a:cs typeface="Arial" panose="020B0604020202020204" pitchFamily="34" charset="0"/>
              </a:rPr>
              <a:t>The </a:t>
            </a:r>
            <a:r>
              <a:rPr lang="en-US" altLang="zh-CN" sz="1100" dirty="0">
                <a:solidFill>
                  <a:schemeClr val="tx1">
                    <a:lumMod val="65000"/>
                    <a:lumOff val="35000"/>
                  </a:schemeClr>
                </a:solidFill>
                <a:latin typeface="Century Gothic" panose="020B0502020202020204" pitchFamily="34" charset="0"/>
                <a:cs typeface="Arial" panose="020B0604020202020204" pitchFamily="34" charset="0"/>
              </a:rPr>
              <a:t>concepts national income and national product have roughly the same value and can be used interchangeably if our interest is in their sum total which is measured as the market value of the total output of </a:t>
            </a:r>
            <a:r>
              <a:rPr lang="en-US" altLang="zh-CN" sz="1100" dirty="0" smtClean="0">
                <a:solidFill>
                  <a:schemeClr val="tx1">
                    <a:lumMod val="65000"/>
                    <a:lumOff val="35000"/>
                  </a:schemeClr>
                </a:solidFill>
                <a:latin typeface="Century Gothic" panose="020B0502020202020204" pitchFamily="34" charset="0"/>
                <a:cs typeface="Arial" panose="020B0604020202020204" pitchFamily="34" charset="0"/>
              </a:rPr>
              <a:t>goods.</a:t>
            </a:r>
            <a:endParaRPr lang="en-US" altLang="zh-CN" sz="1100" dirty="0">
              <a:solidFill>
                <a:schemeClr val="tx1">
                  <a:lumMod val="65000"/>
                  <a:lumOff val="35000"/>
                </a:schemeClr>
              </a:solidFill>
              <a:latin typeface="Century Gothic" panose="020B0502020202020204" pitchFamily="34" charset="0"/>
              <a:cs typeface="Arial" panose="020B0604020202020204" pitchFamily="34" charset="0"/>
            </a:endParaRPr>
          </a:p>
        </p:txBody>
      </p:sp>
      <p:grpSp>
        <p:nvGrpSpPr>
          <p:cNvPr id="44" name="组合 43"/>
          <p:cNvGrpSpPr/>
          <p:nvPr/>
        </p:nvGrpSpPr>
        <p:grpSpPr>
          <a:xfrm>
            <a:off x="8892480" y="411510"/>
            <a:ext cx="251520" cy="661800"/>
            <a:chOff x="8892480" y="411510"/>
            <a:chExt cx="251520" cy="661800"/>
          </a:xfrm>
        </p:grpSpPr>
        <p:sp>
          <p:nvSpPr>
            <p:cNvPr id="45" name="矩形 44"/>
            <p:cNvSpPr/>
            <p:nvPr/>
          </p:nvSpPr>
          <p:spPr>
            <a:xfrm>
              <a:off x="8892480" y="411510"/>
              <a:ext cx="251520" cy="661800"/>
            </a:xfrm>
            <a:prstGeom prst="rect">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19"/>
            <p:cNvSpPr txBox="1"/>
            <p:nvPr/>
          </p:nvSpPr>
          <p:spPr>
            <a:xfrm rot="5400000">
              <a:off x="8688849" y="634418"/>
              <a:ext cx="658780" cy="215444"/>
            </a:xfrm>
            <a:prstGeom prst="rect">
              <a:avLst/>
            </a:prstGeom>
            <a:noFill/>
          </p:spPr>
          <p:txBody>
            <a:bodyPr wrap="square" rtlCol="0">
              <a:spAutoFit/>
            </a:bodyPr>
            <a:lstStyle/>
            <a:p>
              <a:r>
                <a:rPr lang="en-US" altLang="zh-CN" sz="800" dirty="0" smtClean="0">
                  <a:solidFill>
                    <a:schemeClr val="bg1"/>
                  </a:solidFill>
                  <a:latin typeface="Century Gothic" panose="020B0502020202020204" pitchFamily="34" charset="0"/>
                </a:rPr>
                <a:t>PAGE   17</a:t>
              </a:r>
              <a:endParaRPr lang="zh-CN" altLang="en-US" sz="800" dirty="0">
                <a:solidFill>
                  <a:schemeClr val="bg1"/>
                </a:solidFill>
                <a:latin typeface="Century Gothic" panose="020B0502020202020204" pitchFamily="34" charset="0"/>
              </a:endParaRPr>
            </a:p>
          </p:txBody>
        </p:sp>
        <p:grpSp>
          <p:nvGrpSpPr>
            <p:cNvPr id="47" name="组合 46"/>
            <p:cNvGrpSpPr/>
            <p:nvPr/>
          </p:nvGrpSpPr>
          <p:grpSpPr>
            <a:xfrm>
              <a:off x="8964240" y="819459"/>
              <a:ext cx="108000" cy="7834"/>
              <a:chOff x="8953171" y="848034"/>
              <a:chExt cx="130138" cy="7834"/>
            </a:xfrm>
          </p:grpSpPr>
          <p:cxnSp>
            <p:nvCxnSpPr>
              <p:cNvPr id="48" name="直接连接符 47"/>
              <p:cNvCxnSpPr/>
              <p:nvPr/>
            </p:nvCxnSpPr>
            <p:spPr>
              <a:xfrm>
                <a:off x="8953171" y="855868"/>
                <a:ext cx="130138" cy="0"/>
              </a:xfrm>
              <a:prstGeom prst="line">
                <a:avLst/>
              </a:prstGeom>
              <a:ln w="3175">
                <a:solidFill>
                  <a:srgbClr val="008B8E"/>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8953171" y="848034"/>
                <a:ext cx="13013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38236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42" presetClass="entr" presetSubtype="0" fill="hold" grpId="0" nodeType="withEffect">
                                  <p:stCondLst>
                                    <p:cond delay="1000"/>
                                  </p:stCondLst>
                                  <p:childTnLst>
                                    <p:set>
                                      <p:cBhvr>
                                        <p:cTn id="9" dur="1" fill="hold">
                                          <p:stCondLst>
                                            <p:cond delay="0"/>
                                          </p:stCondLst>
                                        </p:cTn>
                                        <p:tgtEl>
                                          <p:spTgt spid="153"/>
                                        </p:tgtEl>
                                        <p:attrNameLst>
                                          <p:attrName>style.visibility</p:attrName>
                                        </p:attrNameLst>
                                      </p:cBhvr>
                                      <p:to>
                                        <p:strVal val="visible"/>
                                      </p:to>
                                    </p:set>
                                    <p:animEffect transition="in" filter="fade">
                                      <p:cBhvr>
                                        <p:cTn id="10" dur="1000"/>
                                        <p:tgtEl>
                                          <p:spTgt spid="153"/>
                                        </p:tgtEl>
                                      </p:cBhvr>
                                    </p:animEffect>
                                    <p:anim calcmode="lin" valueType="num">
                                      <p:cBhvr>
                                        <p:cTn id="11" dur="1000" fill="hold"/>
                                        <p:tgtEl>
                                          <p:spTgt spid="153"/>
                                        </p:tgtEl>
                                        <p:attrNameLst>
                                          <p:attrName>ppt_x</p:attrName>
                                        </p:attrNameLst>
                                      </p:cBhvr>
                                      <p:tavLst>
                                        <p:tav tm="0">
                                          <p:val>
                                            <p:strVal val="#ppt_x"/>
                                          </p:val>
                                        </p:tav>
                                        <p:tav tm="100000">
                                          <p:val>
                                            <p:strVal val="#ppt_x"/>
                                          </p:val>
                                        </p:tav>
                                      </p:tavLst>
                                    </p:anim>
                                    <p:anim calcmode="lin" valueType="num">
                                      <p:cBhvr>
                                        <p:cTn id="12" dur="1000" fill="hold"/>
                                        <p:tgtEl>
                                          <p:spTgt spid="153"/>
                                        </p:tgtEl>
                                        <p:attrNameLst>
                                          <p:attrName>ppt_y</p:attrName>
                                        </p:attrNameLst>
                                      </p:cBhvr>
                                      <p:tavLst>
                                        <p:tav tm="0">
                                          <p:val>
                                            <p:strVal val="#ppt_y+.1"/>
                                          </p:val>
                                        </p:tav>
                                        <p:tav tm="100000">
                                          <p:val>
                                            <p:strVal val="#ppt_y"/>
                                          </p:val>
                                        </p:tav>
                                      </p:tavLst>
                                    </p:anim>
                                  </p:childTnLst>
                                </p:cTn>
                              </p:par>
                              <p:par>
                                <p:cTn id="13" presetID="2" presetClass="entr" presetSubtype="4" decel="100000" fill="hold" nodeType="withEffect">
                                  <p:stCondLst>
                                    <p:cond delay="2750"/>
                                  </p:stCondLst>
                                  <p:childTnLst>
                                    <p:set>
                                      <p:cBhvr>
                                        <p:cTn id="14" dur="1" fill="hold">
                                          <p:stCondLst>
                                            <p:cond delay="0"/>
                                          </p:stCondLst>
                                        </p:cTn>
                                        <p:tgtEl>
                                          <p:spTgt spid="109"/>
                                        </p:tgtEl>
                                        <p:attrNameLst>
                                          <p:attrName>style.visibility</p:attrName>
                                        </p:attrNameLst>
                                      </p:cBhvr>
                                      <p:to>
                                        <p:strVal val="visible"/>
                                      </p:to>
                                    </p:set>
                                    <p:anim calcmode="lin" valueType="num">
                                      <p:cBhvr additive="base">
                                        <p:cTn id="15" dur="500" fill="hold"/>
                                        <p:tgtEl>
                                          <p:spTgt spid="109"/>
                                        </p:tgtEl>
                                        <p:attrNameLst>
                                          <p:attrName>ppt_x</p:attrName>
                                        </p:attrNameLst>
                                      </p:cBhvr>
                                      <p:tavLst>
                                        <p:tav tm="0">
                                          <p:val>
                                            <p:strVal val="#ppt_x"/>
                                          </p:val>
                                        </p:tav>
                                        <p:tav tm="100000">
                                          <p:val>
                                            <p:strVal val="#ppt_x"/>
                                          </p:val>
                                        </p:tav>
                                      </p:tavLst>
                                    </p:anim>
                                    <p:anim calcmode="lin" valueType="num">
                                      <p:cBhvr additive="base">
                                        <p:cTn id="16" dur="500" fill="hold"/>
                                        <p:tgtEl>
                                          <p:spTgt spid="109"/>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275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par>
                                <p:cTn id="21" presetID="2" presetClass="entr" presetSubtype="4" decel="100000" fill="hold" nodeType="withEffect">
                                  <p:stCondLst>
                                    <p:cond delay="3000"/>
                                  </p:stCondLst>
                                  <p:childTnLst>
                                    <p:set>
                                      <p:cBhvr>
                                        <p:cTn id="22" dur="1" fill="hold">
                                          <p:stCondLst>
                                            <p:cond delay="0"/>
                                          </p:stCondLst>
                                        </p:cTn>
                                        <p:tgtEl>
                                          <p:spTgt spid="69"/>
                                        </p:tgtEl>
                                        <p:attrNameLst>
                                          <p:attrName>style.visibility</p:attrName>
                                        </p:attrNameLst>
                                      </p:cBhvr>
                                      <p:to>
                                        <p:strVal val="visible"/>
                                      </p:to>
                                    </p:set>
                                    <p:anim calcmode="lin" valueType="num">
                                      <p:cBhvr additive="base">
                                        <p:cTn id="23" dur="500" fill="hold"/>
                                        <p:tgtEl>
                                          <p:spTgt spid="69"/>
                                        </p:tgtEl>
                                        <p:attrNameLst>
                                          <p:attrName>ppt_x</p:attrName>
                                        </p:attrNameLst>
                                      </p:cBhvr>
                                      <p:tavLst>
                                        <p:tav tm="0">
                                          <p:val>
                                            <p:strVal val="#ppt_x"/>
                                          </p:val>
                                        </p:tav>
                                        <p:tav tm="100000">
                                          <p:val>
                                            <p:strVal val="#ppt_x"/>
                                          </p:val>
                                        </p:tav>
                                      </p:tavLst>
                                    </p:anim>
                                    <p:anim calcmode="lin" valueType="num">
                                      <p:cBhvr additive="base">
                                        <p:cTn id="24" dur="500" fill="hold"/>
                                        <p:tgtEl>
                                          <p:spTgt spid="69"/>
                                        </p:tgtEl>
                                        <p:attrNameLst>
                                          <p:attrName>ppt_y</p:attrName>
                                        </p:attrNameLst>
                                      </p:cBhvr>
                                      <p:tavLst>
                                        <p:tav tm="0">
                                          <p:val>
                                            <p:strVal val="1+#ppt_h/2"/>
                                          </p:val>
                                        </p:tav>
                                        <p:tav tm="100000">
                                          <p:val>
                                            <p:strVal val="#ppt_y"/>
                                          </p:val>
                                        </p:tav>
                                      </p:tavLst>
                                    </p:anim>
                                  </p:childTnLst>
                                </p:cTn>
                              </p:par>
                              <p:par>
                                <p:cTn id="25" presetID="2" presetClass="entr" presetSubtype="4" decel="100000" fill="hold" nodeType="withEffect">
                                  <p:stCondLst>
                                    <p:cond delay="3000"/>
                                  </p:stCondLst>
                                  <p:childTnLst>
                                    <p:set>
                                      <p:cBhvr>
                                        <p:cTn id="26" dur="1" fill="hold">
                                          <p:stCondLst>
                                            <p:cond delay="0"/>
                                          </p:stCondLst>
                                        </p:cTn>
                                        <p:tgtEl>
                                          <p:spTgt spid="143"/>
                                        </p:tgtEl>
                                        <p:attrNameLst>
                                          <p:attrName>style.visibility</p:attrName>
                                        </p:attrNameLst>
                                      </p:cBhvr>
                                      <p:to>
                                        <p:strVal val="visible"/>
                                      </p:to>
                                    </p:set>
                                    <p:anim calcmode="lin" valueType="num">
                                      <p:cBhvr additive="base">
                                        <p:cTn id="27" dur="500" fill="hold"/>
                                        <p:tgtEl>
                                          <p:spTgt spid="143"/>
                                        </p:tgtEl>
                                        <p:attrNameLst>
                                          <p:attrName>ppt_x</p:attrName>
                                        </p:attrNameLst>
                                      </p:cBhvr>
                                      <p:tavLst>
                                        <p:tav tm="0">
                                          <p:val>
                                            <p:strVal val="#ppt_x"/>
                                          </p:val>
                                        </p:tav>
                                        <p:tav tm="100000">
                                          <p:val>
                                            <p:strVal val="#ppt_x"/>
                                          </p:val>
                                        </p:tav>
                                      </p:tavLst>
                                    </p:anim>
                                    <p:anim calcmode="lin" valueType="num">
                                      <p:cBhvr additive="base">
                                        <p:cTn id="28" dur="500" fill="hold"/>
                                        <p:tgtEl>
                                          <p:spTgt spid="143"/>
                                        </p:tgtEl>
                                        <p:attrNameLst>
                                          <p:attrName>ppt_y</p:attrName>
                                        </p:attrNameLst>
                                      </p:cBhvr>
                                      <p:tavLst>
                                        <p:tav tm="0">
                                          <p:val>
                                            <p:strVal val="1+#ppt_h/2"/>
                                          </p:val>
                                        </p:tav>
                                        <p:tav tm="100000">
                                          <p:val>
                                            <p:strVal val="#ppt_y"/>
                                          </p:val>
                                        </p:tav>
                                      </p:tavLst>
                                    </p:anim>
                                  </p:childTnLst>
                                </p:cTn>
                              </p:par>
                              <p:par>
                                <p:cTn id="29" presetID="23" presetClass="entr" presetSubtype="16" fill="hold" nodeType="withEffect">
                                  <p:stCondLst>
                                    <p:cond delay="2000"/>
                                  </p:stCondLst>
                                  <p:childTnLst>
                                    <p:set>
                                      <p:cBhvr>
                                        <p:cTn id="30" dur="1" fill="hold">
                                          <p:stCondLst>
                                            <p:cond delay="0"/>
                                          </p:stCondLst>
                                        </p:cTn>
                                        <p:tgtEl>
                                          <p:spTgt spid="9"/>
                                        </p:tgtEl>
                                        <p:attrNameLst>
                                          <p:attrName>style.visibility</p:attrName>
                                        </p:attrNameLst>
                                      </p:cBhvr>
                                      <p:to>
                                        <p:strVal val="visible"/>
                                      </p:to>
                                    </p:set>
                                    <p:anim calcmode="lin" valueType="num">
                                      <p:cBhvr>
                                        <p:cTn id="31" dur="300" fill="hold"/>
                                        <p:tgtEl>
                                          <p:spTgt spid="9"/>
                                        </p:tgtEl>
                                        <p:attrNameLst>
                                          <p:attrName>ppt_w</p:attrName>
                                        </p:attrNameLst>
                                      </p:cBhvr>
                                      <p:tavLst>
                                        <p:tav tm="0">
                                          <p:val>
                                            <p:fltVal val="0"/>
                                          </p:val>
                                        </p:tav>
                                        <p:tav tm="100000">
                                          <p:val>
                                            <p:strVal val="#ppt_w"/>
                                          </p:val>
                                        </p:tav>
                                      </p:tavLst>
                                    </p:anim>
                                    <p:anim calcmode="lin" valueType="num">
                                      <p:cBhvr>
                                        <p:cTn id="32" dur="300" fill="hold"/>
                                        <p:tgtEl>
                                          <p:spTgt spid="9"/>
                                        </p:tgtEl>
                                        <p:attrNameLst>
                                          <p:attrName>ppt_h</p:attrName>
                                        </p:attrNameLst>
                                      </p:cBhvr>
                                      <p:tavLst>
                                        <p:tav tm="0">
                                          <p:val>
                                            <p:fltVal val="0"/>
                                          </p:val>
                                        </p:tav>
                                        <p:tav tm="100000">
                                          <p:val>
                                            <p:strVal val="#ppt_h"/>
                                          </p:val>
                                        </p:tav>
                                      </p:tavLst>
                                    </p:anim>
                                  </p:childTnLst>
                                </p:cTn>
                              </p:par>
                              <p:par>
                                <p:cTn id="33" presetID="6" presetClass="emph" presetSubtype="0" autoRev="1" fill="hold" nodeType="withEffect">
                                  <p:stCondLst>
                                    <p:cond delay="2250"/>
                                  </p:stCondLst>
                                  <p:childTnLst>
                                    <p:animScale>
                                      <p:cBhvr>
                                        <p:cTn id="34" dur="200" fill="hold"/>
                                        <p:tgtEl>
                                          <p:spTgt spid="9"/>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12490" y="524010"/>
            <a:ext cx="4472699" cy="615066"/>
            <a:chOff x="412490" y="524010"/>
            <a:chExt cx="4472699" cy="615066"/>
          </a:xfrm>
        </p:grpSpPr>
        <p:sp>
          <p:nvSpPr>
            <p:cNvPr id="5" name="矩形 4"/>
            <p:cNvSpPr/>
            <p:nvPr/>
          </p:nvSpPr>
          <p:spPr>
            <a:xfrm>
              <a:off x="412490" y="524010"/>
              <a:ext cx="4472699" cy="461665"/>
            </a:xfrm>
            <a:prstGeom prst="rect">
              <a:avLst/>
            </a:prstGeom>
          </p:spPr>
          <p:txBody>
            <a:bodyPr wrap="none">
              <a:spAutoFit/>
            </a:bodyPr>
            <a:lstStyle/>
            <a:p>
              <a:r>
                <a:rPr lang="en-US" altLang="zh-CN" sz="2400" dirty="0" smtClean="0">
                  <a:solidFill>
                    <a:srgbClr val="0563B8"/>
                  </a:solidFill>
                  <a:latin typeface="Century Gothic" panose="020B0502020202020204" pitchFamily="34" charset="0"/>
                  <a:cs typeface="Arial" panose="020B0604020202020204" pitchFamily="34" charset="0"/>
                </a:rPr>
                <a:t>Three Column Layout Option</a:t>
              </a:r>
            </a:p>
          </p:txBody>
        </p:sp>
        <p:sp>
          <p:nvSpPr>
            <p:cNvPr id="6" name="矩形 5"/>
            <p:cNvSpPr/>
            <p:nvPr/>
          </p:nvSpPr>
          <p:spPr>
            <a:xfrm>
              <a:off x="412490" y="877466"/>
              <a:ext cx="3676006" cy="261610"/>
            </a:xfrm>
            <a:prstGeom prst="rect">
              <a:avLst/>
            </a:prstGeom>
          </p:spPr>
          <p:txBody>
            <a:bodyPr wrap="none">
              <a:spAutoFit/>
            </a:bodyPr>
            <a:lstStyle/>
            <a:p>
              <a:r>
                <a:rPr lang="en-US" altLang="zh-CN" sz="1100" dirty="0" smtClean="0">
                  <a:solidFill>
                    <a:schemeClr val="bg1">
                      <a:lumMod val="50000"/>
                    </a:schemeClr>
                  </a:solidFill>
                  <a:latin typeface="Century Gothic" panose="020B0502020202020204" pitchFamily="34" charset="0"/>
                  <a:cs typeface="Arial" panose="020B0604020202020204" pitchFamily="34" charset="0"/>
                </a:rPr>
                <a:t>What we hope to achieve in the short and long run</a:t>
              </a:r>
              <a:endParaRPr lang="en-US" altLang="zh-CN" sz="1100" dirty="0">
                <a:solidFill>
                  <a:schemeClr val="bg1">
                    <a:lumMod val="50000"/>
                  </a:schemeClr>
                </a:solidFill>
                <a:latin typeface="Century Gothic" panose="020B0502020202020204" pitchFamily="34" charset="0"/>
                <a:cs typeface="Arial" panose="020B0604020202020204" pitchFamily="34" charset="0"/>
              </a:endParaRPr>
            </a:p>
          </p:txBody>
        </p:sp>
      </p:grpSp>
      <p:grpSp>
        <p:nvGrpSpPr>
          <p:cNvPr id="17" name="组合 16"/>
          <p:cNvGrpSpPr/>
          <p:nvPr/>
        </p:nvGrpSpPr>
        <p:grpSpPr>
          <a:xfrm>
            <a:off x="499840" y="1427752"/>
            <a:ext cx="2089633" cy="2938777"/>
            <a:chOff x="499840" y="1427752"/>
            <a:chExt cx="2089633" cy="2938777"/>
          </a:xfrm>
        </p:grpSpPr>
        <p:grpSp>
          <p:nvGrpSpPr>
            <p:cNvPr id="14" name="组合 13"/>
            <p:cNvGrpSpPr/>
            <p:nvPr/>
          </p:nvGrpSpPr>
          <p:grpSpPr>
            <a:xfrm>
              <a:off x="499840" y="1427752"/>
              <a:ext cx="2089633" cy="461665"/>
              <a:chOff x="826183" y="1855140"/>
              <a:chExt cx="2089633" cy="461665"/>
            </a:xfrm>
          </p:grpSpPr>
          <p:sp>
            <p:nvSpPr>
              <p:cNvPr id="49" name="矩形 48"/>
              <p:cNvSpPr/>
              <p:nvPr/>
            </p:nvSpPr>
            <p:spPr>
              <a:xfrm>
                <a:off x="1282271" y="1947473"/>
                <a:ext cx="1633545" cy="276999"/>
              </a:xfrm>
              <a:prstGeom prst="rect">
                <a:avLst/>
              </a:prstGeom>
            </p:spPr>
            <p:txBody>
              <a:bodyPr wrap="square">
                <a:spAutoFit/>
              </a:bodyPr>
              <a:lstStyle/>
              <a:p>
                <a:r>
                  <a:rPr lang="en-US" altLang="zh-CN" sz="1200" dirty="0" smtClean="0">
                    <a:solidFill>
                      <a:srgbClr val="0563B8"/>
                    </a:solidFill>
                    <a:latin typeface="Century Gothic" panose="020B0502020202020204" pitchFamily="34" charset="0"/>
                    <a:cs typeface="Arial" panose="020B0604020202020204" pitchFamily="34" charset="0"/>
                  </a:rPr>
                  <a:t>Header Info One</a:t>
                </a:r>
                <a:endParaRPr lang="en-US" altLang="zh-CN" sz="1200" dirty="0">
                  <a:solidFill>
                    <a:srgbClr val="0563B8"/>
                  </a:solidFill>
                  <a:latin typeface="Century Gothic" panose="020B0502020202020204" pitchFamily="34" charset="0"/>
                  <a:cs typeface="Arial" panose="020B0604020202020204" pitchFamily="34" charset="0"/>
                </a:endParaRPr>
              </a:p>
            </p:txBody>
          </p:sp>
          <p:grpSp>
            <p:nvGrpSpPr>
              <p:cNvPr id="3" name="组合 2"/>
              <p:cNvGrpSpPr/>
              <p:nvPr/>
            </p:nvGrpSpPr>
            <p:grpSpPr>
              <a:xfrm>
                <a:off x="826183" y="1855140"/>
                <a:ext cx="438144" cy="461665"/>
                <a:chOff x="826183" y="1855140"/>
                <a:chExt cx="438144" cy="461665"/>
              </a:xfrm>
            </p:grpSpPr>
            <p:sp>
              <p:nvSpPr>
                <p:cNvPr id="50" name="椭圆 49"/>
                <p:cNvSpPr/>
                <p:nvPr/>
              </p:nvSpPr>
              <p:spPr>
                <a:xfrm>
                  <a:off x="826183" y="1866900"/>
                  <a:ext cx="438144" cy="438144"/>
                </a:xfrm>
                <a:prstGeom prst="ellipse">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839109" y="1855140"/>
                  <a:ext cx="412292" cy="461665"/>
                </a:xfrm>
                <a:prstGeom prst="rect">
                  <a:avLst/>
                </a:prstGeom>
              </p:spPr>
              <p:txBody>
                <a:bodyPr wrap="none">
                  <a:spAutoFit/>
                </a:bodyPr>
                <a:lstStyle/>
                <a:p>
                  <a:r>
                    <a:rPr lang="en-US" altLang="zh-CN" sz="2400" dirty="0" smtClean="0">
                      <a:solidFill>
                        <a:schemeClr val="bg1"/>
                      </a:solidFill>
                      <a:latin typeface="Century Gothic" panose="020B0502020202020204" pitchFamily="34" charset="0"/>
                      <a:cs typeface="Arial" panose="020B0604020202020204" pitchFamily="34" charset="0"/>
                    </a:rPr>
                    <a:t>A</a:t>
                  </a:r>
                </a:p>
              </p:txBody>
            </p:sp>
          </p:grpSp>
        </p:grpSp>
        <p:sp>
          <p:nvSpPr>
            <p:cNvPr id="70" name="矩形 69"/>
            <p:cNvSpPr/>
            <p:nvPr/>
          </p:nvSpPr>
          <p:spPr>
            <a:xfrm>
              <a:off x="499840" y="2058205"/>
              <a:ext cx="2086385" cy="2308324"/>
            </a:xfrm>
            <a:prstGeom prst="rect">
              <a:avLst/>
            </a:prstGeom>
          </p:spPr>
          <p:txBody>
            <a:bodyPr wrap="square">
              <a:spAutoFit/>
            </a:bodyPr>
            <a:lstStyle/>
            <a:p>
              <a:r>
                <a:rPr lang="en-US" altLang="zh-CN" sz="1200" dirty="0" smtClean="0">
                  <a:solidFill>
                    <a:schemeClr val="tx1">
                      <a:lumMod val="65000"/>
                      <a:lumOff val="35000"/>
                    </a:schemeClr>
                  </a:solidFill>
                  <a:latin typeface="Century Gothic" panose="020B0502020202020204" pitchFamily="34" charset="0"/>
                  <a:cs typeface="Arial" panose="020B0604020202020204" pitchFamily="34" charset="0"/>
                </a:rPr>
                <a:t>The </a:t>
              </a:r>
              <a:r>
                <a:rPr lang="en-US" altLang="zh-CN" sz="1200" dirty="0">
                  <a:solidFill>
                    <a:schemeClr val="tx1">
                      <a:lumMod val="65000"/>
                      <a:lumOff val="35000"/>
                    </a:schemeClr>
                  </a:solidFill>
                  <a:latin typeface="Century Gothic" panose="020B0502020202020204" pitchFamily="34" charset="0"/>
                  <a:cs typeface="Arial" panose="020B0604020202020204" pitchFamily="34" charset="0"/>
                </a:rPr>
                <a:t>concepts national income and national product have roughly the same value and can be used interchangeably if our interest is in their sum total which is measured as the market value of the total output of goods and services of an economy in a given period, usually a year.</a:t>
              </a:r>
            </a:p>
          </p:txBody>
        </p:sp>
      </p:grpSp>
      <p:grpSp>
        <p:nvGrpSpPr>
          <p:cNvPr id="16" name="组合 15"/>
          <p:cNvGrpSpPr/>
          <p:nvPr/>
        </p:nvGrpSpPr>
        <p:grpSpPr>
          <a:xfrm>
            <a:off x="3566685" y="1427752"/>
            <a:ext cx="2089633" cy="2938777"/>
            <a:chOff x="3633472" y="1427752"/>
            <a:chExt cx="2089633" cy="2938777"/>
          </a:xfrm>
        </p:grpSpPr>
        <p:grpSp>
          <p:nvGrpSpPr>
            <p:cNvPr id="59" name="组合 58"/>
            <p:cNvGrpSpPr/>
            <p:nvPr/>
          </p:nvGrpSpPr>
          <p:grpSpPr>
            <a:xfrm>
              <a:off x="3633472" y="1427752"/>
              <a:ext cx="2089633" cy="461665"/>
              <a:chOff x="826183" y="1855140"/>
              <a:chExt cx="2089633" cy="461665"/>
            </a:xfrm>
          </p:grpSpPr>
          <p:sp>
            <p:nvSpPr>
              <p:cNvPr id="60" name="矩形 59"/>
              <p:cNvSpPr/>
              <p:nvPr/>
            </p:nvSpPr>
            <p:spPr>
              <a:xfrm>
                <a:off x="1282271" y="1947473"/>
                <a:ext cx="1633545" cy="276999"/>
              </a:xfrm>
              <a:prstGeom prst="rect">
                <a:avLst/>
              </a:prstGeom>
            </p:spPr>
            <p:txBody>
              <a:bodyPr wrap="square">
                <a:spAutoFit/>
              </a:bodyPr>
              <a:lstStyle/>
              <a:p>
                <a:r>
                  <a:rPr lang="en-US" altLang="zh-CN" sz="1200" dirty="0" smtClean="0">
                    <a:solidFill>
                      <a:srgbClr val="00A7AA"/>
                    </a:solidFill>
                    <a:latin typeface="Century Gothic" panose="020B0502020202020204" pitchFamily="34" charset="0"/>
                    <a:cs typeface="Arial" panose="020B0604020202020204" pitchFamily="34" charset="0"/>
                  </a:rPr>
                  <a:t>Header Info Two</a:t>
                </a:r>
                <a:endParaRPr lang="en-US" altLang="zh-CN" sz="1200" dirty="0">
                  <a:solidFill>
                    <a:srgbClr val="00A7AA"/>
                  </a:solidFill>
                  <a:latin typeface="Century Gothic" panose="020B0502020202020204" pitchFamily="34" charset="0"/>
                  <a:cs typeface="Arial" panose="020B0604020202020204" pitchFamily="34" charset="0"/>
                </a:endParaRPr>
              </a:p>
            </p:txBody>
          </p:sp>
          <p:grpSp>
            <p:nvGrpSpPr>
              <p:cNvPr id="61" name="组合 60"/>
              <p:cNvGrpSpPr/>
              <p:nvPr/>
            </p:nvGrpSpPr>
            <p:grpSpPr>
              <a:xfrm>
                <a:off x="826183" y="1855140"/>
                <a:ext cx="438144" cy="461665"/>
                <a:chOff x="826183" y="1855140"/>
                <a:chExt cx="438144" cy="461665"/>
              </a:xfrm>
            </p:grpSpPr>
            <p:sp>
              <p:nvSpPr>
                <p:cNvPr id="62" name="椭圆 61"/>
                <p:cNvSpPr/>
                <p:nvPr/>
              </p:nvSpPr>
              <p:spPr>
                <a:xfrm>
                  <a:off x="826183" y="1866900"/>
                  <a:ext cx="438144" cy="438144"/>
                </a:xfrm>
                <a:prstGeom prst="ellipse">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864757" y="1855140"/>
                  <a:ext cx="360996" cy="461665"/>
                </a:xfrm>
                <a:prstGeom prst="rect">
                  <a:avLst/>
                </a:prstGeom>
              </p:spPr>
              <p:txBody>
                <a:bodyPr wrap="none">
                  <a:spAutoFit/>
                </a:bodyPr>
                <a:lstStyle/>
                <a:p>
                  <a:r>
                    <a:rPr lang="en-US" altLang="zh-CN" sz="2400" dirty="0" smtClean="0">
                      <a:solidFill>
                        <a:schemeClr val="bg1"/>
                      </a:solidFill>
                      <a:latin typeface="Century Gothic" panose="020B0502020202020204" pitchFamily="34" charset="0"/>
                      <a:cs typeface="Arial" panose="020B0604020202020204" pitchFamily="34" charset="0"/>
                    </a:rPr>
                    <a:t>B</a:t>
                  </a:r>
                </a:p>
              </p:txBody>
            </p:sp>
          </p:grpSp>
        </p:grpSp>
        <p:sp>
          <p:nvSpPr>
            <p:cNvPr id="72" name="矩形 71"/>
            <p:cNvSpPr/>
            <p:nvPr/>
          </p:nvSpPr>
          <p:spPr>
            <a:xfrm>
              <a:off x="3633472" y="2058205"/>
              <a:ext cx="2086385" cy="2308324"/>
            </a:xfrm>
            <a:prstGeom prst="rect">
              <a:avLst/>
            </a:prstGeom>
          </p:spPr>
          <p:txBody>
            <a:bodyPr wrap="square">
              <a:spAutoFit/>
            </a:bodyPr>
            <a:lstStyle/>
            <a:p>
              <a:r>
                <a:rPr lang="en-US" altLang="zh-CN" sz="1200" dirty="0" smtClean="0">
                  <a:solidFill>
                    <a:schemeClr val="tx1">
                      <a:lumMod val="65000"/>
                      <a:lumOff val="35000"/>
                    </a:schemeClr>
                  </a:solidFill>
                  <a:latin typeface="Century Gothic" panose="020B0502020202020204" pitchFamily="34" charset="0"/>
                  <a:cs typeface="Arial" panose="020B0604020202020204" pitchFamily="34" charset="0"/>
                </a:rPr>
                <a:t>The </a:t>
              </a:r>
              <a:r>
                <a:rPr lang="en-US" altLang="zh-CN" sz="1200" dirty="0">
                  <a:solidFill>
                    <a:schemeClr val="tx1">
                      <a:lumMod val="65000"/>
                      <a:lumOff val="35000"/>
                    </a:schemeClr>
                  </a:solidFill>
                  <a:latin typeface="Century Gothic" panose="020B0502020202020204" pitchFamily="34" charset="0"/>
                  <a:cs typeface="Arial" panose="020B0604020202020204" pitchFamily="34" charset="0"/>
                </a:rPr>
                <a:t>concepts national income and national product have roughly the same value and can be used interchangeably if our interest is in their sum total which is measured as the market value of the total output of goods and services of an economy in a given period, usually a year.</a:t>
              </a:r>
            </a:p>
          </p:txBody>
        </p:sp>
      </p:grpSp>
      <p:grpSp>
        <p:nvGrpSpPr>
          <p:cNvPr id="18" name="组合 17"/>
          <p:cNvGrpSpPr/>
          <p:nvPr/>
        </p:nvGrpSpPr>
        <p:grpSpPr>
          <a:xfrm>
            <a:off x="6633530" y="1427752"/>
            <a:ext cx="2089633" cy="2938777"/>
            <a:chOff x="6767103" y="1427752"/>
            <a:chExt cx="2089633" cy="2938777"/>
          </a:xfrm>
        </p:grpSpPr>
        <p:grpSp>
          <p:nvGrpSpPr>
            <p:cNvPr id="64" name="组合 63"/>
            <p:cNvGrpSpPr/>
            <p:nvPr/>
          </p:nvGrpSpPr>
          <p:grpSpPr>
            <a:xfrm>
              <a:off x="6767103" y="1427752"/>
              <a:ext cx="2089633" cy="461665"/>
              <a:chOff x="826183" y="1855140"/>
              <a:chExt cx="2089633" cy="461665"/>
            </a:xfrm>
          </p:grpSpPr>
          <p:sp>
            <p:nvSpPr>
              <p:cNvPr id="65" name="矩形 64"/>
              <p:cNvSpPr/>
              <p:nvPr/>
            </p:nvSpPr>
            <p:spPr>
              <a:xfrm>
                <a:off x="1282271" y="1947473"/>
                <a:ext cx="1633545" cy="276999"/>
              </a:xfrm>
              <a:prstGeom prst="rect">
                <a:avLst/>
              </a:prstGeom>
            </p:spPr>
            <p:txBody>
              <a:bodyPr wrap="square">
                <a:spAutoFit/>
              </a:bodyPr>
              <a:lstStyle/>
              <a:p>
                <a:r>
                  <a:rPr lang="en-US" altLang="zh-CN" sz="1200" dirty="0" smtClean="0">
                    <a:solidFill>
                      <a:srgbClr val="697E92"/>
                    </a:solidFill>
                    <a:latin typeface="Century Gothic" panose="020B0502020202020204" pitchFamily="34" charset="0"/>
                    <a:cs typeface="Arial" panose="020B0604020202020204" pitchFamily="34" charset="0"/>
                  </a:rPr>
                  <a:t>Header Info Three</a:t>
                </a:r>
                <a:endParaRPr lang="en-US" altLang="zh-CN" sz="1200" dirty="0">
                  <a:solidFill>
                    <a:srgbClr val="697E92"/>
                  </a:solidFill>
                  <a:latin typeface="Century Gothic" panose="020B0502020202020204" pitchFamily="34" charset="0"/>
                  <a:cs typeface="Arial" panose="020B0604020202020204" pitchFamily="34" charset="0"/>
                </a:endParaRPr>
              </a:p>
            </p:txBody>
          </p:sp>
          <p:grpSp>
            <p:nvGrpSpPr>
              <p:cNvPr id="66" name="组合 65"/>
              <p:cNvGrpSpPr/>
              <p:nvPr/>
            </p:nvGrpSpPr>
            <p:grpSpPr>
              <a:xfrm>
                <a:off x="826183" y="1855140"/>
                <a:ext cx="447660" cy="461665"/>
                <a:chOff x="826183" y="1855140"/>
                <a:chExt cx="447660" cy="461665"/>
              </a:xfrm>
            </p:grpSpPr>
            <p:sp>
              <p:nvSpPr>
                <p:cNvPr id="67" name="椭圆 66"/>
                <p:cNvSpPr/>
                <p:nvPr/>
              </p:nvSpPr>
              <p:spPr>
                <a:xfrm>
                  <a:off x="826183" y="1866900"/>
                  <a:ext cx="438144" cy="438144"/>
                </a:xfrm>
                <a:prstGeom prst="ellipse">
                  <a:avLst/>
                </a:prstGeom>
                <a:solidFill>
                  <a:srgbClr val="93A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67"/>
                <p:cNvSpPr/>
                <p:nvPr/>
              </p:nvSpPr>
              <p:spPr>
                <a:xfrm>
                  <a:off x="839109" y="1855140"/>
                  <a:ext cx="434734" cy="461665"/>
                </a:xfrm>
                <a:prstGeom prst="rect">
                  <a:avLst/>
                </a:prstGeom>
              </p:spPr>
              <p:txBody>
                <a:bodyPr wrap="none">
                  <a:spAutoFit/>
                </a:bodyPr>
                <a:lstStyle/>
                <a:p>
                  <a:r>
                    <a:rPr lang="en-US" altLang="zh-CN" sz="2400" dirty="0">
                      <a:solidFill>
                        <a:schemeClr val="bg1"/>
                      </a:solidFill>
                      <a:latin typeface="Century Gothic" panose="020B0502020202020204" pitchFamily="34" charset="0"/>
                      <a:cs typeface="Arial" panose="020B0604020202020204" pitchFamily="34" charset="0"/>
                    </a:rPr>
                    <a:t>C</a:t>
                  </a:r>
                  <a:endParaRPr lang="en-US" altLang="zh-CN" sz="2400" dirty="0" smtClean="0">
                    <a:solidFill>
                      <a:schemeClr val="bg1"/>
                    </a:solidFill>
                    <a:latin typeface="Century Gothic" panose="020B0502020202020204" pitchFamily="34" charset="0"/>
                    <a:cs typeface="Arial" panose="020B0604020202020204" pitchFamily="34" charset="0"/>
                  </a:endParaRPr>
                </a:p>
              </p:txBody>
            </p:sp>
          </p:grpSp>
        </p:grpSp>
        <p:sp>
          <p:nvSpPr>
            <p:cNvPr id="73" name="矩形 72"/>
            <p:cNvSpPr/>
            <p:nvPr/>
          </p:nvSpPr>
          <p:spPr>
            <a:xfrm>
              <a:off x="6767103" y="2058205"/>
              <a:ext cx="2086385" cy="2308324"/>
            </a:xfrm>
            <a:prstGeom prst="rect">
              <a:avLst/>
            </a:prstGeom>
          </p:spPr>
          <p:txBody>
            <a:bodyPr wrap="square">
              <a:spAutoFit/>
            </a:bodyPr>
            <a:lstStyle/>
            <a:p>
              <a:r>
                <a:rPr lang="en-US" altLang="zh-CN" sz="1200" dirty="0" smtClean="0">
                  <a:solidFill>
                    <a:schemeClr val="tx1">
                      <a:lumMod val="65000"/>
                      <a:lumOff val="35000"/>
                    </a:schemeClr>
                  </a:solidFill>
                  <a:latin typeface="Century Gothic" panose="020B0502020202020204" pitchFamily="34" charset="0"/>
                  <a:cs typeface="Arial" panose="020B0604020202020204" pitchFamily="34" charset="0"/>
                </a:rPr>
                <a:t>The </a:t>
              </a:r>
              <a:r>
                <a:rPr lang="en-US" altLang="zh-CN" sz="1200" dirty="0">
                  <a:solidFill>
                    <a:schemeClr val="tx1">
                      <a:lumMod val="65000"/>
                      <a:lumOff val="35000"/>
                    </a:schemeClr>
                  </a:solidFill>
                  <a:latin typeface="Century Gothic" panose="020B0502020202020204" pitchFamily="34" charset="0"/>
                  <a:cs typeface="Arial" panose="020B0604020202020204" pitchFamily="34" charset="0"/>
                </a:rPr>
                <a:t>concepts national income and national product have roughly the same value and can be used interchangeably if our interest is in their sum total which is measured as the market value of the total output of goods and services of an economy in a given period, usually a year.</a:t>
              </a:r>
            </a:p>
          </p:txBody>
        </p:sp>
      </p:grpSp>
      <p:grpSp>
        <p:nvGrpSpPr>
          <p:cNvPr id="32" name="组合 31"/>
          <p:cNvGrpSpPr/>
          <p:nvPr/>
        </p:nvGrpSpPr>
        <p:grpSpPr>
          <a:xfrm>
            <a:off x="8892480" y="411510"/>
            <a:ext cx="251520" cy="661800"/>
            <a:chOff x="8892480" y="411510"/>
            <a:chExt cx="251520" cy="661800"/>
          </a:xfrm>
        </p:grpSpPr>
        <p:sp>
          <p:nvSpPr>
            <p:cNvPr id="33" name="矩形 32"/>
            <p:cNvSpPr/>
            <p:nvPr/>
          </p:nvSpPr>
          <p:spPr>
            <a:xfrm>
              <a:off x="8892480" y="411510"/>
              <a:ext cx="251520" cy="661800"/>
            </a:xfrm>
            <a:prstGeom prst="rect">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19"/>
            <p:cNvSpPr txBox="1"/>
            <p:nvPr/>
          </p:nvSpPr>
          <p:spPr>
            <a:xfrm rot="5400000">
              <a:off x="8688849" y="634418"/>
              <a:ext cx="658780" cy="215444"/>
            </a:xfrm>
            <a:prstGeom prst="rect">
              <a:avLst/>
            </a:prstGeom>
            <a:noFill/>
          </p:spPr>
          <p:txBody>
            <a:bodyPr wrap="square" rtlCol="0">
              <a:spAutoFit/>
            </a:bodyPr>
            <a:lstStyle/>
            <a:p>
              <a:r>
                <a:rPr lang="en-US" altLang="zh-CN" sz="800" dirty="0" smtClean="0">
                  <a:solidFill>
                    <a:schemeClr val="bg1"/>
                  </a:solidFill>
                  <a:latin typeface="Century Gothic" panose="020B0502020202020204" pitchFamily="34" charset="0"/>
                </a:rPr>
                <a:t>PAGE   18</a:t>
              </a:r>
              <a:endParaRPr lang="zh-CN" altLang="en-US" sz="800" dirty="0">
                <a:solidFill>
                  <a:schemeClr val="bg1"/>
                </a:solidFill>
                <a:latin typeface="Century Gothic" panose="020B0502020202020204" pitchFamily="34" charset="0"/>
              </a:endParaRPr>
            </a:p>
          </p:txBody>
        </p:sp>
        <p:grpSp>
          <p:nvGrpSpPr>
            <p:cNvPr id="35" name="组合 34"/>
            <p:cNvGrpSpPr/>
            <p:nvPr/>
          </p:nvGrpSpPr>
          <p:grpSpPr>
            <a:xfrm>
              <a:off x="8964240" y="819459"/>
              <a:ext cx="108000" cy="7834"/>
              <a:chOff x="8953171" y="848034"/>
              <a:chExt cx="130138" cy="7834"/>
            </a:xfrm>
          </p:grpSpPr>
          <p:cxnSp>
            <p:nvCxnSpPr>
              <p:cNvPr id="36" name="直接连接符 35"/>
              <p:cNvCxnSpPr/>
              <p:nvPr/>
            </p:nvCxnSpPr>
            <p:spPr>
              <a:xfrm>
                <a:off x="8953171" y="855868"/>
                <a:ext cx="130138" cy="0"/>
              </a:xfrm>
              <a:prstGeom prst="line">
                <a:avLst/>
              </a:prstGeom>
              <a:ln w="3175">
                <a:solidFill>
                  <a:srgbClr val="008B8E"/>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8953171" y="848034"/>
                <a:ext cx="13013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06827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50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100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150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12490" y="524010"/>
            <a:ext cx="3642344" cy="461665"/>
          </a:xfrm>
          <a:prstGeom prst="rect">
            <a:avLst/>
          </a:prstGeom>
        </p:spPr>
        <p:txBody>
          <a:bodyPr wrap="none">
            <a:spAutoFit/>
          </a:bodyPr>
          <a:lstStyle/>
          <a:p>
            <a:r>
              <a:rPr lang="en-US" altLang="zh-CN" sz="2400" dirty="0" smtClean="0">
                <a:solidFill>
                  <a:srgbClr val="0563B8"/>
                </a:solidFill>
                <a:latin typeface="Century Gothic" panose="020B0502020202020204" pitchFamily="34" charset="0"/>
                <a:cs typeface="Arial" panose="020B0604020202020204" pitchFamily="34" charset="0"/>
              </a:rPr>
              <a:t>The Business Objectives</a:t>
            </a:r>
            <a:endParaRPr lang="en-US" altLang="zh-CN" sz="2400" dirty="0">
              <a:solidFill>
                <a:srgbClr val="0563B8"/>
              </a:solidFill>
              <a:latin typeface="Century Gothic" panose="020B0502020202020204" pitchFamily="34" charset="0"/>
              <a:cs typeface="Arial" panose="020B0604020202020204" pitchFamily="34" charset="0"/>
            </a:endParaRPr>
          </a:p>
        </p:txBody>
      </p:sp>
      <p:sp>
        <p:nvSpPr>
          <p:cNvPr id="6" name="矩形 5"/>
          <p:cNvSpPr/>
          <p:nvPr/>
        </p:nvSpPr>
        <p:spPr>
          <a:xfrm>
            <a:off x="412490" y="877466"/>
            <a:ext cx="3676006" cy="261610"/>
          </a:xfrm>
          <a:prstGeom prst="rect">
            <a:avLst/>
          </a:prstGeom>
        </p:spPr>
        <p:txBody>
          <a:bodyPr wrap="none">
            <a:spAutoFit/>
          </a:bodyPr>
          <a:lstStyle/>
          <a:p>
            <a:r>
              <a:rPr lang="en-US" altLang="zh-CN" sz="1100" dirty="0" smtClean="0">
                <a:solidFill>
                  <a:schemeClr val="bg1">
                    <a:lumMod val="50000"/>
                  </a:schemeClr>
                </a:solidFill>
                <a:latin typeface="Century Gothic" panose="020B0502020202020204" pitchFamily="34" charset="0"/>
                <a:cs typeface="Arial" panose="020B0604020202020204" pitchFamily="34" charset="0"/>
              </a:rPr>
              <a:t>What we hope to achieve in the short and long run</a:t>
            </a:r>
            <a:endParaRPr lang="en-US" altLang="zh-CN" sz="1100" dirty="0">
              <a:solidFill>
                <a:schemeClr val="bg1">
                  <a:lumMod val="50000"/>
                </a:schemeClr>
              </a:solidFill>
              <a:latin typeface="Century Gothic" panose="020B0502020202020204" pitchFamily="34" charset="0"/>
              <a:cs typeface="Arial" panose="020B0604020202020204" pitchFamily="34" charset="0"/>
            </a:endParaRPr>
          </a:p>
        </p:txBody>
      </p:sp>
      <p:sp>
        <p:nvSpPr>
          <p:cNvPr id="8" name="矩形 7"/>
          <p:cNvSpPr/>
          <p:nvPr/>
        </p:nvSpPr>
        <p:spPr>
          <a:xfrm>
            <a:off x="412491" y="1305546"/>
            <a:ext cx="8223510" cy="654410"/>
          </a:xfrm>
          <a:prstGeom prst="rect">
            <a:avLst/>
          </a:prstGeom>
        </p:spPr>
        <p:txBody>
          <a:bodyPr wrap="square">
            <a:spAutoFit/>
          </a:bodyPr>
          <a:lstStyle/>
          <a:p>
            <a:pPr algn="just">
              <a:lnSpc>
                <a:spcPct val="114000"/>
              </a:lnSpc>
            </a:pPr>
            <a:r>
              <a:rPr lang="en-US" altLang="zh-CN" sz="1100" dirty="0" smtClean="0">
                <a:solidFill>
                  <a:schemeClr val="tx1">
                    <a:lumMod val="65000"/>
                    <a:lumOff val="35000"/>
                  </a:schemeClr>
                </a:solidFill>
                <a:latin typeface="Century Gothic" panose="020B0502020202020204" pitchFamily="34" charset="0"/>
                <a:cs typeface="Arial" panose="020B0604020202020204" pitchFamily="34" charset="0"/>
              </a:rPr>
              <a:t>The </a:t>
            </a:r>
            <a:r>
              <a:rPr lang="en-US" altLang="zh-CN" sz="1100" dirty="0">
                <a:solidFill>
                  <a:schemeClr val="tx1">
                    <a:lumMod val="65000"/>
                    <a:lumOff val="35000"/>
                  </a:schemeClr>
                </a:solidFill>
                <a:latin typeface="Century Gothic" panose="020B0502020202020204" pitchFamily="34" charset="0"/>
                <a:cs typeface="Arial" panose="020B0604020202020204" pitchFamily="34" charset="0"/>
              </a:rPr>
              <a:t>concepts national income and national product have roughly the same value and can be used interchangeably if our interest is in their sum total which is measured as the market value of the total output of goods and services of an economy in a given period, usually a year.</a:t>
            </a:r>
          </a:p>
        </p:txBody>
      </p:sp>
      <p:grpSp>
        <p:nvGrpSpPr>
          <p:cNvPr id="2048" name="组合 2047"/>
          <p:cNvGrpSpPr/>
          <p:nvPr/>
        </p:nvGrpSpPr>
        <p:grpSpPr>
          <a:xfrm>
            <a:off x="102760" y="2391754"/>
            <a:ext cx="2941016" cy="1986115"/>
            <a:chOff x="102760" y="2252887"/>
            <a:chExt cx="2941016" cy="1986115"/>
          </a:xfrm>
        </p:grpSpPr>
        <p:sp>
          <p:nvSpPr>
            <p:cNvPr id="13" name="矩形 12"/>
            <p:cNvSpPr/>
            <p:nvPr/>
          </p:nvSpPr>
          <p:spPr>
            <a:xfrm>
              <a:off x="844181" y="2252887"/>
              <a:ext cx="2158033" cy="744034"/>
            </a:xfrm>
            <a:prstGeom prst="rect">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885743" y="2260949"/>
              <a:ext cx="2158033" cy="673629"/>
              <a:chOff x="503238" y="2760523"/>
              <a:chExt cx="2158033" cy="673629"/>
            </a:xfrm>
          </p:grpSpPr>
          <p:sp>
            <p:nvSpPr>
              <p:cNvPr id="16" name="矩形 15"/>
              <p:cNvSpPr/>
              <p:nvPr/>
            </p:nvSpPr>
            <p:spPr>
              <a:xfrm>
                <a:off x="503238" y="2972487"/>
                <a:ext cx="2158033" cy="461665"/>
              </a:xfrm>
              <a:prstGeom prst="rect">
                <a:avLst/>
              </a:prstGeom>
            </p:spPr>
            <p:txBody>
              <a:bodyPr wrap="square">
                <a:spAutoFit/>
              </a:bodyPr>
              <a:lstStyle/>
              <a:p>
                <a:pPr>
                  <a:lnSpc>
                    <a:spcPct val="80000"/>
                  </a:lnSpc>
                </a:pPr>
                <a:r>
                  <a:rPr lang="en-US" altLang="zh-CN" sz="1000" dirty="0" smtClean="0">
                    <a:solidFill>
                      <a:schemeClr val="bg1"/>
                    </a:solidFill>
                    <a:latin typeface="Century Gothic" panose="020B0502020202020204" pitchFamily="34" charset="0"/>
                    <a:cs typeface="Arial" panose="020B0604020202020204" pitchFamily="34" charset="0"/>
                  </a:rPr>
                  <a:t>The </a:t>
                </a:r>
                <a:r>
                  <a:rPr lang="en-US" altLang="zh-CN" sz="1000" dirty="0">
                    <a:solidFill>
                      <a:schemeClr val="bg1"/>
                    </a:solidFill>
                    <a:latin typeface="Century Gothic" panose="020B0502020202020204" pitchFamily="34" charset="0"/>
                    <a:cs typeface="Arial" panose="020B0604020202020204" pitchFamily="34" charset="0"/>
                  </a:rPr>
                  <a:t>concepts national income and national product have roughly </a:t>
                </a:r>
              </a:p>
            </p:txBody>
          </p:sp>
          <p:sp>
            <p:nvSpPr>
              <p:cNvPr id="17" name="矩形 16"/>
              <p:cNvSpPr/>
              <p:nvPr/>
            </p:nvSpPr>
            <p:spPr>
              <a:xfrm>
                <a:off x="503238" y="2760523"/>
                <a:ext cx="1096775" cy="261610"/>
              </a:xfrm>
              <a:prstGeom prst="rect">
                <a:avLst/>
              </a:prstGeom>
            </p:spPr>
            <p:txBody>
              <a:bodyPr wrap="none">
                <a:spAutoFit/>
              </a:bodyPr>
              <a:lstStyle/>
              <a:p>
                <a:r>
                  <a:rPr lang="en-US" altLang="zh-CN" sz="1100" dirty="0" smtClean="0">
                    <a:solidFill>
                      <a:schemeClr val="bg1"/>
                    </a:solidFill>
                    <a:latin typeface="Century Gothic" panose="020B0502020202020204" pitchFamily="34" charset="0"/>
                    <a:cs typeface="Arial" panose="020B0604020202020204" pitchFamily="34" charset="0"/>
                  </a:rPr>
                  <a:t>ADD THE TITLE</a:t>
                </a:r>
                <a:endParaRPr lang="en-US" altLang="zh-CN" sz="1100" dirty="0">
                  <a:solidFill>
                    <a:schemeClr val="bg1"/>
                  </a:solidFill>
                  <a:latin typeface="Century Gothic" panose="020B0502020202020204" pitchFamily="34" charset="0"/>
                  <a:cs typeface="Arial" panose="020B0604020202020204" pitchFamily="34" charset="0"/>
                </a:endParaRPr>
              </a:p>
            </p:txBody>
          </p:sp>
        </p:grpSp>
        <p:grpSp>
          <p:nvGrpSpPr>
            <p:cNvPr id="7" name="组合 6"/>
            <p:cNvGrpSpPr/>
            <p:nvPr/>
          </p:nvGrpSpPr>
          <p:grpSpPr>
            <a:xfrm>
              <a:off x="679770" y="3277744"/>
              <a:ext cx="961258" cy="961258"/>
              <a:chOff x="3648075" y="1647825"/>
              <a:chExt cx="1847850" cy="1847850"/>
            </a:xfrm>
          </p:grpSpPr>
          <p:sp>
            <p:nvSpPr>
              <p:cNvPr id="4" name="椭圆 3"/>
              <p:cNvSpPr/>
              <p:nvPr/>
            </p:nvSpPr>
            <p:spPr>
              <a:xfrm>
                <a:off x="3648075" y="1647825"/>
                <a:ext cx="1847850" cy="1847850"/>
              </a:xfrm>
              <a:prstGeom prst="ellipse">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descr="C:\Users\Admin\Desktop\陆长淼\项目图片收集\shutterstock_190355276.jpg"/>
              <p:cNvPicPr>
                <a:picLocks noChangeAspect="1" noChangeArrowheads="1"/>
              </p:cNvPicPr>
              <p:nvPr/>
            </p:nvPicPr>
            <p:blipFill>
              <a:blip r:embed="rId2" cstate="print">
                <a:extLst>
                  <a:ext uri="{28A0092B-C50C-407E-A947-70E740481C1C}">
                    <a14:useLocalDpi xmlns:a14="http://schemas.microsoft.com/office/drawing/2010/main" val="0"/>
                  </a:ext>
                </a:extLst>
              </a:blip>
              <a:srcRect l="30344" t="4927" r="33708" b="39187"/>
              <a:stretch>
                <a:fillRect/>
              </a:stretch>
            </p:blipFill>
            <p:spPr bwMode="auto">
              <a:xfrm>
                <a:off x="3738562" y="1738312"/>
                <a:ext cx="1666876" cy="1666876"/>
              </a:xfrm>
              <a:custGeom>
                <a:avLst/>
                <a:gdLst>
                  <a:gd name="connsiteX0" fmla="*/ 817418 w 1634836"/>
                  <a:gd name="connsiteY0" fmla="*/ 0 h 1634836"/>
                  <a:gd name="connsiteX1" fmla="*/ 1634836 w 1634836"/>
                  <a:gd name="connsiteY1" fmla="*/ 817418 h 1634836"/>
                  <a:gd name="connsiteX2" fmla="*/ 817418 w 1634836"/>
                  <a:gd name="connsiteY2" fmla="*/ 1634836 h 1634836"/>
                  <a:gd name="connsiteX3" fmla="*/ 0 w 1634836"/>
                  <a:gd name="connsiteY3" fmla="*/ 817418 h 1634836"/>
                  <a:gd name="connsiteX4" fmla="*/ 817418 w 1634836"/>
                  <a:gd name="connsiteY4" fmla="*/ 0 h 1634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836" h="1634836">
                    <a:moveTo>
                      <a:pt x="817418" y="0"/>
                    </a:moveTo>
                    <a:cubicBezTo>
                      <a:pt x="1268865" y="0"/>
                      <a:pt x="1634836" y="365971"/>
                      <a:pt x="1634836" y="817418"/>
                    </a:cubicBezTo>
                    <a:cubicBezTo>
                      <a:pt x="1634836" y="1268865"/>
                      <a:pt x="1268865" y="1634836"/>
                      <a:pt x="817418" y="1634836"/>
                    </a:cubicBezTo>
                    <a:cubicBezTo>
                      <a:pt x="365971" y="1634836"/>
                      <a:pt x="0" y="1268865"/>
                      <a:pt x="0" y="817418"/>
                    </a:cubicBezTo>
                    <a:cubicBezTo>
                      <a:pt x="0" y="365971"/>
                      <a:pt x="365971" y="0"/>
                      <a:pt x="817418" y="0"/>
                    </a:cubicBezTo>
                    <a:close/>
                  </a:path>
                </a:pathLst>
              </a:custGeom>
              <a:noFill/>
              <a:extLst>
                <a:ext uri="{909E8E84-426E-40DD-AFC4-6F175D3DCCD1}">
                  <a14:hiddenFill xmlns:a14="http://schemas.microsoft.com/office/drawing/2010/main">
                    <a:solidFill>
                      <a:srgbClr val="FFFFFF"/>
                    </a:solidFill>
                  </a14:hiddenFill>
                </a:ext>
              </a:extLst>
            </p:spPr>
          </p:pic>
        </p:grpSp>
        <p:grpSp>
          <p:nvGrpSpPr>
            <p:cNvPr id="28" name="组合 27"/>
            <p:cNvGrpSpPr/>
            <p:nvPr/>
          </p:nvGrpSpPr>
          <p:grpSpPr>
            <a:xfrm>
              <a:off x="586877" y="2380082"/>
              <a:ext cx="134937" cy="825081"/>
              <a:chOff x="4524245" y="3111810"/>
              <a:chExt cx="134937" cy="825081"/>
            </a:xfrm>
          </p:grpSpPr>
          <p:cxnSp>
            <p:nvCxnSpPr>
              <p:cNvPr id="23" name="直接连接符 22"/>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3" name="矩形 32"/>
            <p:cNvSpPr/>
            <p:nvPr/>
          </p:nvSpPr>
          <p:spPr>
            <a:xfrm>
              <a:off x="102760" y="3069734"/>
              <a:ext cx="877163" cy="923330"/>
            </a:xfrm>
            <a:prstGeom prst="rect">
              <a:avLst/>
            </a:prstGeom>
          </p:spPr>
          <p:txBody>
            <a:bodyPr wrap="none">
              <a:spAutoFit/>
            </a:bodyPr>
            <a:lstStyle/>
            <a:p>
              <a:r>
                <a:rPr lang="zh-CN" altLang="en-US" sz="5400" dirty="0" smtClean="0">
                  <a:solidFill>
                    <a:schemeClr val="bg1">
                      <a:lumMod val="75000"/>
                    </a:schemeClr>
                  </a:solidFill>
                  <a:latin typeface="Century Gothic" panose="020B0502020202020204" pitchFamily="34" charset="0"/>
                  <a:cs typeface="Arial" panose="020B0604020202020204" pitchFamily="34" charset="0"/>
                </a:rPr>
                <a:t>“</a:t>
              </a:r>
              <a:endParaRPr lang="en-US" altLang="zh-CN" sz="5400" dirty="0">
                <a:solidFill>
                  <a:schemeClr val="bg1">
                    <a:lumMod val="75000"/>
                  </a:schemeClr>
                </a:solidFill>
                <a:latin typeface="Century Gothic" panose="020B0502020202020204" pitchFamily="34" charset="0"/>
                <a:cs typeface="Arial" panose="020B0604020202020204" pitchFamily="34" charset="0"/>
              </a:endParaRPr>
            </a:p>
          </p:txBody>
        </p:sp>
        <p:grpSp>
          <p:nvGrpSpPr>
            <p:cNvPr id="31" name="组合 30"/>
            <p:cNvGrpSpPr/>
            <p:nvPr/>
          </p:nvGrpSpPr>
          <p:grpSpPr>
            <a:xfrm>
              <a:off x="1682869" y="3551218"/>
              <a:ext cx="1047082" cy="414311"/>
              <a:chOff x="1682869" y="3604463"/>
              <a:chExt cx="1047082" cy="414311"/>
            </a:xfrm>
          </p:grpSpPr>
          <p:sp>
            <p:nvSpPr>
              <p:cNvPr id="34" name="矩形 33"/>
              <p:cNvSpPr/>
              <p:nvPr/>
            </p:nvSpPr>
            <p:spPr>
              <a:xfrm>
                <a:off x="1682869" y="3604463"/>
                <a:ext cx="1047082" cy="261610"/>
              </a:xfrm>
              <a:prstGeom prst="rect">
                <a:avLst/>
              </a:prstGeom>
            </p:spPr>
            <p:txBody>
              <a:bodyPr wrap="none">
                <a:spAutoFit/>
              </a:bodyPr>
              <a:lstStyle/>
              <a:p>
                <a:r>
                  <a:rPr lang="en-US" altLang="zh-CN" sz="1100" b="1" dirty="0" smtClean="0">
                    <a:solidFill>
                      <a:srgbClr val="0563B8"/>
                    </a:solidFill>
                    <a:latin typeface="Century Gothic" panose="020B0502020202020204" pitchFamily="34" charset="0"/>
                    <a:cs typeface="Arial" panose="020B0604020202020204" pitchFamily="34" charset="0"/>
                  </a:rPr>
                  <a:t>Add The Title</a:t>
                </a:r>
                <a:endParaRPr lang="en-US" altLang="zh-CN" sz="1100" b="1" dirty="0">
                  <a:solidFill>
                    <a:srgbClr val="0563B8"/>
                  </a:solidFill>
                  <a:latin typeface="Century Gothic" panose="020B0502020202020204" pitchFamily="34" charset="0"/>
                  <a:cs typeface="Arial" panose="020B0604020202020204" pitchFamily="34" charset="0"/>
                </a:endParaRPr>
              </a:p>
            </p:txBody>
          </p:sp>
          <p:sp>
            <p:nvSpPr>
              <p:cNvPr id="35" name="矩形 34"/>
              <p:cNvSpPr/>
              <p:nvPr/>
            </p:nvSpPr>
            <p:spPr>
              <a:xfrm>
                <a:off x="1682869" y="3803330"/>
                <a:ext cx="819455" cy="215444"/>
              </a:xfrm>
              <a:prstGeom prst="rect">
                <a:avLst/>
              </a:prstGeom>
            </p:spPr>
            <p:txBody>
              <a:bodyPr wrap="none">
                <a:spAutoFit/>
              </a:bodyPr>
              <a:lstStyle/>
              <a:p>
                <a:r>
                  <a:rPr lang="en-US" altLang="zh-CN" sz="800" dirty="0" smtClean="0">
                    <a:solidFill>
                      <a:schemeClr val="tx1">
                        <a:lumMod val="65000"/>
                        <a:lumOff val="35000"/>
                      </a:schemeClr>
                    </a:solidFill>
                    <a:latin typeface="Century Gothic" panose="020B0502020202020204" pitchFamily="34" charset="0"/>
                    <a:cs typeface="Arial" panose="020B0604020202020204" pitchFamily="34" charset="0"/>
                  </a:rPr>
                  <a:t>Add The Title</a:t>
                </a:r>
                <a:endParaRPr lang="en-US" altLang="zh-CN" sz="800" dirty="0">
                  <a:solidFill>
                    <a:schemeClr val="tx1">
                      <a:lumMod val="65000"/>
                      <a:lumOff val="35000"/>
                    </a:schemeClr>
                  </a:solidFill>
                  <a:latin typeface="Century Gothic" panose="020B0502020202020204" pitchFamily="34" charset="0"/>
                  <a:cs typeface="Arial" panose="020B0604020202020204" pitchFamily="34" charset="0"/>
                </a:endParaRPr>
              </a:p>
            </p:txBody>
          </p:sp>
        </p:grpSp>
      </p:grpSp>
      <p:grpSp>
        <p:nvGrpSpPr>
          <p:cNvPr id="38" name="组合 37"/>
          <p:cNvGrpSpPr/>
          <p:nvPr/>
        </p:nvGrpSpPr>
        <p:grpSpPr>
          <a:xfrm>
            <a:off x="2911573" y="2391754"/>
            <a:ext cx="2941016" cy="1986115"/>
            <a:chOff x="102760" y="2252887"/>
            <a:chExt cx="2941016" cy="1986115"/>
          </a:xfrm>
        </p:grpSpPr>
        <p:sp>
          <p:nvSpPr>
            <p:cNvPr id="39" name="矩形 38"/>
            <p:cNvSpPr/>
            <p:nvPr/>
          </p:nvSpPr>
          <p:spPr>
            <a:xfrm>
              <a:off x="844181" y="2252887"/>
              <a:ext cx="2158033" cy="744034"/>
            </a:xfrm>
            <a:prstGeom prst="rect">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 name="组合 39"/>
            <p:cNvGrpSpPr/>
            <p:nvPr/>
          </p:nvGrpSpPr>
          <p:grpSpPr>
            <a:xfrm>
              <a:off x="885743" y="2260949"/>
              <a:ext cx="2158033" cy="673629"/>
              <a:chOff x="503238" y="2760523"/>
              <a:chExt cx="2158033" cy="673629"/>
            </a:xfrm>
          </p:grpSpPr>
          <p:sp>
            <p:nvSpPr>
              <p:cNvPr id="52" name="矩形 51"/>
              <p:cNvSpPr/>
              <p:nvPr/>
            </p:nvSpPr>
            <p:spPr>
              <a:xfrm>
                <a:off x="503238" y="2972487"/>
                <a:ext cx="2158033" cy="461665"/>
              </a:xfrm>
              <a:prstGeom prst="rect">
                <a:avLst/>
              </a:prstGeom>
            </p:spPr>
            <p:txBody>
              <a:bodyPr wrap="square">
                <a:spAutoFit/>
              </a:bodyPr>
              <a:lstStyle/>
              <a:p>
                <a:pPr>
                  <a:lnSpc>
                    <a:spcPct val="80000"/>
                  </a:lnSpc>
                </a:pPr>
                <a:r>
                  <a:rPr lang="en-US" altLang="zh-CN" sz="1000" dirty="0" smtClean="0">
                    <a:solidFill>
                      <a:schemeClr val="bg1"/>
                    </a:solidFill>
                    <a:latin typeface="Century Gothic" panose="020B0502020202020204" pitchFamily="34" charset="0"/>
                    <a:cs typeface="Arial" panose="020B0604020202020204" pitchFamily="34" charset="0"/>
                  </a:rPr>
                  <a:t>The </a:t>
                </a:r>
                <a:r>
                  <a:rPr lang="en-US" altLang="zh-CN" sz="1000" dirty="0">
                    <a:solidFill>
                      <a:schemeClr val="bg1"/>
                    </a:solidFill>
                    <a:latin typeface="Century Gothic" panose="020B0502020202020204" pitchFamily="34" charset="0"/>
                    <a:cs typeface="Arial" panose="020B0604020202020204" pitchFamily="34" charset="0"/>
                  </a:rPr>
                  <a:t>concepts national income and national product have roughly </a:t>
                </a:r>
              </a:p>
            </p:txBody>
          </p:sp>
          <p:sp>
            <p:nvSpPr>
              <p:cNvPr id="53" name="矩形 52"/>
              <p:cNvSpPr/>
              <p:nvPr/>
            </p:nvSpPr>
            <p:spPr>
              <a:xfrm>
                <a:off x="503238" y="2760523"/>
                <a:ext cx="1096775" cy="261610"/>
              </a:xfrm>
              <a:prstGeom prst="rect">
                <a:avLst/>
              </a:prstGeom>
            </p:spPr>
            <p:txBody>
              <a:bodyPr wrap="none">
                <a:spAutoFit/>
              </a:bodyPr>
              <a:lstStyle/>
              <a:p>
                <a:r>
                  <a:rPr lang="en-US" altLang="zh-CN" sz="1100" dirty="0" smtClean="0">
                    <a:solidFill>
                      <a:schemeClr val="bg1"/>
                    </a:solidFill>
                    <a:latin typeface="Century Gothic" panose="020B0502020202020204" pitchFamily="34" charset="0"/>
                    <a:cs typeface="Arial" panose="020B0604020202020204" pitchFamily="34" charset="0"/>
                  </a:rPr>
                  <a:t>ADD THE TITLE</a:t>
                </a:r>
                <a:endParaRPr lang="en-US" altLang="zh-CN" sz="1100" dirty="0">
                  <a:solidFill>
                    <a:schemeClr val="bg1"/>
                  </a:solidFill>
                  <a:latin typeface="Century Gothic" panose="020B0502020202020204" pitchFamily="34" charset="0"/>
                  <a:cs typeface="Arial" panose="020B0604020202020204" pitchFamily="34" charset="0"/>
                </a:endParaRPr>
              </a:p>
            </p:txBody>
          </p:sp>
        </p:grpSp>
        <p:grpSp>
          <p:nvGrpSpPr>
            <p:cNvPr id="41" name="组合 40"/>
            <p:cNvGrpSpPr/>
            <p:nvPr/>
          </p:nvGrpSpPr>
          <p:grpSpPr>
            <a:xfrm>
              <a:off x="679770" y="3277744"/>
              <a:ext cx="961258" cy="961258"/>
              <a:chOff x="3648075" y="1647825"/>
              <a:chExt cx="1847850" cy="1847850"/>
            </a:xfrm>
          </p:grpSpPr>
          <p:sp>
            <p:nvSpPr>
              <p:cNvPr id="50" name="椭圆 49"/>
              <p:cNvSpPr/>
              <p:nvPr/>
            </p:nvSpPr>
            <p:spPr>
              <a:xfrm>
                <a:off x="3648075" y="1647825"/>
                <a:ext cx="1847850" cy="1847850"/>
              </a:xfrm>
              <a:prstGeom prst="ellipse">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 name="图片 50" descr="C:\Users\Admin\Desktop\陆长淼\项目图片收集\shutterstock_190355276.jpg"/>
              <p:cNvPicPr>
                <a:picLocks noChangeAspect="1" noChangeArrowheads="1"/>
              </p:cNvPicPr>
              <p:nvPr/>
            </p:nvPicPr>
            <p:blipFill>
              <a:blip r:embed="rId2" cstate="print">
                <a:extLst>
                  <a:ext uri="{28A0092B-C50C-407E-A947-70E740481C1C}">
                    <a14:useLocalDpi xmlns:a14="http://schemas.microsoft.com/office/drawing/2010/main" val="0"/>
                  </a:ext>
                </a:extLst>
              </a:blip>
              <a:srcRect l="30344" t="4927" r="33708" b="39187"/>
              <a:stretch>
                <a:fillRect/>
              </a:stretch>
            </p:blipFill>
            <p:spPr bwMode="auto">
              <a:xfrm>
                <a:off x="3738562" y="1738312"/>
                <a:ext cx="1666876" cy="1666876"/>
              </a:xfrm>
              <a:custGeom>
                <a:avLst/>
                <a:gdLst>
                  <a:gd name="connsiteX0" fmla="*/ 817418 w 1634836"/>
                  <a:gd name="connsiteY0" fmla="*/ 0 h 1634836"/>
                  <a:gd name="connsiteX1" fmla="*/ 1634836 w 1634836"/>
                  <a:gd name="connsiteY1" fmla="*/ 817418 h 1634836"/>
                  <a:gd name="connsiteX2" fmla="*/ 817418 w 1634836"/>
                  <a:gd name="connsiteY2" fmla="*/ 1634836 h 1634836"/>
                  <a:gd name="connsiteX3" fmla="*/ 0 w 1634836"/>
                  <a:gd name="connsiteY3" fmla="*/ 817418 h 1634836"/>
                  <a:gd name="connsiteX4" fmla="*/ 817418 w 1634836"/>
                  <a:gd name="connsiteY4" fmla="*/ 0 h 1634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836" h="1634836">
                    <a:moveTo>
                      <a:pt x="817418" y="0"/>
                    </a:moveTo>
                    <a:cubicBezTo>
                      <a:pt x="1268865" y="0"/>
                      <a:pt x="1634836" y="365971"/>
                      <a:pt x="1634836" y="817418"/>
                    </a:cubicBezTo>
                    <a:cubicBezTo>
                      <a:pt x="1634836" y="1268865"/>
                      <a:pt x="1268865" y="1634836"/>
                      <a:pt x="817418" y="1634836"/>
                    </a:cubicBezTo>
                    <a:cubicBezTo>
                      <a:pt x="365971" y="1634836"/>
                      <a:pt x="0" y="1268865"/>
                      <a:pt x="0" y="817418"/>
                    </a:cubicBezTo>
                    <a:cubicBezTo>
                      <a:pt x="0" y="365971"/>
                      <a:pt x="365971" y="0"/>
                      <a:pt x="817418" y="0"/>
                    </a:cubicBezTo>
                    <a:close/>
                  </a:path>
                </a:pathLst>
              </a:custGeom>
              <a:noFill/>
              <a:extLst>
                <a:ext uri="{909E8E84-426E-40DD-AFC4-6F175D3DCCD1}">
                  <a14:hiddenFill xmlns:a14="http://schemas.microsoft.com/office/drawing/2010/main">
                    <a:solidFill>
                      <a:srgbClr val="FFFFFF"/>
                    </a:solidFill>
                  </a14:hiddenFill>
                </a:ext>
              </a:extLst>
            </p:spPr>
          </p:pic>
        </p:grpSp>
        <p:grpSp>
          <p:nvGrpSpPr>
            <p:cNvPr id="42" name="组合 41"/>
            <p:cNvGrpSpPr/>
            <p:nvPr/>
          </p:nvGrpSpPr>
          <p:grpSpPr>
            <a:xfrm>
              <a:off x="586877" y="2380082"/>
              <a:ext cx="134937" cy="825081"/>
              <a:chOff x="4524245" y="3111810"/>
              <a:chExt cx="134937" cy="825081"/>
            </a:xfrm>
          </p:grpSpPr>
          <p:cxnSp>
            <p:nvCxnSpPr>
              <p:cNvPr id="47" name="直接连接符 46"/>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3" name="矩形 42"/>
            <p:cNvSpPr/>
            <p:nvPr/>
          </p:nvSpPr>
          <p:spPr>
            <a:xfrm>
              <a:off x="102760" y="3069734"/>
              <a:ext cx="877163" cy="923330"/>
            </a:xfrm>
            <a:prstGeom prst="rect">
              <a:avLst/>
            </a:prstGeom>
          </p:spPr>
          <p:txBody>
            <a:bodyPr wrap="none">
              <a:spAutoFit/>
            </a:bodyPr>
            <a:lstStyle/>
            <a:p>
              <a:r>
                <a:rPr lang="zh-CN" altLang="en-US" sz="5400" dirty="0" smtClean="0">
                  <a:solidFill>
                    <a:schemeClr val="bg1">
                      <a:lumMod val="75000"/>
                    </a:schemeClr>
                  </a:solidFill>
                  <a:latin typeface="Century Gothic" panose="020B0502020202020204" pitchFamily="34" charset="0"/>
                  <a:cs typeface="Arial" panose="020B0604020202020204" pitchFamily="34" charset="0"/>
                </a:rPr>
                <a:t>“</a:t>
              </a:r>
              <a:endParaRPr lang="en-US" altLang="zh-CN" sz="5400" dirty="0">
                <a:solidFill>
                  <a:schemeClr val="bg1">
                    <a:lumMod val="75000"/>
                  </a:schemeClr>
                </a:solidFill>
                <a:latin typeface="Century Gothic" panose="020B0502020202020204" pitchFamily="34" charset="0"/>
                <a:cs typeface="Arial" panose="020B0604020202020204" pitchFamily="34" charset="0"/>
              </a:endParaRPr>
            </a:p>
          </p:txBody>
        </p:sp>
        <p:grpSp>
          <p:nvGrpSpPr>
            <p:cNvPr id="44" name="组合 43"/>
            <p:cNvGrpSpPr/>
            <p:nvPr/>
          </p:nvGrpSpPr>
          <p:grpSpPr>
            <a:xfrm>
              <a:off x="1682869" y="3551218"/>
              <a:ext cx="1047082" cy="414311"/>
              <a:chOff x="1682869" y="3604463"/>
              <a:chExt cx="1047082" cy="414311"/>
            </a:xfrm>
          </p:grpSpPr>
          <p:sp>
            <p:nvSpPr>
              <p:cNvPr id="45" name="矩形 44"/>
              <p:cNvSpPr/>
              <p:nvPr/>
            </p:nvSpPr>
            <p:spPr>
              <a:xfrm>
                <a:off x="1682869" y="3604463"/>
                <a:ext cx="1047082" cy="261610"/>
              </a:xfrm>
              <a:prstGeom prst="rect">
                <a:avLst/>
              </a:prstGeom>
            </p:spPr>
            <p:txBody>
              <a:bodyPr wrap="none">
                <a:spAutoFit/>
              </a:bodyPr>
              <a:lstStyle/>
              <a:p>
                <a:r>
                  <a:rPr lang="en-US" altLang="zh-CN" sz="1100" b="1" dirty="0" smtClean="0">
                    <a:solidFill>
                      <a:srgbClr val="0563B8"/>
                    </a:solidFill>
                    <a:latin typeface="Century Gothic" panose="020B0502020202020204" pitchFamily="34" charset="0"/>
                    <a:cs typeface="Arial" panose="020B0604020202020204" pitchFamily="34" charset="0"/>
                  </a:rPr>
                  <a:t>Add The Title</a:t>
                </a:r>
                <a:endParaRPr lang="en-US" altLang="zh-CN" sz="1100" b="1" dirty="0">
                  <a:solidFill>
                    <a:srgbClr val="0563B8"/>
                  </a:solidFill>
                  <a:latin typeface="Century Gothic" panose="020B0502020202020204" pitchFamily="34" charset="0"/>
                  <a:cs typeface="Arial" panose="020B0604020202020204" pitchFamily="34" charset="0"/>
                </a:endParaRPr>
              </a:p>
            </p:txBody>
          </p:sp>
          <p:sp>
            <p:nvSpPr>
              <p:cNvPr id="46" name="矩形 45"/>
              <p:cNvSpPr/>
              <p:nvPr/>
            </p:nvSpPr>
            <p:spPr>
              <a:xfrm>
                <a:off x="1682869" y="3803330"/>
                <a:ext cx="819455" cy="215444"/>
              </a:xfrm>
              <a:prstGeom prst="rect">
                <a:avLst/>
              </a:prstGeom>
            </p:spPr>
            <p:txBody>
              <a:bodyPr wrap="none">
                <a:spAutoFit/>
              </a:bodyPr>
              <a:lstStyle/>
              <a:p>
                <a:r>
                  <a:rPr lang="en-US" altLang="zh-CN" sz="800" dirty="0" smtClean="0">
                    <a:solidFill>
                      <a:schemeClr val="tx1">
                        <a:lumMod val="65000"/>
                        <a:lumOff val="35000"/>
                      </a:schemeClr>
                    </a:solidFill>
                    <a:latin typeface="Century Gothic" panose="020B0502020202020204" pitchFamily="34" charset="0"/>
                    <a:cs typeface="Arial" panose="020B0604020202020204" pitchFamily="34" charset="0"/>
                  </a:rPr>
                  <a:t>Add The Title</a:t>
                </a:r>
                <a:endParaRPr lang="en-US" altLang="zh-CN" sz="800" dirty="0">
                  <a:solidFill>
                    <a:schemeClr val="tx1">
                      <a:lumMod val="65000"/>
                      <a:lumOff val="35000"/>
                    </a:schemeClr>
                  </a:solidFill>
                  <a:latin typeface="Century Gothic" panose="020B0502020202020204" pitchFamily="34" charset="0"/>
                  <a:cs typeface="Arial" panose="020B0604020202020204" pitchFamily="34" charset="0"/>
                </a:endParaRPr>
              </a:p>
            </p:txBody>
          </p:sp>
        </p:grpSp>
      </p:grpSp>
      <p:grpSp>
        <p:nvGrpSpPr>
          <p:cNvPr id="54" name="组合 53"/>
          <p:cNvGrpSpPr/>
          <p:nvPr/>
        </p:nvGrpSpPr>
        <p:grpSpPr>
          <a:xfrm>
            <a:off x="5720385" y="2391754"/>
            <a:ext cx="2941016" cy="1986115"/>
            <a:chOff x="102760" y="2252887"/>
            <a:chExt cx="2941016" cy="1986115"/>
          </a:xfrm>
        </p:grpSpPr>
        <p:sp>
          <p:nvSpPr>
            <p:cNvPr id="55" name="矩形 54"/>
            <p:cNvSpPr/>
            <p:nvPr/>
          </p:nvSpPr>
          <p:spPr>
            <a:xfrm>
              <a:off x="844181" y="2252887"/>
              <a:ext cx="2158033" cy="744034"/>
            </a:xfrm>
            <a:prstGeom prst="rect">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6" name="组合 55"/>
            <p:cNvGrpSpPr/>
            <p:nvPr/>
          </p:nvGrpSpPr>
          <p:grpSpPr>
            <a:xfrm>
              <a:off x="885743" y="2260949"/>
              <a:ext cx="2158033" cy="673629"/>
              <a:chOff x="503238" y="2760523"/>
              <a:chExt cx="2158033" cy="673629"/>
            </a:xfrm>
          </p:grpSpPr>
          <p:sp>
            <p:nvSpPr>
              <p:cNvPr id="68" name="矩形 67"/>
              <p:cNvSpPr/>
              <p:nvPr/>
            </p:nvSpPr>
            <p:spPr>
              <a:xfrm>
                <a:off x="503238" y="2972487"/>
                <a:ext cx="2158033" cy="461665"/>
              </a:xfrm>
              <a:prstGeom prst="rect">
                <a:avLst/>
              </a:prstGeom>
            </p:spPr>
            <p:txBody>
              <a:bodyPr wrap="square">
                <a:spAutoFit/>
              </a:bodyPr>
              <a:lstStyle/>
              <a:p>
                <a:pPr>
                  <a:lnSpc>
                    <a:spcPct val="80000"/>
                  </a:lnSpc>
                </a:pPr>
                <a:r>
                  <a:rPr lang="en-US" altLang="zh-CN" sz="1000" dirty="0" smtClean="0">
                    <a:solidFill>
                      <a:schemeClr val="bg1"/>
                    </a:solidFill>
                    <a:latin typeface="Century Gothic" panose="020B0502020202020204" pitchFamily="34" charset="0"/>
                    <a:cs typeface="Arial" panose="020B0604020202020204" pitchFamily="34" charset="0"/>
                  </a:rPr>
                  <a:t>The </a:t>
                </a:r>
                <a:r>
                  <a:rPr lang="en-US" altLang="zh-CN" sz="1000" dirty="0">
                    <a:solidFill>
                      <a:schemeClr val="bg1"/>
                    </a:solidFill>
                    <a:latin typeface="Century Gothic" panose="020B0502020202020204" pitchFamily="34" charset="0"/>
                    <a:cs typeface="Arial" panose="020B0604020202020204" pitchFamily="34" charset="0"/>
                  </a:rPr>
                  <a:t>concepts national income and national product have roughly </a:t>
                </a:r>
              </a:p>
            </p:txBody>
          </p:sp>
          <p:sp>
            <p:nvSpPr>
              <p:cNvPr id="69" name="矩形 68"/>
              <p:cNvSpPr/>
              <p:nvPr/>
            </p:nvSpPr>
            <p:spPr>
              <a:xfrm>
                <a:off x="503238" y="2760523"/>
                <a:ext cx="1096775" cy="261610"/>
              </a:xfrm>
              <a:prstGeom prst="rect">
                <a:avLst/>
              </a:prstGeom>
            </p:spPr>
            <p:txBody>
              <a:bodyPr wrap="none">
                <a:spAutoFit/>
              </a:bodyPr>
              <a:lstStyle/>
              <a:p>
                <a:r>
                  <a:rPr lang="en-US" altLang="zh-CN" sz="1100" dirty="0" smtClean="0">
                    <a:solidFill>
                      <a:schemeClr val="bg1"/>
                    </a:solidFill>
                    <a:latin typeface="Century Gothic" panose="020B0502020202020204" pitchFamily="34" charset="0"/>
                    <a:cs typeface="Arial" panose="020B0604020202020204" pitchFamily="34" charset="0"/>
                  </a:rPr>
                  <a:t>ADD THE TITLE</a:t>
                </a:r>
                <a:endParaRPr lang="en-US" altLang="zh-CN" sz="1100" dirty="0">
                  <a:solidFill>
                    <a:schemeClr val="bg1"/>
                  </a:solidFill>
                  <a:latin typeface="Century Gothic" panose="020B0502020202020204" pitchFamily="34" charset="0"/>
                  <a:cs typeface="Arial" panose="020B0604020202020204" pitchFamily="34" charset="0"/>
                </a:endParaRPr>
              </a:p>
            </p:txBody>
          </p:sp>
        </p:grpSp>
        <p:grpSp>
          <p:nvGrpSpPr>
            <p:cNvPr id="57" name="组合 56"/>
            <p:cNvGrpSpPr/>
            <p:nvPr/>
          </p:nvGrpSpPr>
          <p:grpSpPr>
            <a:xfrm>
              <a:off x="679770" y="3277744"/>
              <a:ext cx="961258" cy="961258"/>
              <a:chOff x="3648075" y="1647825"/>
              <a:chExt cx="1847850" cy="1847850"/>
            </a:xfrm>
          </p:grpSpPr>
          <p:sp>
            <p:nvSpPr>
              <p:cNvPr id="66" name="椭圆 65"/>
              <p:cNvSpPr/>
              <p:nvPr/>
            </p:nvSpPr>
            <p:spPr>
              <a:xfrm>
                <a:off x="3648075" y="1647825"/>
                <a:ext cx="1847850" cy="1847850"/>
              </a:xfrm>
              <a:prstGeom prst="ellipse">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7" name="图片 66" descr="C:\Users\Admin\Desktop\陆长淼\项目图片收集\shutterstock_190355276.jpg"/>
              <p:cNvPicPr>
                <a:picLocks noChangeAspect="1" noChangeArrowheads="1"/>
              </p:cNvPicPr>
              <p:nvPr/>
            </p:nvPicPr>
            <p:blipFill>
              <a:blip r:embed="rId2" cstate="print">
                <a:extLst>
                  <a:ext uri="{28A0092B-C50C-407E-A947-70E740481C1C}">
                    <a14:useLocalDpi xmlns:a14="http://schemas.microsoft.com/office/drawing/2010/main" val="0"/>
                  </a:ext>
                </a:extLst>
              </a:blip>
              <a:srcRect l="30344" t="4927" r="33708" b="39187"/>
              <a:stretch>
                <a:fillRect/>
              </a:stretch>
            </p:blipFill>
            <p:spPr bwMode="auto">
              <a:xfrm>
                <a:off x="3738562" y="1738312"/>
                <a:ext cx="1666876" cy="1666876"/>
              </a:xfrm>
              <a:custGeom>
                <a:avLst/>
                <a:gdLst>
                  <a:gd name="connsiteX0" fmla="*/ 817418 w 1634836"/>
                  <a:gd name="connsiteY0" fmla="*/ 0 h 1634836"/>
                  <a:gd name="connsiteX1" fmla="*/ 1634836 w 1634836"/>
                  <a:gd name="connsiteY1" fmla="*/ 817418 h 1634836"/>
                  <a:gd name="connsiteX2" fmla="*/ 817418 w 1634836"/>
                  <a:gd name="connsiteY2" fmla="*/ 1634836 h 1634836"/>
                  <a:gd name="connsiteX3" fmla="*/ 0 w 1634836"/>
                  <a:gd name="connsiteY3" fmla="*/ 817418 h 1634836"/>
                  <a:gd name="connsiteX4" fmla="*/ 817418 w 1634836"/>
                  <a:gd name="connsiteY4" fmla="*/ 0 h 1634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836" h="1634836">
                    <a:moveTo>
                      <a:pt x="817418" y="0"/>
                    </a:moveTo>
                    <a:cubicBezTo>
                      <a:pt x="1268865" y="0"/>
                      <a:pt x="1634836" y="365971"/>
                      <a:pt x="1634836" y="817418"/>
                    </a:cubicBezTo>
                    <a:cubicBezTo>
                      <a:pt x="1634836" y="1268865"/>
                      <a:pt x="1268865" y="1634836"/>
                      <a:pt x="817418" y="1634836"/>
                    </a:cubicBezTo>
                    <a:cubicBezTo>
                      <a:pt x="365971" y="1634836"/>
                      <a:pt x="0" y="1268865"/>
                      <a:pt x="0" y="817418"/>
                    </a:cubicBezTo>
                    <a:cubicBezTo>
                      <a:pt x="0" y="365971"/>
                      <a:pt x="365971" y="0"/>
                      <a:pt x="817418" y="0"/>
                    </a:cubicBezTo>
                    <a:close/>
                  </a:path>
                </a:pathLst>
              </a:custGeom>
              <a:noFill/>
              <a:extLst>
                <a:ext uri="{909E8E84-426E-40DD-AFC4-6F175D3DCCD1}">
                  <a14:hiddenFill xmlns:a14="http://schemas.microsoft.com/office/drawing/2010/main">
                    <a:solidFill>
                      <a:srgbClr val="FFFFFF"/>
                    </a:solidFill>
                  </a14:hiddenFill>
                </a:ext>
              </a:extLst>
            </p:spPr>
          </p:pic>
        </p:grpSp>
        <p:grpSp>
          <p:nvGrpSpPr>
            <p:cNvPr id="58" name="组合 57"/>
            <p:cNvGrpSpPr/>
            <p:nvPr/>
          </p:nvGrpSpPr>
          <p:grpSpPr>
            <a:xfrm>
              <a:off x="586877" y="2380082"/>
              <a:ext cx="134937" cy="825081"/>
              <a:chOff x="4524245" y="3111810"/>
              <a:chExt cx="134937" cy="825081"/>
            </a:xfrm>
          </p:grpSpPr>
          <p:cxnSp>
            <p:nvCxnSpPr>
              <p:cNvPr id="63" name="直接连接符 62"/>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59" name="矩形 58"/>
            <p:cNvSpPr/>
            <p:nvPr/>
          </p:nvSpPr>
          <p:spPr>
            <a:xfrm>
              <a:off x="102760" y="3069734"/>
              <a:ext cx="877163" cy="923330"/>
            </a:xfrm>
            <a:prstGeom prst="rect">
              <a:avLst/>
            </a:prstGeom>
          </p:spPr>
          <p:txBody>
            <a:bodyPr wrap="none">
              <a:spAutoFit/>
            </a:bodyPr>
            <a:lstStyle/>
            <a:p>
              <a:r>
                <a:rPr lang="zh-CN" altLang="en-US" sz="5400" dirty="0" smtClean="0">
                  <a:solidFill>
                    <a:schemeClr val="bg1">
                      <a:lumMod val="75000"/>
                    </a:schemeClr>
                  </a:solidFill>
                  <a:latin typeface="Century Gothic" panose="020B0502020202020204" pitchFamily="34" charset="0"/>
                  <a:cs typeface="Arial" panose="020B0604020202020204" pitchFamily="34" charset="0"/>
                </a:rPr>
                <a:t>“</a:t>
              </a:r>
              <a:endParaRPr lang="en-US" altLang="zh-CN" sz="5400" dirty="0">
                <a:solidFill>
                  <a:schemeClr val="bg1">
                    <a:lumMod val="75000"/>
                  </a:schemeClr>
                </a:solidFill>
                <a:latin typeface="Century Gothic" panose="020B0502020202020204" pitchFamily="34" charset="0"/>
                <a:cs typeface="Arial" panose="020B0604020202020204" pitchFamily="34" charset="0"/>
              </a:endParaRPr>
            </a:p>
          </p:txBody>
        </p:sp>
        <p:grpSp>
          <p:nvGrpSpPr>
            <p:cNvPr id="60" name="组合 59"/>
            <p:cNvGrpSpPr/>
            <p:nvPr/>
          </p:nvGrpSpPr>
          <p:grpSpPr>
            <a:xfrm>
              <a:off x="1682869" y="3551218"/>
              <a:ext cx="1047082" cy="414311"/>
              <a:chOff x="1682869" y="3604463"/>
              <a:chExt cx="1047082" cy="414311"/>
            </a:xfrm>
          </p:grpSpPr>
          <p:sp>
            <p:nvSpPr>
              <p:cNvPr id="61" name="矩形 60"/>
              <p:cNvSpPr/>
              <p:nvPr/>
            </p:nvSpPr>
            <p:spPr>
              <a:xfrm>
                <a:off x="1682869" y="3604463"/>
                <a:ext cx="1047082" cy="261610"/>
              </a:xfrm>
              <a:prstGeom prst="rect">
                <a:avLst/>
              </a:prstGeom>
            </p:spPr>
            <p:txBody>
              <a:bodyPr wrap="none">
                <a:spAutoFit/>
              </a:bodyPr>
              <a:lstStyle/>
              <a:p>
                <a:r>
                  <a:rPr lang="en-US" altLang="zh-CN" sz="1100" b="1" dirty="0" smtClean="0">
                    <a:solidFill>
                      <a:srgbClr val="0563B8"/>
                    </a:solidFill>
                    <a:latin typeface="Century Gothic" panose="020B0502020202020204" pitchFamily="34" charset="0"/>
                    <a:cs typeface="Arial" panose="020B0604020202020204" pitchFamily="34" charset="0"/>
                  </a:rPr>
                  <a:t>Add The Title</a:t>
                </a:r>
                <a:endParaRPr lang="en-US" altLang="zh-CN" sz="1100" b="1" dirty="0">
                  <a:solidFill>
                    <a:srgbClr val="0563B8"/>
                  </a:solidFill>
                  <a:latin typeface="Century Gothic" panose="020B0502020202020204" pitchFamily="34" charset="0"/>
                  <a:cs typeface="Arial" panose="020B0604020202020204" pitchFamily="34" charset="0"/>
                </a:endParaRPr>
              </a:p>
            </p:txBody>
          </p:sp>
          <p:sp>
            <p:nvSpPr>
              <p:cNvPr id="62" name="矩形 61"/>
              <p:cNvSpPr/>
              <p:nvPr/>
            </p:nvSpPr>
            <p:spPr>
              <a:xfrm>
                <a:off x="1682869" y="3803330"/>
                <a:ext cx="819455" cy="215444"/>
              </a:xfrm>
              <a:prstGeom prst="rect">
                <a:avLst/>
              </a:prstGeom>
            </p:spPr>
            <p:txBody>
              <a:bodyPr wrap="none">
                <a:spAutoFit/>
              </a:bodyPr>
              <a:lstStyle/>
              <a:p>
                <a:r>
                  <a:rPr lang="en-US" altLang="zh-CN" sz="800" dirty="0" smtClean="0">
                    <a:solidFill>
                      <a:schemeClr val="tx1">
                        <a:lumMod val="65000"/>
                        <a:lumOff val="35000"/>
                      </a:schemeClr>
                    </a:solidFill>
                    <a:latin typeface="Century Gothic" panose="020B0502020202020204" pitchFamily="34" charset="0"/>
                    <a:cs typeface="Arial" panose="020B0604020202020204" pitchFamily="34" charset="0"/>
                  </a:rPr>
                  <a:t>Add The Title</a:t>
                </a:r>
                <a:endParaRPr lang="en-US" altLang="zh-CN" sz="800" dirty="0">
                  <a:solidFill>
                    <a:schemeClr val="tx1">
                      <a:lumMod val="65000"/>
                      <a:lumOff val="35000"/>
                    </a:schemeClr>
                  </a:solidFill>
                  <a:latin typeface="Century Gothic" panose="020B0502020202020204" pitchFamily="34" charset="0"/>
                  <a:cs typeface="Arial" panose="020B0604020202020204" pitchFamily="34" charset="0"/>
                </a:endParaRPr>
              </a:p>
            </p:txBody>
          </p:sp>
        </p:grpSp>
      </p:grpSp>
      <p:grpSp>
        <p:nvGrpSpPr>
          <p:cNvPr id="76" name="组合 75"/>
          <p:cNvGrpSpPr/>
          <p:nvPr/>
        </p:nvGrpSpPr>
        <p:grpSpPr>
          <a:xfrm>
            <a:off x="8892480" y="411510"/>
            <a:ext cx="251520" cy="661800"/>
            <a:chOff x="8892480" y="411510"/>
            <a:chExt cx="251520" cy="661800"/>
          </a:xfrm>
        </p:grpSpPr>
        <p:sp>
          <p:nvSpPr>
            <p:cNvPr id="77" name="矩形 76"/>
            <p:cNvSpPr/>
            <p:nvPr/>
          </p:nvSpPr>
          <p:spPr>
            <a:xfrm>
              <a:off x="8892480" y="411510"/>
              <a:ext cx="251520" cy="661800"/>
            </a:xfrm>
            <a:prstGeom prst="rect">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文本框 19"/>
            <p:cNvSpPr txBox="1"/>
            <p:nvPr/>
          </p:nvSpPr>
          <p:spPr>
            <a:xfrm rot="5400000">
              <a:off x="8688849" y="634418"/>
              <a:ext cx="658780" cy="215444"/>
            </a:xfrm>
            <a:prstGeom prst="rect">
              <a:avLst/>
            </a:prstGeom>
            <a:noFill/>
          </p:spPr>
          <p:txBody>
            <a:bodyPr wrap="square" rtlCol="0">
              <a:spAutoFit/>
            </a:bodyPr>
            <a:lstStyle/>
            <a:p>
              <a:r>
                <a:rPr lang="en-US" altLang="zh-CN" sz="800" dirty="0" smtClean="0">
                  <a:solidFill>
                    <a:schemeClr val="bg1"/>
                  </a:solidFill>
                  <a:latin typeface="Century Gothic" panose="020B0502020202020204" pitchFamily="34" charset="0"/>
                </a:rPr>
                <a:t>PAGE   19</a:t>
              </a:r>
              <a:endParaRPr lang="zh-CN" altLang="en-US" sz="800" dirty="0">
                <a:solidFill>
                  <a:schemeClr val="bg1"/>
                </a:solidFill>
                <a:latin typeface="Century Gothic" panose="020B0502020202020204" pitchFamily="34" charset="0"/>
              </a:endParaRPr>
            </a:p>
          </p:txBody>
        </p:sp>
        <p:grpSp>
          <p:nvGrpSpPr>
            <p:cNvPr id="79" name="组合 78"/>
            <p:cNvGrpSpPr/>
            <p:nvPr/>
          </p:nvGrpSpPr>
          <p:grpSpPr>
            <a:xfrm>
              <a:off x="8964240" y="819459"/>
              <a:ext cx="108000" cy="7834"/>
              <a:chOff x="8953171" y="848034"/>
              <a:chExt cx="130138" cy="7834"/>
            </a:xfrm>
          </p:grpSpPr>
          <p:cxnSp>
            <p:nvCxnSpPr>
              <p:cNvPr id="80" name="直接连接符 79"/>
              <p:cNvCxnSpPr/>
              <p:nvPr/>
            </p:nvCxnSpPr>
            <p:spPr>
              <a:xfrm>
                <a:off x="8953171" y="855868"/>
                <a:ext cx="130138" cy="0"/>
              </a:xfrm>
              <a:prstGeom prst="line">
                <a:avLst/>
              </a:prstGeom>
              <a:ln w="3175">
                <a:solidFill>
                  <a:srgbClr val="008B8E"/>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8953171" y="848034"/>
                <a:ext cx="13013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111990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5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par>
                                <p:cTn id="16" presetID="2" presetClass="entr" presetSubtype="2" decel="100000" fill="hold" nodeType="withEffect">
                                  <p:stCondLst>
                                    <p:cond delay="1500"/>
                                  </p:stCondLst>
                                  <p:childTnLst>
                                    <p:set>
                                      <p:cBhvr>
                                        <p:cTn id="17" dur="1" fill="hold">
                                          <p:stCondLst>
                                            <p:cond delay="0"/>
                                          </p:stCondLst>
                                        </p:cTn>
                                        <p:tgtEl>
                                          <p:spTgt spid="2048"/>
                                        </p:tgtEl>
                                        <p:attrNameLst>
                                          <p:attrName>style.visibility</p:attrName>
                                        </p:attrNameLst>
                                      </p:cBhvr>
                                      <p:to>
                                        <p:strVal val="visible"/>
                                      </p:to>
                                    </p:set>
                                    <p:anim calcmode="lin" valueType="num">
                                      <p:cBhvr additive="base">
                                        <p:cTn id="18" dur="500" fill="hold"/>
                                        <p:tgtEl>
                                          <p:spTgt spid="2048"/>
                                        </p:tgtEl>
                                        <p:attrNameLst>
                                          <p:attrName>ppt_x</p:attrName>
                                        </p:attrNameLst>
                                      </p:cBhvr>
                                      <p:tavLst>
                                        <p:tav tm="0">
                                          <p:val>
                                            <p:strVal val="1+#ppt_w/2"/>
                                          </p:val>
                                        </p:tav>
                                        <p:tav tm="100000">
                                          <p:val>
                                            <p:strVal val="#ppt_x"/>
                                          </p:val>
                                        </p:tav>
                                      </p:tavLst>
                                    </p:anim>
                                    <p:anim calcmode="lin" valueType="num">
                                      <p:cBhvr additive="base">
                                        <p:cTn id="19" dur="500" fill="hold"/>
                                        <p:tgtEl>
                                          <p:spTgt spid="2048"/>
                                        </p:tgtEl>
                                        <p:attrNameLst>
                                          <p:attrName>ppt_y</p:attrName>
                                        </p:attrNameLst>
                                      </p:cBhvr>
                                      <p:tavLst>
                                        <p:tav tm="0">
                                          <p:val>
                                            <p:strVal val="#ppt_y"/>
                                          </p:val>
                                        </p:tav>
                                        <p:tav tm="100000">
                                          <p:val>
                                            <p:strVal val="#ppt_y"/>
                                          </p:val>
                                        </p:tav>
                                      </p:tavLst>
                                    </p:anim>
                                  </p:childTnLst>
                                </p:cTn>
                              </p:par>
                              <p:par>
                                <p:cTn id="20" presetID="2" presetClass="entr" presetSubtype="2" decel="100000" fill="hold" nodeType="withEffect">
                                  <p:stCondLst>
                                    <p:cond delay="175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500" fill="hold"/>
                                        <p:tgtEl>
                                          <p:spTgt spid="38"/>
                                        </p:tgtEl>
                                        <p:attrNameLst>
                                          <p:attrName>ppt_x</p:attrName>
                                        </p:attrNameLst>
                                      </p:cBhvr>
                                      <p:tavLst>
                                        <p:tav tm="0">
                                          <p:val>
                                            <p:strVal val="1+#ppt_w/2"/>
                                          </p:val>
                                        </p:tav>
                                        <p:tav tm="100000">
                                          <p:val>
                                            <p:strVal val="#ppt_x"/>
                                          </p:val>
                                        </p:tav>
                                      </p:tavLst>
                                    </p:anim>
                                    <p:anim calcmode="lin" valueType="num">
                                      <p:cBhvr additive="base">
                                        <p:cTn id="23" dur="500" fill="hold"/>
                                        <p:tgtEl>
                                          <p:spTgt spid="38"/>
                                        </p:tgtEl>
                                        <p:attrNameLst>
                                          <p:attrName>ppt_y</p:attrName>
                                        </p:attrNameLst>
                                      </p:cBhvr>
                                      <p:tavLst>
                                        <p:tav tm="0">
                                          <p:val>
                                            <p:strVal val="#ppt_y"/>
                                          </p:val>
                                        </p:tav>
                                        <p:tav tm="100000">
                                          <p:val>
                                            <p:strVal val="#ppt_y"/>
                                          </p:val>
                                        </p:tav>
                                      </p:tavLst>
                                    </p:anim>
                                  </p:childTnLst>
                                </p:cTn>
                              </p:par>
                              <p:par>
                                <p:cTn id="24" presetID="2" presetClass="entr" presetSubtype="2" decel="100000" fill="hold" nodeType="withEffect">
                                  <p:stCondLst>
                                    <p:cond delay="2000"/>
                                  </p:stCondLst>
                                  <p:childTnLst>
                                    <p:set>
                                      <p:cBhvr>
                                        <p:cTn id="25" dur="1" fill="hold">
                                          <p:stCondLst>
                                            <p:cond delay="0"/>
                                          </p:stCondLst>
                                        </p:cTn>
                                        <p:tgtEl>
                                          <p:spTgt spid="54"/>
                                        </p:tgtEl>
                                        <p:attrNameLst>
                                          <p:attrName>style.visibility</p:attrName>
                                        </p:attrNameLst>
                                      </p:cBhvr>
                                      <p:to>
                                        <p:strVal val="visible"/>
                                      </p:to>
                                    </p:set>
                                    <p:anim calcmode="lin" valueType="num">
                                      <p:cBhvr additive="base">
                                        <p:cTn id="26" dur="500" fill="hold"/>
                                        <p:tgtEl>
                                          <p:spTgt spid="54"/>
                                        </p:tgtEl>
                                        <p:attrNameLst>
                                          <p:attrName>ppt_x</p:attrName>
                                        </p:attrNameLst>
                                      </p:cBhvr>
                                      <p:tavLst>
                                        <p:tav tm="0">
                                          <p:val>
                                            <p:strVal val="1+#ppt_w/2"/>
                                          </p:val>
                                        </p:tav>
                                        <p:tav tm="100000">
                                          <p:val>
                                            <p:strVal val="#ppt_x"/>
                                          </p:val>
                                        </p:tav>
                                      </p:tavLst>
                                    </p:anim>
                                    <p:anim calcmode="lin" valueType="num">
                                      <p:cBhvr additive="base">
                                        <p:cTn id="27" dur="5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12490" y="524010"/>
            <a:ext cx="5254965" cy="615066"/>
            <a:chOff x="412490" y="524010"/>
            <a:chExt cx="5254965" cy="615066"/>
          </a:xfrm>
        </p:grpSpPr>
        <p:sp>
          <p:nvSpPr>
            <p:cNvPr id="5" name="矩形 4"/>
            <p:cNvSpPr/>
            <p:nvPr/>
          </p:nvSpPr>
          <p:spPr>
            <a:xfrm>
              <a:off x="412490" y="524010"/>
              <a:ext cx="5254965" cy="461665"/>
            </a:xfrm>
            <a:prstGeom prst="rect">
              <a:avLst/>
            </a:prstGeom>
          </p:spPr>
          <p:txBody>
            <a:bodyPr wrap="none">
              <a:spAutoFit/>
            </a:bodyPr>
            <a:lstStyle/>
            <a:p>
              <a:r>
                <a:rPr lang="en-US" altLang="zh-CN" sz="2400" dirty="0" smtClean="0">
                  <a:solidFill>
                    <a:srgbClr val="0563B8"/>
                  </a:solidFill>
                  <a:latin typeface="Century Gothic" panose="020B0502020202020204" pitchFamily="34" charset="0"/>
                  <a:cs typeface="Arial" panose="020B0604020202020204" pitchFamily="34" charset="0"/>
                </a:rPr>
                <a:t>The business proposition </a:t>
              </a:r>
              <a:r>
                <a:rPr lang="en-US" altLang="zh-CN" sz="1600" dirty="0" smtClean="0">
                  <a:solidFill>
                    <a:srgbClr val="0563B8"/>
                  </a:solidFill>
                  <a:latin typeface="Century Gothic" panose="020B0502020202020204" pitchFamily="34" charset="0"/>
                  <a:cs typeface="Arial" panose="020B0604020202020204" pitchFamily="34" charset="0"/>
                </a:rPr>
                <a:t>/ </a:t>
              </a:r>
              <a:r>
                <a:rPr lang="en-US" altLang="zh-CN" sz="2400" dirty="0" smtClean="0">
                  <a:solidFill>
                    <a:srgbClr val="0563B8"/>
                  </a:solidFill>
                  <a:latin typeface="Century Gothic" panose="020B0502020202020204" pitchFamily="34" charset="0"/>
                  <a:cs typeface="Arial" panose="020B0604020202020204" pitchFamily="34" charset="0"/>
                </a:rPr>
                <a:t>concept</a:t>
              </a:r>
            </a:p>
          </p:txBody>
        </p:sp>
        <p:sp>
          <p:nvSpPr>
            <p:cNvPr id="6" name="矩形 5"/>
            <p:cNvSpPr/>
            <p:nvPr/>
          </p:nvSpPr>
          <p:spPr>
            <a:xfrm>
              <a:off x="412490" y="877466"/>
              <a:ext cx="3676006" cy="261610"/>
            </a:xfrm>
            <a:prstGeom prst="rect">
              <a:avLst/>
            </a:prstGeom>
          </p:spPr>
          <p:txBody>
            <a:bodyPr wrap="none">
              <a:spAutoFit/>
            </a:bodyPr>
            <a:lstStyle/>
            <a:p>
              <a:r>
                <a:rPr lang="en-US" altLang="zh-CN" sz="1100" dirty="0" smtClean="0">
                  <a:solidFill>
                    <a:schemeClr val="bg1">
                      <a:lumMod val="50000"/>
                    </a:schemeClr>
                  </a:solidFill>
                  <a:latin typeface="Century Gothic" panose="020B0502020202020204" pitchFamily="34" charset="0"/>
                  <a:cs typeface="Arial" panose="020B0604020202020204" pitchFamily="34" charset="0"/>
                </a:rPr>
                <a:t>What we hope to achieve in the short and long run</a:t>
              </a:r>
              <a:endParaRPr lang="en-US" altLang="zh-CN" sz="1100" dirty="0">
                <a:solidFill>
                  <a:schemeClr val="bg1">
                    <a:lumMod val="50000"/>
                  </a:schemeClr>
                </a:solidFill>
                <a:latin typeface="Century Gothic" panose="020B0502020202020204" pitchFamily="34" charset="0"/>
                <a:cs typeface="Arial" panose="020B0604020202020204" pitchFamily="34" charset="0"/>
              </a:endParaRPr>
            </a:p>
          </p:txBody>
        </p:sp>
      </p:grpSp>
      <p:sp>
        <p:nvSpPr>
          <p:cNvPr id="10" name="矩形 9"/>
          <p:cNvSpPr/>
          <p:nvPr/>
        </p:nvSpPr>
        <p:spPr>
          <a:xfrm>
            <a:off x="-931862" y="754842"/>
            <a:ext cx="175270" cy="175270"/>
          </a:xfrm>
          <a:prstGeom prst="rect">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931862" y="1018426"/>
            <a:ext cx="175270" cy="175270"/>
          </a:xfrm>
          <a:prstGeom prst="rect">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931862" y="1282011"/>
            <a:ext cx="175270" cy="175270"/>
          </a:xfrm>
          <a:prstGeom prst="rect">
            <a:avLst/>
          </a:prstGeom>
          <a:solidFill>
            <a:srgbClr val="93A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p:nvGrpSpPr>
        <p:grpSpPr>
          <a:xfrm>
            <a:off x="8892480" y="411510"/>
            <a:ext cx="251520" cy="661800"/>
            <a:chOff x="8892480" y="411510"/>
            <a:chExt cx="251520" cy="661800"/>
          </a:xfrm>
        </p:grpSpPr>
        <p:sp>
          <p:nvSpPr>
            <p:cNvPr id="42" name="矩形 41"/>
            <p:cNvSpPr/>
            <p:nvPr/>
          </p:nvSpPr>
          <p:spPr>
            <a:xfrm>
              <a:off x="8892480" y="411510"/>
              <a:ext cx="251520" cy="661800"/>
            </a:xfrm>
            <a:prstGeom prst="rect">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19"/>
            <p:cNvSpPr txBox="1"/>
            <p:nvPr/>
          </p:nvSpPr>
          <p:spPr>
            <a:xfrm rot="5400000">
              <a:off x="8688849" y="634418"/>
              <a:ext cx="658780" cy="215444"/>
            </a:xfrm>
            <a:prstGeom prst="rect">
              <a:avLst/>
            </a:prstGeom>
            <a:noFill/>
          </p:spPr>
          <p:txBody>
            <a:bodyPr wrap="square" rtlCol="0">
              <a:spAutoFit/>
            </a:bodyPr>
            <a:lstStyle/>
            <a:p>
              <a:r>
                <a:rPr lang="en-US" altLang="zh-CN" sz="800" dirty="0" smtClean="0">
                  <a:solidFill>
                    <a:schemeClr val="bg1"/>
                  </a:solidFill>
                  <a:latin typeface="Century Gothic" panose="020B0502020202020204" pitchFamily="34" charset="0"/>
                </a:rPr>
                <a:t>PAGE   02</a:t>
              </a:r>
              <a:endParaRPr lang="zh-CN" altLang="en-US" sz="800" dirty="0">
                <a:solidFill>
                  <a:schemeClr val="bg1"/>
                </a:solidFill>
                <a:latin typeface="Century Gothic" panose="020B0502020202020204" pitchFamily="34" charset="0"/>
              </a:endParaRPr>
            </a:p>
          </p:txBody>
        </p:sp>
        <p:grpSp>
          <p:nvGrpSpPr>
            <p:cNvPr id="44" name="组合 43"/>
            <p:cNvGrpSpPr/>
            <p:nvPr/>
          </p:nvGrpSpPr>
          <p:grpSpPr>
            <a:xfrm>
              <a:off x="8964240" y="819459"/>
              <a:ext cx="108000" cy="7834"/>
              <a:chOff x="8953171" y="848034"/>
              <a:chExt cx="130138" cy="7834"/>
            </a:xfrm>
          </p:grpSpPr>
          <p:cxnSp>
            <p:nvCxnSpPr>
              <p:cNvPr id="45" name="直接连接符 44"/>
              <p:cNvCxnSpPr/>
              <p:nvPr/>
            </p:nvCxnSpPr>
            <p:spPr>
              <a:xfrm>
                <a:off x="8953171" y="855868"/>
                <a:ext cx="130138" cy="0"/>
              </a:xfrm>
              <a:prstGeom prst="line">
                <a:avLst/>
              </a:prstGeom>
              <a:ln w="3175">
                <a:solidFill>
                  <a:srgbClr val="008B8E"/>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8953171" y="848034"/>
                <a:ext cx="13013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2" name="组合 1"/>
          <p:cNvGrpSpPr/>
          <p:nvPr/>
        </p:nvGrpSpPr>
        <p:grpSpPr>
          <a:xfrm>
            <a:off x="503238" y="1917392"/>
            <a:ext cx="1804535" cy="510342"/>
            <a:chOff x="844181" y="1917392"/>
            <a:chExt cx="1804535" cy="510342"/>
          </a:xfrm>
        </p:grpSpPr>
        <p:sp>
          <p:nvSpPr>
            <p:cNvPr id="70" name="矩形 69"/>
            <p:cNvSpPr/>
            <p:nvPr/>
          </p:nvSpPr>
          <p:spPr>
            <a:xfrm>
              <a:off x="844181" y="1917392"/>
              <a:ext cx="1804535" cy="510342"/>
            </a:xfrm>
            <a:prstGeom prst="rect">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矩形 71"/>
            <p:cNvSpPr/>
            <p:nvPr/>
          </p:nvSpPr>
          <p:spPr>
            <a:xfrm>
              <a:off x="1020929" y="2003286"/>
              <a:ext cx="1451038" cy="338554"/>
            </a:xfrm>
            <a:prstGeom prst="rect">
              <a:avLst/>
            </a:prstGeom>
          </p:spPr>
          <p:txBody>
            <a:bodyPr wrap="none">
              <a:spAutoFit/>
            </a:bodyPr>
            <a:lstStyle/>
            <a:p>
              <a:r>
                <a:rPr lang="en-US" altLang="zh-CN" sz="1600" dirty="0" smtClean="0">
                  <a:solidFill>
                    <a:schemeClr val="bg1"/>
                  </a:solidFill>
                  <a:latin typeface="Century Gothic" panose="020B0502020202020204" pitchFamily="34" charset="0"/>
                  <a:cs typeface="Arial" panose="020B0604020202020204" pitchFamily="34" charset="0"/>
                </a:rPr>
                <a:t>Add The Title</a:t>
              </a:r>
              <a:endParaRPr lang="en-US" altLang="zh-CN" sz="1600" dirty="0">
                <a:solidFill>
                  <a:schemeClr val="bg1"/>
                </a:solidFill>
                <a:latin typeface="Century Gothic" panose="020B0502020202020204" pitchFamily="34" charset="0"/>
                <a:cs typeface="Arial" panose="020B0604020202020204" pitchFamily="34" charset="0"/>
              </a:endParaRPr>
            </a:p>
          </p:txBody>
        </p:sp>
      </p:grpSp>
      <p:sp>
        <p:nvSpPr>
          <p:cNvPr id="73" name="矩形 72"/>
          <p:cNvSpPr/>
          <p:nvPr/>
        </p:nvSpPr>
        <p:spPr>
          <a:xfrm>
            <a:off x="412491" y="2607754"/>
            <a:ext cx="8223510" cy="705450"/>
          </a:xfrm>
          <a:prstGeom prst="rect">
            <a:avLst/>
          </a:prstGeom>
        </p:spPr>
        <p:txBody>
          <a:bodyPr wrap="square">
            <a:spAutoFit/>
          </a:bodyPr>
          <a:lstStyle/>
          <a:p>
            <a:pPr>
              <a:lnSpc>
                <a:spcPct val="114000"/>
              </a:lnSpc>
            </a:pPr>
            <a:r>
              <a:rPr lang="en-US" altLang="zh-CN" sz="1200" dirty="0" smtClean="0">
                <a:solidFill>
                  <a:schemeClr val="tx1">
                    <a:lumMod val="65000"/>
                    <a:lumOff val="35000"/>
                  </a:schemeClr>
                </a:solidFill>
                <a:latin typeface="Century Gothic" panose="020B0502020202020204" pitchFamily="34" charset="0"/>
                <a:cs typeface="Arial" panose="020B0604020202020204" pitchFamily="34" charset="0"/>
              </a:rPr>
              <a:t>The </a:t>
            </a:r>
            <a:r>
              <a:rPr lang="en-US" altLang="zh-CN" sz="1200" dirty="0">
                <a:solidFill>
                  <a:schemeClr val="tx1">
                    <a:lumMod val="65000"/>
                    <a:lumOff val="35000"/>
                  </a:schemeClr>
                </a:solidFill>
                <a:latin typeface="Century Gothic" panose="020B0502020202020204" pitchFamily="34" charset="0"/>
                <a:cs typeface="Arial" panose="020B0604020202020204" pitchFamily="34" charset="0"/>
              </a:rPr>
              <a:t>concepts national income and national product have roughly the same value and can be used interchangeably if our interest is in their sum total which is measured as the market value of the total output of goods and services of an economy in a given period, usually a year.</a:t>
            </a:r>
          </a:p>
        </p:txBody>
      </p:sp>
      <p:sp>
        <p:nvSpPr>
          <p:cNvPr id="76" name="矩形 75"/>
          <p:cNvSpPr/>
          <p:nvPr/>
        </p:nvSpPr>
        <p:spPr>
          <a:xfrm>
            <a:off x="412491" y="3496699"/>
            <a:ext cx="8223510" cy="705450"/>
          </a:xfrm>
          <a:prstGeom prst="rect">
            <a:avLst/>
          </a:prstGeom>
        </p:spPr>
        <p:txBody>
          <a:bodyPr wrap="square">
            <a:spAutoFit/>
          </a:bodyPr>
          <a:lstStyle/>
          <a:p>
            <a:pPr>
              <a:lnSpc>
                <a:spcPct val="114000"/>
              </a:lnSpc>
            </a:pPr>
            <a:r>
              <a:rPr lang="en-US" altLang="zh-CN" sz="1200" dirty="0" smtClean="0">
                <a:solidFill>
                  <a:schemeClr val="tx1">
                    <a:lumMod val="65000"/>
                    <a:lumOff val="35000"/>
                  </a:schemeClr>
                </a:solidFill>
                <a:latin typeface="Century Gothic" panose="020B0502020202020204" pitchFamily="34" charset="0"/>
                <a:cs typeface="Arial" panose="020B0604020202020204" pitchFamily="34" charset="0"/>
              </a:rPr>
              <a:t>The </a:t>
            </a:r>
            <a:r>
              <a:rPr lang="en-US" altLang="zh-CN" sz="1200" dirty="0">
                <a:solidFill>
                  <a:schemeClr val="tx1">
                    <a:lumMod val="65000"/>
                    <a:lumOff val="35000"/>
                  </a:schemeClr>
                </a:solidFill>
                <a:latin typeface="Century Gothic" panose="020B0502020202020204" pitchFamily="34" charset="0"/>
                <a:cs typeface="Arial" panose="020B0604020202020204" pitchFamily="34" charset="0"/>
              </a:rPr>
              <a:t>concepts national income and national product have roughly the same value and can be used interchangeably if our interest is in their sum total which is measured as the market value of the total output of goods and services of an economy in a given period, usually a year.</a:t>
            </a:r>
          </a:p>
        </p:txBody>
      </p:sp>
      <p:grpSp>
        <p:nvGrpSpPr>
          <p:cNvPr id="15" name="组合 14"/>
          <p:cNvGrpSpPr/>
          <p:nvPr/>
        </p:nvGrpSpPr>
        <p:grpSpPr>
          <a:xfrm>
            <a:off x="7957229" y="1572663"/>
            <a:ext cx="471016" cy="689458"/>
            <a:chOff x="6045200" y="1282700"/>
            <a:chExt cx="328613" cy="481013"/>
          </a:xfrm>
          <a:solidFill>
            <a:srgbClr val="93AFCA"/>
          </a:solidFill>
        </p:grpSpPr>
        <p:sp>
          <p:nvSpPr>
            <p:cNvPr id="8" name="Freeform 7"/>
            <p:cNvSpPr>
              <a:spLocks/>
            </p:cNvSpPr>
            <p:nvPr/>
          </p:nvSpPr>
          <p:spPr bwMode="auto">
            <a:xfrm>
              <a:off x="6045200" y="1282700"/>
              <a:ext cx="328613" cy="165100"/>
            </a:xfrm>
            <a:custGeom>
              <a:avLst/>
              <a:gdLst>
                <a:gd name="T0" fmla="*/ 88 w 88"/>
                <a:gd name="T1" fmla="*/ 44 h 44"/>
                <a:gd name="T2" fmla="*/ 80 w 88"/>
                <a:gd name="T3" fmla="*/ 44 h 44"/>
                <a:gd name="T4" fmla="*/ 44 w 88"/>
                <a:gd name="T5" fmla="*/ 8 h 44"/>
                <a:gd name="T6" fmla="*/ 8 w 88"/>
                <a:gd name="T7" fmla="*/ 44 h 44"/>
                <a:gd name="T8" fmla="*/ 0 w 88"/>
                <a:gd name="T9" fmla="*/ 44 h 44"/>
                <a:gd name="T10" fmla="*/ 44 w 88"/>
                <a:gd name="T11" fmla="*/ 0 h 44"/>
                <a:gd name="T12" fmla="*/ 88 w 88"/>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88" h="44">
                  <a:moveTo>
                    <a:pt x="88" y="44"/>
                  </a:moveTo>
                  <a:cubicBezTo>
                    <a:pt x="80" y="44"/>
                    <a:pt x="80" y="44"/>
                    <a:pt x="80" y="44"/>
                  </a:cubicBezTo>
                  <a:cubicBezTo>
                    <a:pt x="80" y="24"/>
                    <a:pt x="64" y="8"/>
                    <a:pt x="44" y="8"/>
                  </a:cubicBezTo>
                  <a:cubicBezTo>
                    <a:pt x="24" y="8"/>
                    <a:pt x="8" y="24"/>
                    <a:pt x="8" y="44"/>
                  </a:cubicBezTo>
                  <a:cubicBezTo>
                    <a:pt x="0" y="44"/>
                    <a:pt x="0" y="44"/>
                    <a:pt x="0" y="44"/>
                  </a:cubicBezTo>
                  <a:cubicBezTo>
                    <a:pt x="0" y="20"/>
                    <a:pt x="20" y="0"/>
                    <a:pt x="44" y="0"/>
                  </a:cubicBezTo>
                  <a:cubicBezTo>
                    <a:pt x="68" y="0"/>
                    <a:pt x="88" y="20"/>
                    <a:pt x="88"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8"/>
            <p:cNvSpPr>
              <a:spLocks/>
            </p:cNvSpPr>
            <p:nvPr/>
          </p:nvSpPr>
          <p:spPr bwMode="auto">
            <a:xfrm>
              <a:off x="6045200" y="1477963"/>
              <a:ext cx="328613" cy="285750"/>
            </a:xfrm>
            <a:custGeom>
              <a:avLst/>
              <a:gdLst>
                <a:gd name="T0" fmla="*/ 44 w 88"/>
                <a:gd name="T1" fmla="*/ 76 h 76"/>
                <a:gd name="T2" fmla="*/ 0 w 88"/>
                <a:gd name="T3" fmla="*/ 32 h 76"/>
                <a:gd name="T4" fmla="*/ 0 w 88"/>
                <a:gd name="T5" fmla="*/ 0 h 76"/>
                <a:gd name="T6" fmla="*/ 8 w 88"/>
                <a:gd name="T7" fmla="*/ 0 h 76"/>
                <a:gd name="T8" fmla="*/ 8 w 88"/>
                <a:gd name="T9" fmla="*/ 32 h 76"/>
                <a:gd name="T10" fmla="*/ 44 w 88"/>
                <a:gd name="T11" fmla="*/ 68 h 76"/>
                <a:gd name="T12" fmla="*/ 80 w 88"/>
                <a:gd name="T13" fmla="*/ 32 h 76"/>
                <a:gd name="T14" fmla="*/ 80 w 88"/>
                <a:gd name="T15" fmla="*/ 0 h 76"/>
                <a:gd name="T16" fmla="*/ 88 w 88"/>
                <a:gd name="T17" fmla="*/ 0 h 76"/>
                <a:gd name="T18" fmla="*/ 88 w 88"/>
                <a:gd name="T19" fmla="*/ 32 h 76"/>
                <a:gd name="T20" fmla="*/ 44 w 88"/>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76">
                  <a:moveTo>
                    <a:pt x="44" y="76"/>
                  </a:moveTo>
                  <a:cubicBezTo>
                    <a:pt x="20" y="76"/>
                    <a:pt x="0" y="56"/>
                    <a:pt x="0" y="32"/>
                  </a:cubicBezTo>
                  <a:cubicBezTo>
                    <a:pt x="0" y="0"/>
                    <a:pt x="0" y="0"/>
                    <a:pt x="0" y="0"/>
                  </a:cubicBezTo>
                  <a:cubicBezTo>
                    <a:pt x="8" y="0"/>
                    <a:pt x="8" y="0"/>
                    <a:pt x="8" y="0"/>
                  </a:cubicBezTo>
                  <a:cubicBezTo>
                    <a:pt x="8" y="32"/>
                    <a:pt x="8" y="32"/>
                    <a:pt x="8" y="32"/>
                  </a:cubicBezTo>
                  <a:cubicBezTo>
                    <a:pt x="8" y="52"/>
                    <a:pt x="24" y="68"/>
                    <a:pt x="44" y="68"/>
                  </a:cubicBezTo>
                  <a:cubicBezTo>
                    <a:pt x="64" y="68"/>
                    <a:pt x="80" y="52"/>
                    <a:pt x="80" y="32"/>
                  </a:cubicBezTo>
                  <a:cubicBezTo>
                    <a:pt x="80" y="0"/>
                    <a:pt x="80" y="0"/>
                    <a:pt x="80" y="0"/>
                  </a:cubicBezTo>
                  <a:cubicBezTo>
                    <a:pt x="88" y="0"/>
                    <a:pt x="88" y="0"/>
                    <a:pt x="88" y="0"/>
                  </a:cubicBezTo>
                  <a:cubicBezTo>
                    <a:pt x="88" y="32"/>
                    <a:pt x="88" y="32"/>
                    <a:pt x="88" y="32"/>
                  </a:cubicBezTo>
                  <a:cubicBezTo>
                    <a:pt x="88" y="56"/>
                    <a:pt x="68" y="76"/>
                    <a:pt x="44"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Rectangle 9"/>
            <p:cNvSpPr>
              <a:spLocks noChangeArrowheads="1"/>
            </p:cNvSpPr>
            <p:nvPr/>
          </p:nvSpPr>
          <p:spPr bwMode="auto">
            <a:xfrm>
              <a:off x="6194425" y="1373188"/>
              <a:ext cx="30163" cy="119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60074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anim calcmode="lin" valueType="num">
                                      <p:cBhvr>
                                        <p:cTn id="12" dur="500" fill="hold"/>
                                        <p:tgtEl>
                                          <p:spTgt spid="2"/>
                                        </p:tgtEl>
                                        <p:attrNameLst>
                                          <p:attrName>ppt_x</p:attrName>
                                        </p:attrNameLst>
                                      </p:cBhvr>
                                      <p:tavLst>
                                        <p:tav tm="0">
                                          <p:val>
                                            <p:strVal val="#ppt_x"/>
                                          </p:val>
                                        </p:tav>
                                        <p:tav tm="100000">
                                          <p:val>
                                            <p:strVal val="#ppt_x"/>
                                          </p:val>
                                        </p:tav>
                                      </p:tavLst>
                                    </p:anim>
                                    <p:anim calcmode="lin" valueType="num">
                                      <p:cBhvr>
                                        <p:cTn id="13" dur="500" fill="hold"/>
                                        <p:tgtEl>
                                          <p:spTgt spid="2"/>
                                        </p:tgtEl>
                                        <p:attrNameLst>
                                          <p:attrName>ppt_y</p:attrName>
                                        </p:attrNameLst>
                                      </p:cBhvr>
                                      <p:tavLst>
                                        <p:tav tm="0">
                                          <p:val>
                                            <p:strVal val="#ppt_y+.1"/>
                                          </p:val>
                                        </p:tav>
                                        <p:tav tm="100000">
                                          <p:val>
                                            <p:strVal val="#ppt_y"/>
                                          </p:val>
                                        </p:tav>
                                      </p:tavLst>
                                    </p:anim>
                                  </p:childTnLst>
                                </p:cTn>
                              </p:par>
                              <p:par>
                                <p:cTn id="14" presetID="12" presetClass="entr" presetSubtype="1" fill="hold" grpId="0" nodeType="withEffect">
                                  <p:stCondLst>
                                    <p:cond delay="1000"/>
                                  </p:stCondLst>
                                  <p:childTnLst>
                                    <p:set>
                                      <p:cBhvr>
                                        <p:cTn id="15" dur="1" fill="hold">
                                          <p:stCondLst>
                                            <p:cond delay="0"/>
                                          </p:stCondLst>
                                        </p:cTn>
                                        <p:tgtEl>
                                          <p:spTgt spid="73"/>
                                        </p:tgtEl>
                                        <p:attrNameLst>
                                          <p:attrName>style.visibility</p:attrName>
                                        </p:attrNameLst>
                                      </p:cBhvr>
                                      <p:to>
                                        <p:strVal val="visible"/>
                                      </p:to>
                                    </p:set>
                                    <p:anim calcmode="lin" valueType="num">
                                      <p:cBhvr additive="base">
                                        <p:cTn id="16" dur="500"/>
                                        <p:tgtEl>
                                          <p:spTgt spid="73"/>
                                        </p:tgtEl>
                                        <p:attrNameLst>
                                          <p:attrName>ppt_y</p:attrName>
                                        </p:attrNameLst>
                                      </p:cBhvr>
                                      <p:tavLst>
                                        <p:tav tm="0">
                                          <p:val>
                                            <p:strVal val="#ppt_y-#ppt_h*1.125000"/>
                                          </p:val>
                                        </p:tav>
                                        <p:tav tm="100000">
                                          <p:val>
                                            <p:strVal val="#ppt_y"/>
                                          </p:val>
                                        </p:tav>
                                      </p:tavLst>
                                    </p:anim>
                                    <p:animEffect transition="in" filter="wipe(down)">
                                      <p:cBhvr>
                                        <p:cTn id="17" dur="500"/>
                                        <p:tgtEl>
                                          <p:spTgt spid="73"/>
                                        </p:tgtEl>
                                      </p:cBhvr>
                                    </p:animEffect>
                                  </p:childTnLst>
                                </p:cTn>
                              </p:par>
                              <p:par>
                                <p:cTn id="18" presetID="12" presetClass="entr" presetSubtype="1" fill="hold" grpId="0" nodeType="withEffect">
                                  <p:stCondLst>
                                    <p:cond delay="1500"/>
                                  </p:stCondLst>
                                  <p:childTnLst>
                                    <p:set>
                                      <p:cBhvr>
                                        <p:cTn id="19" dur="1" fill="hold">
                                          <p:stCondLst>
                                            <p:cond delay="0"/>
                                          </p:stCondLst>
                                        </p:cTn>
                                        <p:tgtEl>
                                          <p:spTgt spid="76"/>
                                        </p:tgtEl>
                                        <p:attrNameLst>
                                          <p:attrName>style.visibility</p:attrName>
                                        </p:attrNameLst>
                                      </p:cBhvr>
                                      <p:to>
                                        <p:strVal val="visible"/>
                                      </p:to>
                                    </p:set>
                                    <p:anim calcmode="lin" valueType="num">
                                      <p:cBhvr additive="base">
                                        <p:cTn id="20" dur="500"/>
                                        <p:tgtEl>
                                          <p:spTgt spid="76"/>
                                        </p:tgtEl>
                                        <p:attrNameLst>
                                          <p:attrName>ppt_y</p:attrName>
                                        </p:attrNameLst>
                                      </p:cBhvr>
                                      <p:tavLst>
                                        <p:tav tm="0">
                                          <p:val>
                                            <p:strVal val="#ppt_y-#ppt_h*1.125000"/>
                                          </p:val>
                                        </p:tav>
                                        <p:tav tm="100000">
                                          <p:val>
                                            <p:strVal val="#ppt_y"/>
                                          </p:val>
                                        </p:tav>
                                      </p:tavLst>
                                    </p:anim>
                                    <p:animEffect transition="in" filter="wipe(down)">
                                      <p:cBhvr>
                                        <p:cTn id="21" dur="500"/>
                                        <p:tgtEl>
                                          <p:spTgt spid="76"/>
                                        </p:tgtEl>
                                      </p:cBhvr>
                                    </p:animEffect>
                                  </p:childTnLst>
                                </p:cTn>
                              </p:par>
                              <p:par>
                                <p:cTn id="22" presetID="42" presetClass="entr" presetSubtype="0" fill="hold" nodeType="withEffect">
                                  <p:stCondLst>
                                    <p:cond delay="20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strVal val="#ppt_x"/>
                                          </p:val>
                                        </p:tav>
                                        <p:tav tm="100000">
                                          <p:val>
                                            <p:strVal val="#ppt_x"/>
                                          </p:val>
                                        </p:tav>
                                      </p:tavLst>
                                    </p:anim>
                                    <p:anim calcmode="lin" valueType="num">
                                      <p:cBhvr>
                                        <p:cTn id="26"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12490" y="524010"/>
            <a:ext cx="4535216" cy="461665"/>
          </a:xfrm>
          <a:prstGeom prst="rect">
            <a:avLst/>
          </a:prstGeom>
        </p:spPr>
        <p:txBody>
          <a:bodyPr wrap="none">
            <a:spAutoFit/>
          </a:bodyPr>
          <a:lstStyle/>
          <a:p>
            <a:r>
              <a:rPr lang="en-US" altLang="zh-CN" sz="2400" dirty="0" smtClean="0">
                <a:solidFill>
                  <a:srgbClr val="0563B8"/>
                </a:solidFill>
                <a:latin typeface="Century Gothic" panose="020B0502020202020204" pitchFamily="34" charset="0"/>
                <a:cs typeface="Arial" panose="020B0604020202020204" pitchFamily="34" charset="0"/>
              </a:rPr>
              <a:t>Process Flow Diagram Layout</a:t>
            </a:r>
          </a:p>
        </p:txBody>
      </p:sp>
      <p:sp>
        <p:nvSpPr>
          <p:cNvPr id="6" name="矩形 5"/>
          <p:cNvSpPr/>
          <p:nvPr/>
        </p:nvSpPr>
        <p:spPr>
          <a:xfrm>
            <a:off x="412490" y="877466"/>
            <a:ext cx="3676006" cy="261610"/>
          </a:xfrm>
          <a:prstGeom prst="rect">
            <a:avLst/>
          </a:prstGeom>
        </p:spPr>
        <p:txBody>
          <a:bodyPr wrap="none">
            <a:spAutoFit/>
          </a:bodyPr>
          <a:lstStyle/>
          <a:p>
            <a:r>
              <a:rPr lang="en-US" altLang="zh-CN" sz="1100" dirty="0" smtClean="0">
                <a:solidFill>
                  <a:schemeClr val="bg1">
                    <a:lumMod val="50000"/>
                  </a:schemeClr>
                </a:solidFill>
                <a:latin typeface="Century Gothic" panose="020B0502020202020204" pitchFamily="34" charset="0"/>
                <a:cs typeface="Arial" panose="020B0604020202020204" pitchFamily="34" charset="0"/>
              </a:rPr>
              <a:t>What we hope to achieve in the short and long run</a:t>
            </a:r>
            <a:endParaRPr lang="en-US" altLang="zh-CN" sz="1100" dirty="0">
              <a:solidFill>
                <a:schemeClr val="bg1">
                  <a:lumMod val="50000"/>
                </a:schemeClr>
              </a:solidFill>
              <a:latin typeface="Century Gothic" panose="020B0502020202020204" pitchFamily="34" charset="0"/>
              <a:cs typeface="Arial" panose="020B0604020202020204" pitchFamily="34" charset="0"/>
            </a:endParaRPr>
          </a:p>
        </p:txBody>
      </p:sp>
      <p:grpSp>
        <p:nvGrpSpPr>
          <p:cNvPr id="2" name="组合 1"/>
          <p:cNvGrpSpPr/>
          <p:nvPr/>
        </p:nvGrpSpPr>
        <p:grpSpPr>
          <a:xfrm>
            <a:off x="502333" y="1724824"/>
            <a:ext cx="8123378" cy="2746687"/>
            <a:chOff x="502333" y="1724824"/>
            <a:chExt cx="8123378" cy="2746687"/>
          </a:xfrm>
        </p:grpSpPr>
        <p:cxnSp>
          <p:nvCxnSpPr>
            <p:cNvPr id="4103" name="直接连接符 4102"/>
            <p:cNvCxnSpPr/>
            <p:nvPr/>
          </p:nvCxnSpPr>
          <p:spPr>
            <a:xfrm>
              <a:off x="843273" y="2669649"/>
              <a:ext cx="0" cy="7784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1" name="组合 90"/>
            <p:cNvGrpSpPr/>
            <p:nvPr/>
          </p:nvGrpSpPr>
          <p:grpSpPr>
            <a:xfrm>
              <a:off x="503238" y="1724824"/>
              <a:ext cx="612620" cy="612620"/>
              <a:chOff x="503238" y="1734936"/>
              <a:chExt cx="612620" cy="612620"/>
            </a:xfrm>
          </p:grpSpPr>
          <p:sp>
            <p:nvSpPr>
              <p:cNvPr id="85" name="椭圆 84"/>
              <p:cNvSpPr/>
              <p:nvPr/>
            </p:nvSpPr>
            <p:spPr>
              <a:xfrm>
                <a:off x="503238" y="1734936"/>
                <a:ext cx="612620" cy="612620"/>
              </a:xfrm>
              <a:prstGeom prst="ellipse">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4" name="组合 73"/>
              <p:cNvGrpSpPr/>
              <p:nvPr/>
            </p:nvGrpSpPr>
            <p:grpSpPr>
              <a:xfrm>
                <a:off x="650052" y="1881750"/>
                <a:ext cx="318993" cy="318993"/>
                <a:chOff x="13405333" y="-598488"/>
                <a:chExt cx="479425" cy="479425"/>
              </a:xfrm>
              <a:solidFill>
                <a:schemeClr val="bg1"/>
              </a:solidFill>
            </p:grpSpPr>
            <p:sp>
              <p:nvSpPr>
                <p:cNvPr id="7" name="Freeform 7"/>
                <p:cNvSpPr>
                  <a:spLocks/>
                </p:cNvSpPr>
                <p:nvPr/>
              </p:nvSpPr>
              <p:spPr bwMode="auto">
                <a:xfrm>
                  <a:off x="13494233" y="-509588"/>
                  <a:ext cx="300037" cy="120650"/>
                </a:xfrm>
                <a:custGeom>
                  <a:avLst/>
                  <a:gdLst>
                    <a:gd name="T0" fmla="*/ 189 w 189"/>
                    <a:gd name="T1" fmla="*/ 76 h 76"/>
                    <a:gd name="T2" fmla="*/ 0 w 189"/>
                    <a:gd name="T3" fmla="*/ 76 h 76"/>
                    <a:gd name="T4" fmla="*/ 0 w 189"/>
                    <a:gd name="T5" fmla="*/ 0 h 76"/>
                    <a:gd name="T6" fmla="*/ 19 w 189"/>
                    <a:gd name="T7" fmla="*/ 0 h 76"/>
                    <a:gd name="T8" fmla="*/ 19 w 189"/>
                    <a:gd name="T9" fmla="*/ 57 h 76"/>
                    <a:gd name="T10" fmla="*/ 170 w 189"/>
                    <a:gd name="T11" fmla="*/ 57 h 76"/>
                    <a:gd name="T12" fmla="*/ 170 w 189"/>
                    <a:gd name="T13" fmla="*/ 0 h 76"/>
                    <a:gd name="T14" fmla="*/ 189 w 189"/>
                    <a:gd name="T15" fmla="*/ 0 h 76"/>
                    <a:gd name="T16" fmla="*/ 189 w 189"/>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76">
                      <a:moveTo>
                        <a:pt x="189" y="76"/>
                      </a:moveTo>
                      <a:lnTo>
                        <a:pt x="0" y="76"/>
                      </a:lnTo>
                      <a:lnTo>
                        <a:pt x="0" y="0"/>
                      </a:lnTo>
                      <a:lnTo>
                        <a:pt x="19" y="0"/>
                      </a:lnTo>
                      <a:lnTo>
                        <a:pt x="19" y="57"/>
                      </a:lnTo>
                      <a:lnTo>
                        <a:pt x="170" y="57"/>
                      </a:lnTo>
                      <a:lnTo>
                        <a:pt x="170" y="0"/>
                      </a:lnTo>
                      <a:lnTo>
                        <a:pt x="189" y="0"/>
                      </a:lnTo>
                      <a:lnTo>
                        <a:pt x="189"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8"/>
                <p:cNvSpPr>
                  <a:spLocks/>
                </p:cNvSpPr>
                <p:nvPr/>
              </p:nvSpPr>
              <p:spPr bwMode="auto">
                <a:xfrm>
                  <a:off x="13645045" y="-509588"/>
                  <a:ext cx="88900" cy="60325"/>
                </a:xfrm>
                <a:custGeom>
                  <a:avLst/>
                  <a:gdLst>
                    <a:gd name="T0" fmla="*/ 56 w 56"/>
                    <a:gd name="T1" fmla="*/ 38 h 38"/>
                    <a:gd name="T2" fmla="*/ 0 w 56"/>
                    <a:gd name="T3" fmla="*/ 38 h 38"/>
                    <a:gd name="T4" fmla="*/ 0 w 56"/>
                    <a:gd name="T5" fmla="*/ 0 h 38"/>
                    <a:gd name="T6" fmla="*/ 19 w 56"/>
                    <a:gd name="T7" fmla="*/ 0 h 38"/>
                    <a:gd name="T8" fmla="*/ 19 w 56"/>
                    <a:gd name="T9" fmla="*/ 19 h 38"/>
                    <a:gd name="T10" fmla="*/ 37 w 56"/>
                    <a:gd name="T11" fmla="*/ 19 h 38"/>
                    <a:gd name="T12" fmla="*/ 37 w 56"/>
                    <a:gd name="T13" fmla="*/ 0 h 38"/>
                    <a:gd name="T14" fmla="*/ 56 w 56"/>
                    <a:gd name="T15" fmla="*/ 0 h 38"/>
                    <a:gd name="T16" fmla="*/ 56 w 5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56" y="38"/>
                      </a:moveTo>
                      <a:lnTo>
                        <a:pt x="0" y="38"/>
                      </a:lnTo>
                      <a:lnTo>
                        <a:pt x="0" y="0"/>
                      </a:lnTo>
                      <a:lnTo>
                        <a:pt x="19" y="0"/>
                      </a:lnTo>
                      <a:lnTo>
                        <a:pt x="19" y="19"/>
                      </a:lnTo>
                      <a:lnTo>
                        <a:pt x="37" y="19"/>
                      </a:lnTo>
                      <a:lnTo>
                        <a:pt x="37" y="0"/>
                      </a:lnTo>
                      <a:lnTo>
                        <a:pt x="56" y="0"/>
                      </a:lnTo>
                      <a:lnTo>
                        <a:pt x="56"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9"/>
                <p:cNvSpPr>
                  <a:spLocks/>
                </p:cNvSpPr>
                <p:nvPr/>
              </p:nvSpPr>
              <p:spPr bwMode="auto">
                <a:xfrm>
                  <a:off x="13405333" y="-598488"/>
                  <a:ext cx="479425" cy="479425"/>
                </a:xfrm>
                <a:custGeom>
                  <a:avLst/>
                  <a:gdLst>
                    <a:gd name="T0" fmla="*/ 302 w 302"/>
                    <a:gd name="T1" fmla="*/ 302 h 302"/>
                    <a:gd name="T2" fmla="*/ 0 w 302"/>
                    <a:gd name="T3" fmla="*/ 302 h 302"/>
                    <a:gd name="T4" fmla="*/ 0 w 302"/>
                    <a:gd name="T5" fmla="*/ 0 h 302"/>
                    <a:gd name="T6" fmla="*/ 245 w 302"/>
                    <a:gd name="T7" fmla="*/ 0 h 302"/>
                    <a:gd name="T8" fmla="*/ 245 w 302"/>
                    <a:gd name="T9" fmla="*/ 18 h 302"/>
                    <a:gd name="T10" fmla="*/ 18 w 302"/>
                    <a:gd name="T11" fmla="*/ 18 h 302"/>
                    <a:gd name="T12" fmla="*/ 18 w 302"/>
                    <a:gd name="T13" fmla="*/ 283 h 302"/>
                    <a:gd name="T14" fmla="*/ 283 w 302"/>
                    <a:gd name="T15" fmla="*/ 283 h 302"/>
                    <a:gd name="T16" fmla="*/ 283 w 302"/>
                    <a:gd name="T17" fmla="*/ 56 h 302"/>
                    <a:gd name="T18" fmla="*/ 302 w 302"/>
                    <a:gd name="T19" fmla="*/ 56 h 302"/>
                    <a:gd name="T20" fmla="*/ 302 w 302"/>
                    <a:gd name="T2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Rectangle 10"/>
                <p:cNvSpPr>
                  <a:spLocks noChangeArrowheads="1"/>
                </p:cNvSpPr>
                <p:nvPr/>
              </p:nvSpPr>
              <p:spPr bwMode="auto">
                <a:xfrm>
                  <a:off x="13494233" y="-328613"/>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Rectangle 11"/>
                <p:cNvSpPr>
                  <a:spLocks noChangeArrowheads="1"/>
                </p:cNvSpPr>
                <p:nvPr/>
              </p:nvSpPr>
              <p:spPr bwMode="auto">
                <a:xfrm>
                  <a:off x="13494233" y="-269875"/>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Rectangle 12"/>
                <p:cNvSpPr>
                  <a:spLocks noChangeArrowheads="1"/>
                </p:cNvSpPr>
                <p:nvPr/>
              </p:nvSpPr>
              <p:spPr bwMode="auto">
                <a:xfrm>
                  <a:off x="13494233" y="-209550"/>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4097" name="组合 4096"/>
            <p:cNvGrpSpPr/>
            <p:nvPr/>
          </p:nvGrpSpPr>
          <p:grpSpPr>
            <a:xfrm>
              <a:off x="502333" y="2423138"/>
              <a:ext cx="681881" cy="276999"/>
              <a:chOff x="502333" y="2433250"/>
              <a:chExt cx="681881" cy="276999"/>
            </a:xfrm>
          </p:grpSpPr>
          <p:sp>
            <p:nvSpPr>
              <p:cNvPr id="111" name="矩形 110"/>
              <p:cNvSpPr/>
              <p:nvPr/>
            </p:nvSpPr>
            <p:spPr>
              <a:xfrm>
                <a:off x="502333" y="2463737"/>
                <a:ext cx="681881" cy="216024"/>
              </a:xfrm>
              <a:prstGeom prst="rect">
                <a:avLst/>
              </a:prstGeom>
              <a:solidFill>
                <a:srgbClr val="93A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矩形 112"/>
              <p:cNvSpPr/>
              <p:nvPr/>
            </p:nvSpPr>
            <p:spPr>
              <a:xfrm>
                <a:off x="561786" y="2433250"/>
                <a:ext cx="562975" cy="276999"/>
              </a:xfrm>
              <a:prstGeom prst="rect">
                <a:avLst/>
              </a:prstGeom>
            </p:spPr>
            <p:txBody>
              <a:bodyPr wrap="none">
                <a:spAutoFit/>
              </a:bodyPr>
              <a:lstStyle/>
              <a:p>
                <a:pPr algn="r"/>
                <a:r>
                  <a:rPr lang="en-US" altLang="zh-CN" sz="1200" dirty="0" smtClean="0">
                    <a:solidFill>
                      <a:schemeClr val="bg1"/>
                    </a:solidFill>
                    <a:latin typeface="Century Gothic" panose="020B0502020202020204" pitchFamily="34" charset="0"/>
                    <a:cs typeface="Arial" panose="020B0604020202020204" pitchFamily="34" charset="0"/>
                  </a:rPr>
                  <a:t>Start </a:t>
                </a:r>
              </a:p>
            </p:txBody>
          </p:sp>
        </p:grpSp>
        <p:grpSp>
          <p:nvGrpSpPr>
            <p:cNvPr id="4100" name="组合 4099"/>
            <p:cNvGrpSpPr/>
            <p:nvPr/>
          </p:nvGrpSpPr>
          <p:grpSpPr>
            <a:xfrm>
              <a:off x="502333" y="3414359"/>
              <a:ext cx="681881" cy="986276"/>
              <a:chOff x="502333" y="3322345"/>
              <a:chExt cx="681881" cy="986276"/>
            </a:xfrm>
          </p:grpSpPr>
          <p:grpSp>
            <p:nvGrpSpPr>
              <p:cNvPr id="81" name="组合 80"/>
              <p:cNvGrpSpPr/>
              <p:nvPr/>
            </p:nvGrpSpPr>
            <p:grpSpPr>
              <a:xfrm>
                <a:off x="503238" y="3696001"/>
                <a:ext cx="612620" cy="612620"/>
                <a:chOff x="503238" y="3039802"/>
                <a:chExt cx="612620" cy="612620"/>
              </a:xfrm>
            </p:grpSpPr>
            <p:sp>
              <p:nvSpPr>
                <p:cNvPr id="92" name="椭圆 91"/>
                <p:cNvSpPr/>
                <p:nvPr/>
              </p:nvSpPr>
              <p:spPr>
                <a:xfrm>
                  <a:off x="503238" y="3039802"/>
                  <a:ext cx="612620" cy="612620"/>
                </a:xfrm>
                <a:prstGeom prst="ellipse">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6" name="组合 75"/>
                <p:cNvGrpSpPr/>
                <p:nvPr/>
              </p:nvGrpSpPr>
              <p:grpSpPr>
                <a:xfrm>
                  <a:off x="655333" y="3191368"/>
                  <a:ext cx="308431" cy="309488"/>
                  <a:chOff x="13416445" y="3094038"/>
                  <a:chExt cx="463550" cy="465138"/>
                </a:xfrm>
                <a:solidFill>
                  <a:schemeClr val="bg1"/>
                </a:solidFill>
              </p:grpSpPr>
              <p:sp>
                <p:nvSpPr>
                  <p:cNvPr id="30" name="Freeform 23"/>
                  <p:cNvSpPr>
                    <a:spLocks noEditPoints="1"/>
                  </p:cNvSpPr>
                  <p:nvPr/>
                </p:nvSpPr>
                <p:spPr bwMode="auto">
                  <a:xfrm>
                    <a:off x="13464070" y="3094038"/>
                    <a:ext cx="415925" cy="417513"/>
                  </a:xfrm>
                  <a:custGeom>
                    <a:avLst/>
                    <a:gdLst>
                      <a:gd name="T0" fmla="*/ 102 w 262"/>
                      <a:gd name="T1" fmla="*/ 263 h 263"/>
                      <a:gd name="T2" fmla="*/ 0 w 262"/>
                      <a:gd name="T3" fmla="*/ 159 h 263"/>
                      <a:gd name="T4" fmla="*/ 203 w 262"/>
                      <a:gd name="T5" fmla="*/ 0 h 263"/>
                      <a:gd name="T6" fmla="*/ 262 w 262"/>
                      <a:gd name="T7" fmla="*/ 59 h 263"/>
                      <a:gd name="T8" fmla="*/ 102 w 262"/>
                      <a:gd name="T9" fmla="*/ 263 h 263"/>
                      <a:gd name="T10" fmla="*/ 29 w 262"/>
                      <a:gd name="T11" fmla="*/ 161 h 263"/>
                      <a:gd name="T12" fmla="*/ 100 w 262"/>
                      <a:gd name="T13" fmla="*/ 234 h 263"/>
                      <a:gd name="T14" fmla="*/ 237 w 262"/>
                      <a:gd name="T15" fmla="*/ 62 h 263"/>
                      <a:gd name="T16" fmla="*/ 201 w 262"/>
                      <a:gd name="T17" fmla="*/ 26 h 263"/>
                      <a:gd name="T18" fmla="*/ 29 w 262"/>
                      <a:gd name="T19" fmla="*/ 16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 h="263">
                        <a:moveTo>
                          <a:pt x="102" y="263"/>
                        </a:moveTo>
                        <a:lnTo>
                          <a:pt x="0" y="159"/>
                        </a:lnTo>
                        <a:lnTo>
                          <a:pt x="203" y="0"/>
                        </a:lnTo>
                        <a:lnTo>
                          <a:pt x="262" y="59"/>
                        </a:lnTo>
                        <a:lnTo>
                          <a:pt x="102" y="263"/>
                        </a:lnTo>
                        <a:close/>
                        <a:moveTo>
                          <a:pt x="29" y="161"/>
                        </a:moveTo>
                        <a:lnTo>
                          <a:pt x="100" y="234"/>
                        </a:lnTo>
                        <a:lnTo>
                          <a:pt x="237" y="62"/>
                        </a:lnTo>
                        <a:lnTo>
                          <a:pt x="201" y="26"/>
                        </a:lnTo>
                        <a:lnTo>
                          <a:pt x="29" y="1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4"/>
                  <p:cNvSpPr>
                    <a:spLocks/>
                  </p:cNvSpPr>
                  <p:nvPr/>
                </p:nvSpPr>
                <p:spPr bwMode="auto">
                  <a:xfrm>
                    <a:off x="13565670" y="3184525"/>
                    <a:ext cx="220662" cy="179388"/>
                  </a:xfrm>
                  <a:custGeom>
                    <a:avLst/>
                    <a:gdLst>
                      <a:gd name="T0" fmla="*/ 12 w 139"/>
                      <a:gd name="T1" fmla="*/ 113 h 113"/>
                      <a:gd name="T2" fmla="*/ 0 w 139"/>
                      <a:gd name="T3" fmla="*/ 99 h 113"/>
                      <a:gd name="T4" fmla="*/ 128 w 139"/>
                      <a:gd name="T5" fmla="*/ 0 h 113"/>
                      <a:gd name="T6" fmla="*/ 139 w 139"/>
                      <a:gd name="T7" fmla="*/ 14 h 113"/>
                      <a:gd name="T8" fmla="*/ 12 w 139"/>
                      <a:gd name="T9" fmla="*/ 113 h 113"/>
                    </a:gdLst>
                    <a:ahLst/>
                    <a:cxnLst>
                      <a:cxn ang="0">
                        <a:pos x="T0" y="T1"/>
                      </a:cxn>
                      <a:cxn ang="0">
                        <a:pos x="T2" y="T3"/>
                      </a:cxn>
                      <a:cxn ang="0">
                        <a:pos x="T4" y="T5"/>
                      </a:cxn>
                      <a:cxn ang="0">
                        <a:pos x="T6" y="T7"/>
                      </a:cxn>
                      <a:cxn ang="0">
                        <a:pos x="T8" y="T9"/>
                      </a:cxn>
                    </a:cxnLst>
                    <a:rect l="0" t="0" r="r" b="b"/>
                    <a:pathLst>
                      <a:path w="139" h="113">
                        <a:moveTo>
                          <a:pt x="12" y="113"/>
                        </a:moveTo>
                        <a:lnTo>
                          <a:pt x="0" y="99"/>
                        </a:lnTo>
                        <a:lnTo>
                          <a:pt x="128" y="0"/>
                        </a:lnTo>
                        <a:lnTo>
                          <a:pt x="139" y="14"/>
                        </a:lnTo>
                        <a:lnTo>
                          <a:pt x="1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5"/>
                  <p:cNvSpPr>
                    <a:spLocks/>
                  </p:cNvSpPr>
                  <p:nvPr/>
                </p:nvSpPr>
                <p:spPr bwMode="auto">
                  <a:xfrm>
                    <a:off x="13427558" y="3387725"/>
                    <a:ext cx="160337" cy="160338"/>
                  </a:xfrm>
                  <a:custGeom>
                    <a:avLst/>
                    <a:gdLst>
                      <a:gd name="T0" fmla="*/ 12 w 43"/>
                      <a:gd name="T1" fmla="*/ 43 h 43"/>
                      <a:gd name="T2" fmla="*/ 0 w 43"/>
                      <a:gd name="T3" fmla="*/ 31 h 43"/>
                      <a:gd name="T4" fmla="*/ 3 w 43"/>
                      <a:gd name="T5" fmla="*/ 29 h 43"/>
                      <a:gd name="T6" fmla="*/ 3 w 43"/>
                      <a:gd name="T7" fmla="*/ 12 h 43"/>
                      <a:gd name="T8" fmla="*/ 0 w 43"/>
                      <a:gd name="T9" fmla="*/ 9 h 43"/>
                      <a:gd name="T10" fmla="*/ 9 w 43"/>
                      <a:gd name="T11" fmla="*/ 0 h 43"/>
                      <a:gd name="T12" fmla="*/ 14 w 43"/>
                      <a:gd name="T13" fmla="*/ 6 h 43"/>
                      <a:gd name="T14" fmla="*/ 11 w 43"/>
                      <a:gd name="T15" fmla="*/ 9 h 43"/>
                      <a:gd name="T16" fmla="*/ 11 w 43"/>
                      <a:gd name="T17" fmla="*/ 31 h 43"/>
                      <a:gd name="T18" fmla="*/ 12 w 43"/>
                      <a:gd name="T19" fmla="*/ 32 h 43"/>
                      <a:gd name="T20" fmla="*/ 34 w 43"/>
                      <a:gd name="T21" fmla="*/ 32 h 43"/>
                      <a:gd name="T22" fmla="*/ 37 w 43"/>
                      <a:gd name="T23" fmla="*/ 29 h 43"/>
                      <a:gd name="T24" fmla="*/ 43 w 43"/>
                      <a:gd name="T25" fmla="*/ 34 h 43"/>
                      <a:gd name="T26" fmla="*/ 34 w 43"/>
                      <a:gd name="T27" fmla="*/ 43 h 43"/>
                      <a:gd name="T28" fmla="*/ 31 w 43"/>
                      <a:gd name="T29" fmla="*/ 40 h 43"/>
                      <a:gd name="T30" fmla="*/ 14 w 43"/>
                      <a:gd name="T31" fmla="*/ 40 h 43"/>
                      <a:gd name="T32" fmla="*/ 12 w 43"/>
                      <a:gd name="T3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43">
                        <a:moveTo>
                          <a:pt x="12" y="43"/>
                        </a:moveTo>
                        <a:cubicBezTo>
                          <a:pt x="0" y="31"/>
                          <a:pt x="0" y="31"/>
                          <a:pt x="0" y="31"/>
                        </a:cubicBezTo>
                        <a:cubicBezTo>
                          <a:pt x="3" y="29"/>
                          <a:pt x="3" y="29"/>
                          <a:pt x="3" y="29"/>
                        </a:cubicBezTo>
                        <a:cubicBezTo>
                          <a:pt x="8" y="24"/>
                          <a:pt x="8" y="16"/>
                          <a:pt x="3" y="12"/>
                        </a:cubicBezTo>
                        <a:cubicBezTo>
                          <a:pt x="0" y="9"/>
                          <a:pt x="0" y="9"/>
                          <a:pt x="0" y="9"/>
                        </a:cubicBezTo>
                        <a:cubicBezTo>
                          <a:pt x="9" y="0"/>
                          <a:pt x="9" y="0"/>
                          <a:pt x="9" y="0"/>
                        </a:cubicBezTo>
                        <a:cubicBezTo>
                          <a:pt x="14" y="6"/>
                          <a:pt x="14" y="6"/>
                          <a:pt x="14" y="6"/>
                        </a:cubicBezTo>
                        <a:cubicBezTo>
                          <a:pt x="11" y="9"/>
                          <a:pt x="11" y="9"/>
                          <a:pt x="11" y="9"/>
                        </a:cubicBezTo>
                        <a:cubicBezTo>
                          <a:pt x="16" y="16"/>
                          <a:pt x="16" y="25"/>
                          <a:pt x="11" y="31"/>
                        </a:cubicBezTo>
                        <a:cubicBezTo>
                          <a:pt x="12" y="32"/>
                          <a:pt x="12" y="32"/>
                          <a:pt x="12" y="32"/>
                        </a:cubicBezTo>
                        <a:cubicBezTo>
                          <a:pt x="18" y="27"/>
                          <a:pt x="27" y="27"/>
                          <a:pt x="34" y="32"/>
                        </a:cubicBezTo>
                        <a:cubicBezTo>
                          <a:pt x="37" y="29"/>
                          <a:pt x="37" y="29"/>
                          <a:pt x="37" y="29"/>
                        </a:cubicBezTo>
                        <a:cubicBezTo>
                          <a:pt x="43" y="34"/>
                          <a:pt x="43" y="34"/>
                          <a:pt x="43" y="34"/>
                        </a:cubicBezTo>
                        <a:cubicBezTo>
                          <a:pt x="34" y="43"/>
                          <a:pt x="34" y="43"/>
                          <a:pt x="34" y="43"/>
                        </a:cubicBezTo>
                        <a:cubicBezTo>
                          <a:pt x="31" y="40"/>
                          <a:pt x="31" y="40"/>
                          <a:pt x="31" y="40"/>
                        </a:cubicBezTo>
                        <a:cubicBezTo>
                          <a:pt x="27" y="35"/>
                          <a:pt x="19" y="35"/>
                          <a:pt x="14" y="40"/>
                        </a:cubicBezTo>
                        <a:lnTo>
                          <a:pt x="12"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6"/>
                  <p:cNvSpPr>
                    <a:spLocks/>
                  </p:cNvSpPr>
                  <p:nvPr/>
                </p:nvSpPr>
                <p:spPr bwMode="auto">
                  <a:xfrm>
                    <a:off x="13416445" y="3503613"/>
                    <a:ext cx="55562" cy="55563"/>
                  </a:xfrm>
                  <a:custGeom>
                    <a:avLst/>
                    <a:gdLst>
                      <a:gd name="T0" fmla="*/ 14 w 35"/>
                      <a:gd name="T1" fmla="*/ 35 h 35"/>
                      <a:gd name="T2" fmla="*/ 0 w 35"/>
                      <a:gd name="T3" fmla="*/ 21 h 35"/>
                      <a:gd name="T4" fmla="*/ 21 w 35"/>
                      <a:gd name="T5" fmla="*/ 0 h 35"/>
                      <a:gd name="T6" fmla="*/ 35 w 35"/>
                      <a:gd name="T7" fmla="*/ 14 h 35"/>
                      <a:gd name="T8" fmla="*/ 14 w 35"/>
                      <a:gd name="T9" fmla="*/ 35 h 35"/>
                    </a:gdLst>
                    <a:ahLst/>
                    <a:cxnLst>
                      <a:cxn ang="0">
                        <a:pos x="T0" y="T1"/>
                      </a:cxn>
                      <a:cxn ang="0">
                        <a:pos x="T2" y="T3"/>
                      </a:cxn>
                      <a:cxn ang="0">
                        <a:pos x="T4" y="T5"/>
                      </a:cxn>
                      <a:cxn ang="0">
                        <a:pos x="T6" y="T7"/>
                      </a:cxn>
                      <a:cxn ang="0">
                        <a:pos x="T8" y="T9"/>
                      </a:cxn>
                    </a:cxnLst>
                    <a:rect l="0" t="0" r="r" b="b"/>
                    <a:pathLst>
                      <a:path w="35" h="35">
                        <a:moveTo>
                          <a:pt x="14" y="35"/>
                        </a:moveTo>
                        <a:lnTo>
                          <a:pt x="0" y="21"/>
                        </a:lnTo>
                        <a:lnTo>
                          <a:pt x="21" y="0"/>
                        </a:lnTo>
                        <a:lnTo>
                          <a:pt x="35" y="14"/>
                        </a:lnTo>
                        <a:lnTo>
                          <a:pt x="1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115" name="组合 114"/>
              <p:cNvGrpSpPr/>
              <p:nvPr/>
            </p:nvGrpSpPr>
            <p:grpSpPr>
              <a:xfrm>
                <a:off x="502333" y="3322345"/>
                <a:ext cx="681881" cy="276999"/>
                <a:chOff x="502333" y="2433250"/>
                <a:chExt cx="681881" cy="276999"/>
              </a:xfrm>
            </p:grpSpPr>
            <p:sp>
              <p:nvSpPr>
                <p:cNvPr id="116" name="矩形 115"/>
                <p:cNvSpPr/>
                <p:nvPr/>
              </p:nvSpPr>
              <p:spPr>
                <a:xfrm>
                  <a:off x="502333" y="2463737"/>
                  <a:ext cx="681881" cy="216024"/>
                </a:xfrm>
                <a:prstGeom prst="rect">
                  <a:avLst/>
                </a:prstGeom>
                <a:solidFill>
                  <a:srgbClr val="93A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矩形 116"/>
                <p:cNvSpPr/>
                <p:nvPr/>
              </p:nvSpPr>
              <p:spPr>
                <a:xfrm>
                  <a:off x="600258" y="2433250"/>
                  <a:ext cx="524503" cy="276999"/>
                </a:xfrm>
                <a:prstGeom prst="rect">
                  <a:avLst/>
                </a:prstGeom>
              </p:spPr>
              <p:txBody>
                <a:bodyPr wrap="none">
                  <a:spAutoFit/>
                </a:bodyPr>
                <a:lstStyle/>
                <a:p>
                  <a:pPr algn="r"/>
                  <a:r>
                    <a:rPr lang="en-US" altLang="zh-CN" sz="1200" dirty="0" smtClean="0">
                      <a:solidFill>
                        <a:schemeClr val="bg1"/>
                      </a:solidFill>
                      <a:latin typeface="Century Gothic" panose="020B0502020202020204" pitchFamily="34" charset="0"/>
                      <a:cs typeface="Arial" panose="020B0604020202020204" pitchFamily="34" charset="0"/>
                    </a:rPr>
                    <a:t>2003</a:t>
                  </a:r>
                </a:p>
              </p:txBody>
            </p:sp>
          </p:grpSp>
        </p:grpSp>
        <p:cxnSp>
          <p:nvCxnSpPr>
            <p:cNvPr id="4106" name="直接连接符 4105"/>
            <p:cNvCxnSpPr/>
            <p:nvPr/>
          </p:nvCxnSpPr>
          <p:spPr>
            <a:xfrm>
              <a:off x="843273" y="3058849"/>
              <a:ext cx="90170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a:off x="1737353" y="2374900"/>
              <a:ext cx="0" cy="14122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a:off x="1744980" y="2374900"/>
              <a:ext cx="58750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113" name="组合 4112"/>
            <p:cNvGrpSpPr/>
            <p:nvPr/>
          </p:nvGrpSpPr>
          <p:grpSpPr>
            <a:xfrm>
              <a:off x="2339752" y="2133801"/>
              <a:ext cx="1166682" cy="475665"/>
              <a:chOff x="2339752" y="2133801"/>
              <a:chExt cx="1166682" cy="475665"/>
            </a:xfrm>
          </p:grpSpPr>
          <p:sp>
            <p:nvSpPr>
              <p:cNvPr id="130" name="矩形 129"/>
              <p:cNvSpPr/>
              <p:nvPr/>
            </p:nvSpPr>
            <p:spPr>
              <a:xfrm>
                <a:off x="2339752" y="2135739"/>
                <a:ext cx="1166682" cy="471788"/>
              </a:xfrm>
              <a:prstGeom prst="rect">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12" name="组合 4111"/>
              <p:cNvGrpSpPr/>
              <p:nvPr/>
            </p:nvGrpSpPr>
            <p:grpSpPr>
              <a:xfrm>
                <a:off x="2355470" y="2133801"/>
                <a:ext cx="1135247" cy="475665"/>
                <a:chOff x="2362474" y="2127368"/>
                <a:chExt cx="1135247" cy="475665"/>
              </a:xfrm>
            </p:grpSpPr>
            <p:sp>
              <p:nvSpPr>
                <p:cNvPr id="133" name="矩形 132"/>
                <p:cNvSpPr/>
                <p:nvPr/>
              </p:nvSpPr>
              <p:spPr>
                <a:xfrm>
                  <a:off x="2362474" y="2127368"/>
                  <a:ext cx="1135247" cy="276999"/>
                </a:xfrm>
                <a:prstGeom prst="rect">
                  <a:avLst/>
                </a:prstGeom>
              </p:spPr>
              <p:txBody>
                <a:bodyPr wrap="none">
                  <a:spAutoFit/>
                </a:bodyPr>
                <a:lstStyle/>
                <a:p>
                  <a:r>
                    <a:rPr lang="en-US" altLang="zh-CN" sz="1200" dirty="0" smtClean="0">
                      <a:solidFill>
                        <a:schemeClr val="bg1"/>
                      </a:solidFill>
                      <a:latin typeface="Century Gothic" panose="020B0502020202020204" pitchFamily="34" charset="0"/>
                      <a:cs typeface="Arial" panose="020B0604020202020204" pitchFamily="34" charset="0"/>
                    </a:rPr>
                    <a:t>Add The Title</a:t>
                  </a:r>
                  <a:endParaRPr lang="en-US" altLang="zh-CN" sz="1200" dirty="0">
                    <a:solidFill>
                      <a:schemeClr val="bg1"/>
                    </a:solidFill>
                    <a:latin typeface="Century Gothic" panose="020B0502020202020204" pitchFamily="34" charset="0"/>
                    <a:cs typeface="Arial" panose="020B0604020202020204" pitchFamily="34" charset="0"/>
                  </a:endParaRPr>
                </a:p>
              </p:txBody>
            </p:sp>
            <p:sp>
              <p:nvSpPr>
                <p:cNvPr id="134" name="矩形 133"/>
                <p:cNvSpPr/>
                <p:nvPr/>
              </p:nvSpPr>
              <p:spPr>
                <a:xfrm>
                  <a:off x="2362474" y="2326034"/>
                  <a:ext cx="1135247" cy="276999"/>
                </a:xfrm>
                <a:prstGeom prst="rect">
                  <a:avLst/>
                </a:prstGeom>
              </p:spPr>
              <p:txBody>
                <a:bodyPr wrap="none">
                  <a:spAutoFit/>
                </a:bodyPr>
                <a:lstStyle/>
                <a:p>
                  <a:r>
                    <a:rPr lang="en-US" altLang="zh-CN" sz="1200" dirty="0" smtClean="0">
                      <a:solidFill>
                        <a:schemeClr val="bg1"/>
                      </a:solidFill>
                      <a:latin typeface="Century Gothic" panose="020B0502020202020204" pitchFamily="34" charset="0"/>
                      <a:cs typeface="Arial" panose="020B0604020202020204" pitchFamily="34" charset="0"/>
                    </a:rPr>
                    <a:t>Add The Title</a:t>
                  </a:r>
                  <a:endParaRPr lang="en-US" altLang="zh-CN" sz="1200" dirty="0">
                    <a:solidFill>
                      <a:schemeClr val="bg1"/>
                    </a:solidFill>
                    <a:latin typeface="Century Gothic" panose="020B0502020202020204" pitchFamily="34" charset="0"/>
                    <a:cs typeface="Arial" panose="020B0604020202020204" pitchFamily="34" charset="0"/>
                  </a:endParaRPr>
                </a:p>
              </p:txBody>
            </p:sp>
          </p:grpSp>
        </p:grpSp>
        <p:grpSp>
          <p:nvGrpSpPr>
            <p:cNvPr id="4114" name="组合 4113"/>
            <p:cNvGrpSpPr/>
            <p:nvPr/>
          </p:nvGrpSpPr>
          <p:grpSpPr>
            <a:xfrm>
              <a:off x="2399552" y="2630050"/>
              <a:ext cx="1047082" cy="414311"/>
              <a:chOff x="2399552" y="2797239"/>
              <a:chExt cx="1047082" cy="414311"/>
            </a:xfrm>
          </p:grpSpPr>
          <p:sp>
            <p:nvSpPr>
              <p:cNvPr id="137" name="矩形 136"/>
              <p:cNvSpPr/>
              <p:nvPr/>
            </p:nvSpPr>
            <p:spPr>
              <a:xfrm>
                <a:off x="2399552" y="2797239"/>
                <a:ext cx="1047082" cy="261610"/>
              </a:xfrm>
              <a:prstGeom prst="rect">
                <a:avLst/>
              </a:prstGeom>
            </p:spPr>
            <p:txBody>
              <a:bodyPr wrap="none">
                <a:spAutoFit/>
              </a:bodyPr>
              <a:lstStyle/>
              <a:p>
                <a:pPr algn="ctr"/>
                <a:r>
                  <a:rPr lang="en-US" altLang="zh-CN" sz="1100" b="1" dirty="0" smtClean="0">
                    <a:solidFill>
                      <a:schemeClr val="tx1">
                        <a:lumMod val="65000"/>
                        <a:lumOff val="35000"/>
                      </a:schemeClr>
                    </a:solidFill>
                    <a:latin typeface="Century Gothic" panose="020B0502020202020204" pitchFamily="34" charset="0"/>
                    <a:cs typeface="Arial" panose="020B0604020202020204" pitchFamily="34" charset="0"/>
                  </a:rPr>
                  <a:t>Add The Title</a:t>
                </a:r>
                <a:endParaRPr lang="en-US" altLang="zh-CN" sz="1100" b="1" dirty="0">
                  <a:solidFill>
                    <a:schemeClr val="tx1">
                      <a:lumMod val="65000"/>
                      <a:lumOff val="35000"/>
                    </a:schemeClr>
                  </a:solidFill>
                  <a:latin typeface="Century Gothic" panose="020B0502020202020204" pitchFamily="34" charset="0"/>
                  <a:cs typeface="Arial" panose="020B0604020202020204" pitchFamily="34" charset="0"/>
                </a:endParaRPr>
              </a:p>
            </p:txBody>
          </p:sp>
          <p:sp>
            <p:nvSpPr>
              <p:cNvPr id="138" name="矩形 137"/>
              <p:cNvSpPr/>
              <p:nvPr/>
            </p:nvSpPr>
            <p:spPr>
              <a:xfrm>
                <a:off x="2513366" y="2996106"/>
                <a:ext cx="819455" cy="215444"/>
              </a:xfrm>
              <a:prstGeom prst="rect">
                <a:avLst/>
              </a:prstGeom>
            </p:spPr>
            <p:txBody>
              <a:bodyPr wrap="none">
                <a:spAutoFit/>
              </a:bodyPr>
              <a:lstStyle/>
              <a:p>
                <a:pPr algn="ctr"/>
                <a:r>
                  <a:rPr lang="en-US" altLang="zh-CN" sz="800" dirty="0" smtClean="0">
                    <a:solidFill>
                      <a:schemeClr val="tx1">
                        <a:lumMod val="65000"/>
                        <a:lumOff val="35000"/>
                      </a:schemeClr>
                    </a:solidFill>
                    <a:latin typeface="Century Gothic" panose="020B0502020202020204" pitchFamily="34" charset="0"/>
                    <a:cs typeface="Arial" panose="020B0604020202020204" pitchFamily="34" charset="0"/>
                  </a:rPr>
                  <a:t>Add The Title</a:t>
                </a:r>
                <a:endParaRPr lang="en-US" altLang="zh-CN" sz="800" dirty="0">
                  <a:solidFill>
                    <a:schemeClr val="tx1">
                      <a:lumMod val="65000"/>
                      <a:lumOff val="35000"/>
                    </a:schemeClr>
                  </a:solidFill>
                  <a:latin typeface="Century Gothic" panose="020B0502020202020204" pitchFamily="34" charset="0"/>
                  <a:cs typeface="Arial" panose="020B0604020202020204" pitchFamily="34" charset="0"/>
                </a:endParaRPr>
              </a:p>
            </p:txBody>
          </p:sp>
        </p:grpSp>
        <p:grpSp>
          <p:nvGrpSpPr>
            <p:cNvPr id="140" name="组合 139"/>
            <p:cNvGrpSpPr/>
            <p:nvPr/>
          </p:nvGrpSpPr>
          <p:grpSpPr>
            <a:xfrm>
              <a:off x="4535996" y="2133801"/>
              <a:ext cx="1166682" cy="475665"/>
              <a:chOff x="2339752" y="2133801"/>
              <a:chExt cx="1166682" cy="475665"/>
            </a:xfrm>
          </p:grpSpPr>
          <p:sp>
            <p:nvSpPr>
              <p:cNvPr id="141" name="矩形 140"/>
              <p:cNvSpPr/>
              <p:nvPr/>
            </p:nvSpPr>
            <p:spPr>
              <a:xfrm>
                <a:off x="2339752" y="2135739"/>
                <a:ext cx="1166682" cy="471788"/>
              </a:xfrm>
              <a:prstGeom prst="rect">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2" name="组合 141"/>
              <p:cNvGrpSpPr/>
              <p:nvPr/>
            </p:nvGrpSpPr>
            <p:grpSpPr>
              <a:xfrm>
                <a:off x="2355470" y="2133801"/>
                <a:ext cx="1135247" cy="475665"/>
                <a:chOff x="2362474" y="2127368"/>
                <a:chExt cx="1135247" cy="475665"/>
              </a:xfrm>
            </p:grpSpPr>
            <p:sp>
              <p:nvSpPr>
                <p:cNvPr id="143" name="矩形 142"/>
                <p:cNvSpPr/>
                <p:nvPr/>
              </p:nvSpPr>
              <p:spPr>
                <a:xfrm>
                  <a:off x="2362474" y="2127368"/>
                  <a:ext cx="1135247" cy="276999"/>
                </a:xfrm>
                <a:prstGeom prst="rect">
                  <a:avLst/>
                </a:prstGeom>
              </p:spPr>
              <p:txBody>
                <a:bodyPr wrap="none">
                  <a:spAutoFit/>
                </a:bodyPr>
                <a:lstStyle/>
                <a:p>
                  <a:r>
                    <a:rPr lang="en-US" altLang="zh-CN" sz="1200" dirty="0" smtClean="0">
                      <a:solidFill>
                        <a:schemeClr val="bg1"/>
                      </a:solidFill>
                      <a:latin typeface="Century Gothic" panose="020B0502020202020204" pitchFamily="34" charset="0"/>
                      <a:cs typeface="Arial" panose="020B0604020202020204" pitchFamily="34" charset="0"/>
                    </a:rPr>
                    <a:t>Add The Title</a:t>
                  </a:r>
                  <a:endParaRPr lang="en-US" altLang="zh-CN" sz="1200" dirty="0">
                    <a:solidFill>
                      <a:schemeClr val="bg1"/>
                    </a:solidFill>
                    <a:latin typeface="Century Gothic" panose="020B0502020202020204" pitchFamily="34" charset="0"/>
                    <a:cs typeface="Arial" panose="020B0604020202020204" pitchFamily="34" charset="0"/>
                  </a:endParaRPr>
                </a:p>
              </p:txBody>
            </p:sp>
            <p:sp>
              <p:nvSpPr>
                <p:cNvPr id="144" name="矩形 143"/>
                <p:cNvSpPr/>
                <p:nvPr/>
              </p:nvSpPr>
              <p:spPr>
                <a:xfrm>
                  <a:off x="2362474" y="2326034"/>
                  <a:ext cx="1135247" cy="276999"/>
                </a:xfrm>
                <a:prstGeom prst="rect">
                  <a:avLst/>
                </a:prstGeom>
              </p:spPr>
              <p:txBody>
                <a:bodyPr wrap="none">
                  <a:spAutoFit/>
                </a:bodyPr>
                <a:lstStyle/>
                <a:p>
                  <a:r>
                    <a:rPr lang="en-US" altLang="zh-CN" sz="1200" dirty="0" smtClean="0">
                      <a:solidFill>
                        <a:schemeClr val="bg1"/>
                      </a:solidFill>
                      <a:latin typeface="Century Gothic" panose="020B0502020202020204" pitchFamily="34" charset="0"/>
                      <a:cs typeface="Arial" panose="020B0604020202020204" pitchFamily="34" charset="0"/>
                    </a:rPr>
                    <a:t>Add The Title</a:t>
                  </a:r>
                  <a:endParaRPr lang="en-US" altLang="zh-CN" sz="1200" dirty="0">
                    <a:solidFill>
                      <a:schemeClr val="bg1"/>
                    </a:solidFill>
                    <a:latin typeface="Century Gothic" panose="020B0502020202020204" pitchFamily="34" charset="0"/>
                    <a:cs typeface="Arial" panose="020B0604020202020204" pitchFamily="34" charset="0"/>
                  </a:endParaRPr>
                </a:p>
              </p:txBody>
            </p:sp>
          </p:grpSp>
        </p:grpSp>
        <p:grpSp>
          <p:nvGrpSpPr>
            <p:cNvPr id="146" name="组合 145"/>
            <p:cNvGrpSpPr/>
            <p:nvPr/>
          </p:nvGrpSpPr>
          <p:grpSpPr>
            <a:xfrm>
              <a:off x="6732240" y="2133801"/>
              <a:ext cx="1166682" cy="475665"/>
              <a:chOff x="2339752" y="2133801"/>
              <a:chExt cx="1166682" cy="475665"/>
            </a:xfrm>
          </p:grpSpPr>
          <p:sp>
            <p:nvSpPr>
              <p:cNvPr id="147" name="矩形 146"/>
              <p:cNvSpPr/>
              <p:nvPr/>
            </p:nvSpPr>
            <p:spPr>
              <a:xfrm>
                <a:off x="2339752" y="2135739"/>
                <a:ext cx="1166682" cy="471788"/>
              </a:xfrm>
              <a:prstGeom prst="rect">
                <a:avLst/>
              </a:prstGeom>
              <a:solidFill>
                <a:srgbClr val="93A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8" name="组合 147"/>
              <p:cNvGrpSpPr/>
              <p:nvPr/>
            </p:nvGrpSpPr>
            <p:grpSpPr>
              <a:xfrm>
                <a:off x="2355470" y="2133801"/>
                <a:ext cx="1135247" cy="475665"/>
                <a:chOff x="2362474" y="2127368"/>
                <a:chExt cx="1135247" cy="475665"/>
              </a:xfrm>
            </p:grpSpPr>
            <p:sp>
              <p:nvSpPr>
                <p:cNvPr id="149" name="矩形 148"/>
                <p:cNvSpPr/>
                <p:nvPr/>
              </p:nvSpPr>
              <p:spPr>
                <a:xfrm>
                  <a:off x="2362474" y="2127368"/>
                  <a:ext cx="1135247" cy="276999"/>
                </a:xfrm>
                <a:prstGeom prst="rect">
                  <a:avLst/>
                </a:prstGeom>
              </p:spPr>
              <p:txBody>
                <a:bodyPr wrap="none">
                  <a:spAutoFit/>
                </a:bodyPr>
                <a:lstStyle/>
                <a:p>
                  <a:r>
                    <a:rPr lang="en-US" altLang="zh-CN" sz="1200" dirty="0" smtClean="0">
                      <a:solidFill>
                        <a:schemeClr val="bg1"/>
                      </a:solidFill>
                      <a:latin typeface="Century Gothic" panose="020B0502020202020204" pitchFamily="34" charset="0"/>
                      <a:cs typeface="Arial" panose="020B0604020202020204" pitchFamily="34" charset="0"/>
                    </a:rPr>
                    <a:t>Add The Title</a:t>
                  </a:r>
                  <a:endParaRPr lang="en-US" altLang="zh-CN" sz="1200" dirty="0">
                    <a:solidFill>
                      <a:schemeClr val="bg1"/>
                    </a:solidFill>
                    <a:latin typeface="Century Gothic" panose="020B0502020202020204" pitchFamily="34" charset="0"/>
                    <a:cs typeface="Arial" panose="020B0604020202020204" pitchFamily="34" charset="0"/>
                  </a:endParaRPr>
                </a:p>
              </p:txBody>
            </p:sp>
            <p:sp>
              <p:nvSpPr>
                <p:cNvPr id="150" name="矩形 149"/>
                <p:cNvSpPr/>
                <p:nvPr/>
              </p:nvSpPr>
              <p:spPr>
                <a:xfrm>
                  <a:off x="2362474" y="2326034"/>
                  <a:ext cx="1135247" cy="276999"/>
                </a:xfrm>
                <a:prstGeom prst="rect">
                  <a:avLst/>
                </a:prstGeom>
              </p:spPr>
              <p:txBody>
                <a:bodyPr wrap="none">
                  <a:spAutoFit/>
                </a:bodyPr>
                <a:lstStyle/>
                <a:p>
                  <a:r>
                    <a:rPr lang="en-US" altLang="zh-CN" sz="1200" dirty="0" smtClean="0">
                      <a:solidFill>
                        <a:schemeClr val="bg1"/>
                      </a:solidFill>
                      <a:latin typeface="Century Gothic" panose="020B0502020202020204" pitchFamily="34" charset="0"/>
                      <a:cs typeface="Arial" panose="020B0604020202020204" pitchFamily="34" charset="0"/>
                    </a:rPr>
                    <a:t>Add The Title</a:t>
                  </a:r>
                  <a:endParaRPr lang="en-US" altLang="zh-CN" sz="1200" dirty="0">
                    <a:solidFill>
                      <a:schemeClr val="bg1"/>
                    </a:solidFill>
                    <a:latin typeface="Century Gothic" panose="020B0502020202020204" pitchFamily="34" charset="0"/>
                    <a:cs typeface="Arial" panose="020B0604020202020204" pitchFamily="34" charset="0"/>
                  </a:endParaRPr>
                </a:p>
              </p:txBody>
            </p:sp>
          </p:grpSp>
        </p:grpSp>
        <p:grpSp>
          <p:nvGrpSpPr>
            <p:cNvPr id="4116" name="组合 4115"/>
            <p:cNvGrpSpPr/>
            <p:nvPr/>
          </p:nvGrpSpPr>
          <p:grpSpPr>
            <a:xfrm>
              <a:off x="8013091" y="2043817"/>
              <a:ext cx="612620" cy="612620"/>
              <a:chOff x="7917574" y="2043817"/>
              <a:chExt cx="612620" cy="612620"/>
            </a:xfrm>
          </p:grpSpPr>
          <p:sp>
            <p:nvSpPr>
              <p:cNvPr id="101" name="椭圆 100"/>
              <p:cNvSpPr/>
              <p:nvPr/>
            </p:nvSpPr>
            <p:spPr>
              <a:xfrm>
                <a:off x="7917574" y="2043817"/>
                <a:ext cx="612620" cy="612620"/>
              </a:xfrm>
              <a:prstGeom prst="ellipse">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7" name="组合 76"/>
              <p:cNvGrpSpPr/>
              <p:nvPr/>
            </p:nvGrpSpPr>
            <p:grpSpPr>
              <a:xfrm>
                <a:off x="8064388" y="2240275"/>
                <a:ext cx="318993" cy="219704"/>
                <a:chOff x="12175020" y="4395788"/>
                <a:chExt cx="479425" cy="330200"/>
              </a:xfrm>
              <a:solidFill>
                <a:schemeClr val="bg1"/>
              </a:solidFill>
            </p:grpSpPr>
            <p:sp>
              <p:nvSpPr>
                <p:cNvPr id="34" name="Rectangle 27"/>
                <p:cNvSpPr>
                  <a:spLocks noChangeArrowheads="1"/>
                </p:cNvSpPr>
                <p:nvPr/>
              </p:nvSpPr>
              <p:spPr bwMode="auto">
                <a:xfrm>
                  <a:off x="12263920" y="4530725"/>
                  <a:ext cx="30162"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Rectangle 28"/>
                <p:cNvSpPr>
                  <a:spLocks noChangeArrowheads="1"/>
                </p:cNvSpPr>
                <p:nvPr/>
              </p:nvSpPr>
              <p:spPr bwMode="auto">
                <a:xfrm>
                  <a:off x="12354408" y="4530725"/>
                  <a:ext cx="30162"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Rectangle 29"/>
                <p:cNvSpPr>
                  <a:spLocks noChangeArrowheads="1"/>
                </p:cNvSpPr>
                <p:nvPr/>
              </p:nvSpPr>
              <p:spPr bwMode="auto">
                <a:xfrm>
                  <a:off x="12444895" y="4530725"/>
                  <a:ext cx="30162"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Rectangle 30"/>
                <p:cNvSpPr>
                  <a:spLocks noChangeArrowheads="1"/>
                </p:cNvSpPr>
                <p:nvPr/>
              </p:nvSpPr>
              <p:spPr bwMode="auto">
                <a:xfrm>
                  <a:off x="12535383" y="4530725"/>
                  <a:ext cx="28575"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Rectangle 31"/>
                <p:cNvSpPr>
                  <a:spLocks noChangeArrowheads="1"/>
                </p:cNvSpPr>
                <p:nvPr/>
              </p:nvSpPr>
              <p:spPr bwMode="auto">
                <a:xfrm>
                  <a:off x="12263920" y="4470400"/>
                  <a:ext cx="30162"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Rectangle 32"/>
                <p:cNvSpPr>
                  <a:spLocks noChangeArrowheads="1"/>
                </p:cNvSpPr>
                <p:nvPr/>
              </p:nvSpPr>
              <p:spPr bwMode="auto">
                <a:xfrm>
                  <a:off x="12354408" y="4470400"/>
                  <a:ext cx="30162"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Rectangle 33"/>
                <p:cNvSpPr>
                  <a:spLocks noChangeArrowheads="1"/>
                </p:cNvSpPr>
                <p:nvPr/>
              </p:nvSpPr>
              <p:spPr bwMode="auto">
                <a:xfrm>
                  <a:off x="12444895" y="4470400"/>
                  <a:ext cx="30162"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Rectangle 34"/>
                <p:cNvSpPr>
                  <a:spLocks noChangeArrowheads="1"/>
                </p:cNvSpPr>
                <p:nvPr/>
              </p:nvSpPr>
              <p:spPr bwMode="auto">
                <a:xfrm>
                  <a:off x="12535383" y="4470400"/>
                  <a:ext cx="28575"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Rectangle 35"/>
                <p:cNvSpPr>
                  <a:spLocks noChangeArrowheads="1"/>
                </p:cNvSpPr>
                <p:nvPr/>
              </p:nvSpPr>
              <p:spPr bwMode="auto">
                <a:xfrm>
                  <a:off x="12294083" y="4621213"/>
                  <a:ext cx="241300"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36"/>
                <p:cNvSpPr>
                  <a:spLocks/>
                </p:cNvSpPr>
                <p:nvPr/>
              </p:nvSpPr>
              <p:spPr bwMode="auto">
                <a:xfrm>
                  <a:off x="12175020" y="4395788"/>
                  <a:ext cx="479425" cy="330200"/>
                </a:xfrm>
                <a:custGeom>
                  <a:avLst/>
                  <a:gdLst>
                    <a:gd name="T0" fmla="*/ 302 w 302"/>
                    <a:gd name="T1" fmla="*/ 208 h 208"/>
                    <a:gd name="T2" fmla="*/ 0 w 302"/>
                    <a:gd name="T3" fmla="*/ 208 h 208"/>
                    <a:gd name="T4" fmla="*/ 0 w 302"/>
                    <a:gd name="T5" fmla="*/ 28 h 208"/>
                    <a:gd name="T6" fmla="*/ 19 w 302"/>
                    <a:gd name="T7" fmla="*/ 28 h 208"/>
                    <a:gd name="T8" fmla="*/ 19 w 302"/>
                    <a:gd name="T9" fmla="*/ 189 h 208"/>
                    <a:gd name="T10" fmla="*/ 283 w 302"/>
                    <a:gd name="T11" fmla="*/ 189 h 208"/>
                    <a:gd name="T12" fmla="*/ 283 w 302"/>
                    <a:gd name="T13" fmla="*/ 19 h 208"/>
                    <a:gd name="T14" fmla="*/ 0 w 302"/>
                    <a:gd name="T15" fmla="*/ 19 h 208"/>
                    <a:gd name="T16" fmla="*/ 0 w 302"/>
                    <a:gd name="T17" fmla="*/ 0 h 208"/>
                    <a:gd name="T18" fmla="*/ 302 w 302"/>
                    <a:gd name="T19" fmla="*/ 0 h 208"/>
                    <a:gd name="T20" fmla="*/ 302 w 302"/>
                    <a:gd name="T21"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208">
                      <a:moveTo>
                        <a:pt x="302" y="208"/>
                      </a:moveTo>
                      <a:lnTo>
                        <a:pt x="0" y="208"/>
                      </a:lnTo>
                      <a:lnTo>
                        <a:pt x="0" y="28"/>
                      </a:lnTo>
                      <a:lnTo>
                        <a:pt x="19" y="28"/>
                      </a:lnTo>
                      <a:lnTo>
                        <a:pt x="19" y="189"/>
                      </a:lnTo>
                      <a:lnTo>
                        <a:pt x="283" y="189"/>
                      </a:lnTo>
                      <a:lnTo>
                        <a:pt x="283" y="19"/>
                      </a:lnTo>
                      <a:lnTo>
                        <a:pt x="0" y="19"/>
                      </a:lnTo>
                      <a:lnTo>
                        <a:pt x="0" y="0"/>
                      </a:lnTo>
                      <a:lnTo>
                        <a:pt x="302" y="0"/>
                      </a:lnTo>
                      <a:lnTo>
                        <a:pt x="302" y="2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152" name="组合 151"/>
            <p:cNvGrpSpPr/>
            <p:nvPr/>
          </p:nvGrpSpPr>
          <p:grpSpPr>
            <a:xfrm>
              <a:off x="6792040" y="2630050"/>
              <a:ext cx="1047082" cy="414311"/>
              <a:chOff x="2399552" y="2797239"/>
              <a:chExt cx="1047082" cy="414311"/>
            </a:xfrm>
          </p:grpSpPr>
          <p:sp>
            <p:nvSpPr>
              <p:cNvPr id="153" name="矩形 152"/>
              <p:cNvSpPr/>
              <p:nvPr/>
            </p:nvSpPr>
            <p:spPr>
              <a:xfrm>
                <a:off x="2399552" y="2797239"/>
                <a:ext cx="1047082" cy="261610"/>
              </a:xfrm>
              <a:prstGeom prst="rect">
                <a:avLst/>
              </a:prstGeom>
            </p:spPr>
            <p:txBody>
              <a:bodyPr wrap="none">
                <a:spAutoFit/>
              </a:bodyPr>
              <a:lstStyle/>
              <a:p>
                <a:pPr algn="ctr"/>
                <a:r>
                  <a:rPr lang="en-US" altLang="zh-CN" sz="1100" b="1" dirty="0">
                    <a:solidFill>
                      <a:schemeClr val="tx1">
                        <a:lumMod val="65000"/>
                        <a:lumOff val="35000"/>
                      </a:schemeClr>
                    </a:solidFill>
                    <a:latin typeface="Century Gothic" panose="020B0502020202020204" pitchFamily="34" charset="0"/>
                    <a:cs typeface="Arial" panose="020B0604020202020204" pitchFamily="34" charset="0"/>
                  </a:rPr>
                  <a:t>Add The Title</a:t>
                </a:r>
              </a:p>
            </p:txBody>
          </p:sp>
          <p:sp>
            <p:nvSpPr>
              <p:cNvPr id="154" name="矩形 153"/>
              <p:cNvSpPr/>
              <p:nvPr/>
            </p:nvSpPr>
            <p:spPr>
              <a:xfrm>
                <a:off x="2513366" y="2996106"/>
                <a:ext cx="819455" cy="215444"/>
              </a:xfrm>
              <a:prstGeom prst="rect">
                <a:avLst/>
              </a:prstGeom>
            </p:spPr>
            <p:txBody>
              <a:bodyPr wrap="none">
                <a:spAutoFit/>
              </a:bodyPr>
              <a:lstStyle/>
              <a:p>
                <a:pPr algn="ctr"/>
                <a:r>
                  <a:rPr lang="en-US" altLang="zh-CN" sz="800" dirty="0" smtClean="0">
                    <a:solidFill>
                      <a:schemeClr val="tx1">
                        <a:lumMod val="65000"/>
                        <a:lumOff val="35000"/>
                      </a:schemeClr>
                    </a:solidFill>
                    <a:latin typeface="Century Gothic" panose="020B0502020202020204" pitchFamily="34" charset="0"/>
                    <a:cs typeface="Arial" panose="020B0604020202020204" pitchFamily="34" charset="0"/>
                  </a:rPr>
                  <a:t>Add The Title</a:t>
                </a:r>
                <a:endParaRPr lang="en-US" altLang="zh-CN" sz="800" dirty="0">
                  <a:solidFill>
                    <a:schemeClr val="tx1">
                      <a:lumMod val="65000"/>
                      <a:lumOff val="35000"/>
                    </a:schemeClr>
                  </a:solidFill>
                  <a:latin typeface="Century Gothic" panose="020B0502020202020204" pitchFamily="34" charset="0"/>
                  <a:cs typeface="Arial" panose="020B0604020202020204" pitchFamily="34" charset="0"/>
                </a:endParaRPr>
              </a:p>
            </p:txBody>
          </p:sp>
        </p:grpSp>
        <p:cxnSp>
          <p:nvCxnSpPr>
            <p:cNvPr id="155" name="直接连接符 154"/>
            <p:cNvCxnSpPr/>
            <p:nvPr/>
          </p:nvCxnSpPr>
          <p:spPr>
            <a:xfrm>
              <a:off x="1744980" y="3802050"/>
              <a:ext cx="58750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56" name="组合 155"/>
            <p:cNvGrpSpPr/>
            <p:nvPr/>
          </p:nvGrpSpPr>
          <p:grpSpPr>
            <a:xfrm>
              <a:off x="2339752" y="3560951"/>
              <a:ext cx="1166682" cy="475665"/>
              <a:chOff x="2339752" y="2133801"/>
              <a:chExt cx="1166682" cy="475665"/>
            </a:xfrm>
          </p:grpSpPr>
          <p:sp>
            <p:nvSpPr>
              <p:cNvPr id="157" name="矩形 156"/>
              <p:cNvSpPr/>
              <p:nvPr/>
            </p:nvSpPr>
            <p:spPr>
              <a:xfrm>
                <a:off x="2339752" y="2135739"/>
                <a:ext cx="1166682" cy="471788"/>
              </a:xfrm>
              <a:prstGeom prst="rect">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8" name="组合 157"/>
              <p:cNvGrpSpPr/>
              <p:nvPr/>
            </p:nvGrpSpPr>
            <p:grpSpPr>
              <a:xfrm>
                <a:off x="2355470" y="2133801"/>
                <a:ext cx="1135247" cy="475665"/>
                <a:chOff x="2362474" y="2127368"/>
                <a:chExt cx="1135247" cy="475665"/>
              </a:xfrm>
            </p:grpSpPr>
            <p:sp>
              <p:nvSpPr>
                <p:cNvPr id="159" name="矩形 158"/>
                <p:cNvSpPr/>
                <p:nvPr/>
              </p:nvSpPr>
              <p:spPr>
                <a:xfrm>
                  <a:off x="2362474" y="2127368"/>
                  <a:ext cx="1135247" cy="276999"/>
                </a:xfrm>
                <a:prstGeom prst="rect">
                  <a:avLst/>
                </a:prstGeom>
              </p:spPr>
              <p:txBody>
                <a:bodyPr wrap="none">
                  <a:spAutoFit/>
                </a:bodyPr>
                <a:lstStyle/>
                <a:p>
                  <a:r>
                    <a:rPr lang="en-US" altLang="zh-CN" sz="1200" dirty="0" smtClean="0">
                      <a:solidFill>
                        <a:schemeClr val="bg1"/>
                      </a:solidFill>
                      <a:latin typeface="Century Gothic" panose="020B0502020202020204" pitchFamily="34" charset="0"/>
                      <a:cs typeface="Arial" panose="020B0604020202020204" pitchFamily="34" charset="0"/>
                    </a:rPr>
                    <a:t>Add The Title</a:t>
                  </a:r>
                  <a:endParaRPr lang="en-US" altLang="zh-CN" sz="1200" dirty="0">
                    <a:solidFill>
                      <a:schemeClr val="bg1"/>
                    </a:solidFill>
                    <a:latin typeface="Century Gothic" panose="020B0502020202020204" pitchFamily="34" charset="0"/>
                    <a:cs typeface="Arial" panose="020B0604020202020204" pitchFamily="34" charset="0"/>
                  </a:endParaRPr>
                </a:p>
              </p:txBody>
            </p:sp>
            <p:sp>
              <p:nvSpPr>
                <p:cNvPr id="160" name="矩形 159"/>
                <p:cNvSpPr/>
                <p:nvPr/>
              </p:nvSpPr>
              <p:spPr>
                <a:xfrm>
                  <a:off x="2362474" y="2326034"/>
                  <a:ext cx="1135247" cy="276999"/>
                </a:xfrm>
                <a:prstGeom prst="rect">
                  <a:avLst/>
                </a:prstGeom>
              </p:spPr>
              <p:txBody>
                <a:bodyPr wrap="none">
                  <a:spAutoFit/>
                </a:bodyPr>
                <a:lstStyle/>
                <a:p>
                  <a:r>
                    <a:rPr lang="en-US" altLang="zh-CN" sz="1200" dirty="0" smtClean="0">
                      <a:solidFill>
                        <a:schemeClr val="bg1"/>
                      </a:solidFill>
                      <a:latin typeface="Century Gothic" panose="020B0502020202020204" pitchFamily="34" charset="0"/>
                      <a:cs typeface="Arial" panose="020B0604020202020204" pitchFamily="34" charset="0"/>
                    </a:rPr>
                    <a:t>Add The Title</a:t>
                  </a:r>
                  <a:endParaRPr lang="en-US" altLang="zh-CN" sz="1200" dirty="0">
                    <a:solidFill>
                      <a:schemeClr val="bg1"/>
                    </a:solidFill>
                    <a:latin typeface="Century Gothic" panose="020B0502020202020204" pitchFamily="34" charset="0"/>
                    <a:cs typeface="Arial" panose="020B0604020202020204" pitchFamily="34" charset="0"/>
                  </a:endParaRPr>
                </a:p>
              </p:txBody>
            </p:sp>
          </p:grpSp>
        </p:grpSp>
        <p:grpSp>
          <p:nvGrpSpPr>
            <p:cNvPr id="161" name="组合 160"/>
            <p:cNvGrpSpPr/>
            <p:nvPr/>
          </p:nvGrpSpPr>
          <p:grpSpPr>
            <a:xfrm>
              <a:off x="2399552" y="4057200"/>
              <a:ext cx="1047082" cy="414311"/>
              <a:chOff x="2399552" y="2797239"/>
              <a:chExt cx="1047082" cy="414311"/>
            </a:xfrm>
          </p:grpSpPr>
          <p:sp>
            <p:nvSpPr>
              <p:cNvPr id="162" name="矩形 161"/>
              <p:cNvSpPr/>
              <p:nvPr/>
            </p:nvSpPr>
            <p:spPr>
              <a:xfrm>
                <a:off x="2399552" y="2797239"/>
                <a:ext cx="1047082" cy="261610"/>
              </a:xfrm>
              <a:prstGeom prst="rect">
                <a:avLst/>
              </a:prstGeom>
            </p:spPr>
            <p:txBody>
              <a:bodyPr wrap="none">
                <a:spAutoFit/>
              </a:bodyPr>
              <a:lstStyle/>
              <a:p>
                <a:pPr algn="ctr"/>
                <a:r>
                  <a:rPr lang="en-US" altLang="zh-CN" sz="1100" b="1" dirty="0">
                    <a:solidFill>
                      <a:schemeClr val="tx1">
                        <a:lumMod val="65000"/>
                        <a:lumOff val="35000"/>
                      </a:schemeClr>
                    </a:solidFill>
                    <a:latin typeface="Century Gothic" panose="020B0502020202020204" pitchFamily="34" charset="0"/>
                    <a:cs typeface="Arial" panose="020B0604020202020204" pitchFamily="34" charset="0"/>
                  </a:rPr>
                  <a:t>Add The Title</a:t>
                </a:r>
              </a:p>
            </p:txBody>
          </p:sp>
          <p:sp>
            <p:nvSpPr>
              <p:cNvPr id="163" name="矩形 162"/>
              <p:cNvSpPr/>
              <p:nvPr/>
            </p:nvSpPr>
            <p:spPr>
              <a:xfrm>
                <a:off x="2513366" y="2996106"/>
                <a:ext cx="819455" cy="215444"/>
              </a:xfrm>
              <a:prstGeom prst="rect">
                <a:avLst/>
              </a:prstGeom>
            </p:spPr>
            <p:txBody>
              <a:bodyPr wrap="none">
                <a:spAutoFit/>
              </a:bodyPr>
              <a:lstStyle/>
              <a:p>
                <a:pPr algn="ctr"/>
                <a:r>
                  <a:rPr lang="en-US" altLang="zh-CN" sz="800" dirty="0" smtClean="0">
                    <a:solidFill>
                      <a:schemeClr val="tx1">
                        <a:lumMod val="65000"/>
                        <a:lumOff val="35000"/>
                      </a:schemeClr>
                    </a:solidFill>
                    <a:latin typeface="Century Gothic" panose="020B0502020202020204" pitchFamily="34" charset="0"/>
                    <a:cs typeface="Arial" panose="020B0604020202020204" pitchFamily="34" charset="0"/>
                  </a:rPr>
                  <a:t>Add The Title</a:t>
                </a:r>
                <a:endParaRPr lang="en-US" altLang="zh-CN" sz="800" dirty="0">
                  <a:solidFill>
                    <a:schemeClr val="tx1">
                      <a:lumMod val="65000"/>
                      <a:lumOff val="35000"/>
                    </a:schemeClr>
                  </a:solidFill>
                  <a:latin typeface="Century Gothic" panose="020B0502020202020204" pitchFamily="34" charset="0"/>
                  <a:cs typeface="Arial" panose="020B0604020202020204" pitchFamily="34" charset="0"/>
                </a:endParaRPr>
              </a:p>
            </p:txBody>
          </p:sp>
        </p:grpSp>
        <p:grpSp>
          <p:nvGrpSpPr>
            <p:cNvPr id="164" name="组合 163"/>
            <p:cNvGrpSpPr/>
            <p:nvPr/>
          </p:nvGrpSpPr>
          <p:grpSpPr>
            <a:xfrm>
              <a:off x="4535995" y="3560951"/>
              <a:ext cx="1361473" cy="475665"/>
              <a:chOff x="2339751" y="2133801"/>
              <a:chExt cx="1361473" cy="475665"/>
            </a:xfrm>
          </p:grpSpPr>
          <p:sp>
            <p:nvSpPr>
              <p:cNvPr id="165" name="矩形 164"/>
              <p:cNvSpPr/>
              <p:nvPr/>
            </p:nvSpPr>
            <p:spPr>
              <a:xfrm>
                <a:off x="2339751" y="2135739"/>
                <a:ext cx="1361473" cy="471788"/>
              </a:xfrm>
              <a:prstGeom prst="rect">
                <a:avLst/>
              </a:prstGeom>
              <a:solidFill>
                <a:srgbClr val="93A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6" name="组合 165"/>
              <p:cNvGrpSpPr/>
              <p:nvPr/>
            </p:nvGrpSpPr>
            <p:grpSpPr>
              <a:xfrm>
                <a:off x="2527953" y="2133801"/>
                <a:ext cx="1135247" cy="475665"/>
                <a:chOff x="2534957" y="2127368"/>
                <a:chExt cx="1135247" cy="475665"/>
              </a:xfrm>
            </p:grpSpPr>
            <p:sp>
              <p:nvSpPr>
                <p:cNvPr id="167" name="矩形 166"/>
                <p:cNvSpPr/>
                <p:nvPr/>
              </p:nvSpPr>
              <p:spPr>
                <a:xfrm>
                  <a:off x="2534957" y="2127368"/>
                  <a:ext cx="1135247" cy="276999"/>
                </a:xfrm>
                <a:prstGeom prst="rect">
                  <a:avLst/>
                </a:prstGeom>
              </p:spPr>
              <p:txBody>
                <a:bodyPr wrap="none">
                  <a:spAutoFit/>
                </a:bodyPr>
                <a:lstStyle/>
                <a:p>
                  <a:r>
                    <a:rPr lang="en-US" altLang="zh-CN" sz="1200" dirty="0" smtClean="0">
                      <a:solidFill>
                        <a:schemeClr val="bg1"/>
                      </a:solidFill>
                      <a:latin typeface="Century Gothic" panose="020B0502020202020204" pitchFamily="34" charset="0"/>
                      <a:cs typeface="Arial" panose="020B0604020202020204" pitchFamily="34" charset="0"/>
                    </a:rPr>
                    <a:t>Add The Title</a:t>
                  </a:r>
                  <a:endParaRPr lang="en-US" altLang="zh-CN" sz="1200" dirty="0">
                    <a:solidFill>
                      <a:schemeClr val="bg1"/>
                    </a:solidFill>
                    <a:latin typeface="Century Gothic" panose="020B0502020202020204" pitchFamily="34" charset="0"/>
                    <a:cs typeface="Arial" panose="020B0604020202020204" pitchFamily="34" charset="0"/>
                  </a:endParaRPr>
                </a:p>
              </p:txBody>
            </p:sp>
            <p:sp>
              <p:nvSpPr>
                <p:cNvPr id="168" name="矩形 167"/>
                <p:cNvSpPr/>
                <p:nvPr/>
              </p:nvSpPr>
              <p:spPr>
                <a:xfrm>
                  <a:off x="2534957" y="2326034"/>
                  <a:ext cx="1135247" cy="276999"/>
                </a:xfrm>
                <a:prstGeom prst="rect">
                  <a:avLst/>
                </a:prstGeom>
              </p:spPr>
              <p:txBody>
                <a:bodyPr wrap="none">
                  <a:spAutoFit/>
                </a:bodyPr>
                <a:lstStyle/>
                <a:p>
                  <a:r>
                    <a:rPr lang="en-US" altLang="zh-CN" sz="1200" dirty="0" smtClean="0">
                      <a:solidFill>
                        <a:schemeClr val="bg1"/>
                      </a:solidFill>
                      <a:latin typeface="Century Gothic" panose="020B0502020202020204" pitchFamily="34" charset="0"/>
                      <a:cs typeface="Arial" panose="020B0604020202020204" pitchFamily="34" charset="0"/>
                    </a:rPr>
                    <a:t>Add The Title</a:t>
                  </a:r>
                  <a:endParaRPr lang="en-US" altLang="zh-CN" sz="1200" dirty="0">
                    <a:solidFill>
                      <a:schemeClr val="bg1"/>
                    </a:solidFill>
                    <a:latin typeface="Century Gothic" panose="020B0502020202020204" pitchFamily="34" charset="0"/>
                    <a:cs typeface="Arial" panose="020B0604020202020204" pitchFamily="34" charset="0"/>
                  </a:endParaRPr>
                </a:p>
              </p:txBody>
            </p:sp>
          </p:grpSp>
        </p:grpSp>
        <p:grpSp>
          <p:nvGrpSpPr>
            <p:cNvPr id="169" name="组合 168"/>
            <p:cNvGrpSpPr/>
            <p:nvPr/>
          </p:nvGrpSpPr>
          <p:grpSpPr>
            <a:xfrm>
              <a:off x="6732240" y="3560951"/>
              <a:ext cx="1166682" cy="475665"/>
              <a:chOff x="2339752" y="2133801"/>
              <a:chExt cx="1166682" cy="475665"/>
            </a:xfrm>
          </p:grpSpPr>
          <p:sp>
            <p:nvSpPr>
              <p:cNvPr id="170" name="矩形 169"/>
              <p:cNvSpPr/>
              <p:nvPr/>
            </p:nvSpPr>
            <p:spPr>
              <a:xfrm>
                <a:off x="2339752" y="2135739"/>
                <a:ext cx="1166682" cy="471788"/>
              </a:xfrm>
              <a:prstGeom prst="rect">
                <a:avLst/>
              </a:prstGeom>
              <a:solidFill>
                <a:srgbClr val="93A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1" name="组合 170"/>
              <p:cNvGrpSpPr/>
              <p:nvPr/>
            </p:nvGrpSpPr>
            <p:grpSpPr>
              <a:xfrm>
                <a:off x="2355470" y="2133801"/>
                <a:ext cx="1135247" cy="475665"/>
                <a:chOff x="2362474" y="2127368"/>
                <a:chExt cx="1135247" cy="475665"/>
              </a:xfrm>
            </p:grpSpPr>
            <p:sp>
              <p:nvSpPr>
                <p:cNvPr id="172" name="矩形 171"/>
                <p:cNvSpPr/>
                <p:nvPr/>
              </p:nvSpPr>
              <p:spPr>
                <a:xfrm>
                  <a:off x="2362474" y="2127368"/>
                  <a:ext cx="1135247" cy="276999"/>
                </a:xfrm>
                <a:prstGeom prst="rect">
                  <a:avLst/>
                </a:prstGeom>
              </p:spPr>
              <p:txBody>
                <a:bodyPr wrap="none">
                  <a:spAutoFit/>
                </a:bodyPr>
                <a:lstStyle/>
                <a:p>
                  <a:r>
                    <a:rPr lang="en-US" altLang="zh-CN" sz="1200" dirty="0" smtClean="0">
                      <a:solidFill>
                        <a:schemeClr val="bg1"/>
                      </a:solidFill>
                      <a:latin typeface="Century Gothic" panose="020B0502020202020204" pitchFamily="34" charset="0"/>
                      <a:cs typeface="Arial" panose="020B0604020202020204" pitchFamily="34" charset="0"/>
                    </a:rPr>
                    <a:t>Add The Title</a:t>
                  </a:r>
                  <a:endParaRPr lang="en-US" altLang="zh-CN" sz="1200" dirty="0">
                    <a:solidFill>
                      <a:schemeClr val="bg1"/>
                    </a:solidFill>
                    <a:latin typeface="Century Gothic" panose="020B0502020202020204" pitchFamily="34" charset="0"/>
                    <a:cs typeface="Arial" panose="020B0604020202020204" pitchFamily="34" charset="0"/>
                  </a:endParaRPr>
                </a:p>
              </p:txBody>
            </p:sp>
            <p:sp>
              <p:nvSpPr>
                <p:cNvPr id="173" name="矩形 172"/>
                <p:cNvSpPr/>
                <p:nvPr/>
              </p:nvSpPr>
              <p:spPr>
                <a:xfrm>
                  <a:off x="2362474" y="2326034"/>
                  <a:ext cx="1135247" cy="276999"/>
                </a:xfrm>
                <a:prstGeom prst="rect">
                  <a:avLst/>
                </a:prstGeom>
              </p:spPr>
              <p:txBody>
                <a:bodyPr wrap="none">
                  <a:spAutoFit/>
                </a:bodyPr>
                <a:lstStyle/>
                <a:p>
                  <a:r>
                    <a:rPr lang="en-US" altLang="zh-CN" sz="1200" dirty="0" smtClean="0">
                      <a:solidFill>
                        <a:schemeClr val="bg1"/>
                      </a:solidFill>
                      <a:latin typeface="Century Gothic" panose="020B0502020202020204" pitchFamily="34" charset="0"/>
                      <a:cs typeface="Arial" panose="020B0604020202020204" pitchFamily="34" charset="0"/>
                    </a:rPr>
                    <a:t>Add The Title</a:t>
                  </a:r>
                  <a:endParaRPr lang="en-US" altLang="zh-CN" sz="1200" dirty="0">
                    <a:solidFill>
                      <a:schemeClr val="bg1"/>
                    </a:solidFill>
                    <a:latin typeface="Century Gothic" panose="020B0502020202020204" pitchFamily="34" charset="0"/>
                    <a:cs typeface="Arial" panose="020B0604020202020204" pitchFamily="34" charset="0"/>
                  </a:endParaRPr>
                </a:p>
              </p:txBody>
            </p:sp>
          </p:grpSp>
        </p:grpSp>
        <p:grpSp>
          <p:nvGrpSpPr>
            <p:cNvPr id="174" name="组合 173"/>
            <p:cNvGrpSpPr/>
            <p:nvPr/>
          </p:nvGrpSpPr>
          <p:grpSpPr>
            <a:xfrm>
              <a:off x="6792040" y="4057200"/>
              <a:ext cx="1047082" cy="414311"/>
              <a:chOff x="2399552" y="2797239"/>
              <a:chExt cx="1047082" cy="414311"/>
            </a:xfrm>
          </p:grpSpPr>
          <p:sp>
            <p:nvSpPr>
              <p:cNvPr id="175" name="矩形 174"/>
              <p:cNvSpPr/>
              <p:nvPr/>
            </p:nvSpPr>
            <p:spPr>
              <a:xfrm>
                <a:off x="2399552" y="2797239"/>
                <a:ext cx="1047082" cy="261610"/>
              </a:xfrm>
              <a:prstGeom prst="rect">
                <a:avLst/>
              </a:prstGeom>
            </p:spPr>
            <p:txBody>
              <a:bodyPr wrap="none">
                <a:spAutoFit/>
              </a:bodyPr>
              <a:lstStyle/>
              <a:p>
                <a:pPr algn="ctr"/>
                <a:r>
                  <a:rPr lang="en-US" altLang="zh-CN" sz="1100" b="1" dirty="0">
                    <a:solidFill>
                      <a:schemeClr val="tx1">
                        <a:lumMod val="65000"/>
                        <a:lumOff val="35000"/>
                      </a:schemeClr>
                    </a:solidFill>
                    <a:latin typeface="Century Gothic" panose="020B0502020202020204" pitchFamily="34" charset="0"/>
                    <a:cs typeface="Arial" panose="020B0604020202020204" pitchFamily="34" charset="0"/>
                  </a:rPr>
                  <a:t>Add The Title</a:t>
                </a:r>
              </a:p>
            </p:txBody>
          </p:sp>
          <p:sp>
            <p:nvSpPr>
              <p:cNvPr id="176" name="矩形 175"/>
              <p:cNvSpPr/>
              <p:nvPr/>
            </p:nvSpPr>
            <p:spPr>
              <a:xfrm>
                <a:off x="2513366" y="2996106"/>
                <a:ext cx="819455" cy="215444"/>
              </a:xfrm>
              <a:prstGeom prst="rect">
                <a:avLst/>
              </a:prstGeom>
            </p:spPr>
            <p:txBody>
              <a:bodyPr wrap="none">
                <a:spAutoFit/>
              </a:bodyPr>
              <a:lstStyle/>
              <a:p>
                <a:pPr algn="ctr"/>
                <a:r>
                  <a:rPr lang="en-US" altLang="zh-CN" sz="800" dirty="0" smtClean="0">
                    <a:solidFill>
                      <a:schemeClr val="tx1">
                        <a:lumMod val="65000"/>
                        <a:lumOff val="35000"/>
                      </a:schemeClr>
                    </a:solidFill>
                    <a:latin typeface="Century Gothic" panose="020B0502020202020204" pitchFamily="34" charset="0"/>
                    <a:cs typeface="Arial" panose="020B0604020202020204" pitchFamily="34" charset="0"/>
                  </a:rPr>
                  <a:t>Add The Title</a:t>
                </a:r>
                <a:endParaRPr lang="en-US" altLang="zh-CN" sz="800" dirty="0">
                  <a:solidFill>
                    <a:schemeClr val="tx1">
                      <a:lumMod val="65000"/>
                      <a:lumOff val="35000"/>
                    </a:schemeClr>
                  </a:solidFill>
                  <a:latin typeface="Century Gothic" panose="020B0502020202020204" pitchFamily="34" charset="0"/>
                  <a:cs typeface="Arial" panose="020B0604020202020204" pitchFamily="34" charset="0"/>
                </a:endParaRPr>
              </a:p>
            </p:txBody>
          </p:sp>
        </p:grpSp>
        <p:sp>
          <p:nvSpPr>
            <p:cNvPr id="178" name="椭圆 177"/>
            <p:cNvSpPr/>
            <p:nvPr/>
          </p:nvSpPr>
          <p:spPr>
            <a:xfrm>
              <a:off x="4300649" y="3398044"/>
              <a:ext cx="470454" cy="470454"/>
            </a:xfrm>
            <a:prstGeom prst="ellipse">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8" name="组合 77"/>
            <p:cNvGrpSpPr/>
            <p:nvPr/>
          </p:nvGrpSpPr>
          <p:grpSpPr>
            <a:xfrm>
              <a:off x="4373859" y="3470781"/>
              <a:ext cx="324274" cy="318993"/>
              <a:chOff x="14627708" y="5551488"/>
              <a:chExt cx="487362" cy="479425"/>
            </a:xfrm>
            <a:solidFill>
              <a:schemeClr val="bg1"/>
            </a:solidFill>
          </p:grpSpPr>
          <p:sp>
            <p:nvSpPr>
              <p:cNvPr id="52" name="Freeform 37"/>
              <p:cNvSpPr>
                <a:spLocks noEditPoints="1"/>
              </p:cNvSpPr>
              <p:nvPr/>
            </p:nvSpPr>
            <p:spPr bwMode="auto">
              <a:xfrm>
                <a:off x="14727720" y="5645150"/>
                <a:ext cx="296862" cy="295275"/>
              </a:xfrm>
              <a:custGeom>
                <a:avLst/>
                <a:gdLst>
                  <a:gd name="T0" fmla="*/ 81 w 187"/>
                  <a:gd name="T1" fmla="*/ 186 h 186"/>
                  <a:gd name="T2" fmla="*/ 0 w 187"/>
                  <a:gd name="T3" fmla="*/ 106 h 186"/>
                  <a:gd name="T4" fmla="*/ 107 w 187"/>
                  <a:gd name="T5" fmla="*/ 0 h 186"/>
                  <a:gd name="T6" fmla="*/ 187 w 187"/>
                  <a:gd name="T7" fmla="*/ 80 h 186"/>
                  <a:gd name="T8" fmla="*/ 81 w 187"/>
                  <a:gd name="T9" fmla="*/ 186 h 186"/>
                  <a:gd name="T10" fmla="*/ 26 w 187"/>
                  <a:gd name="T11" fmla="*/ 106 h 186"/>
                  <a:gd name="T12" fmla="*/ 81 w 187"/>
                  <a:gd name="T13" fmla="*/ 158 h 186"/>
                  <a:gd name="T14" fmla="*/ 159 w 187"/>
                  <a:gd name="T15" fmla="*/ 80 h 186"/>
                  <a:gd name="T16" fmla="*/ 107 w 187"/>
                  <a:gd name="T17" fmla="*/ 26 h 186"/>
                  <a:gd name="T18" fmla="*/ 26 w 187"/>
                  <a:gd name="T19" fmla="*/ 10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186">
                    <a:moveTo>
                      <a:pt x="81" y="186"/>
                    </a:moveTo>
                    <a:lnTo>
                      <a:pt x="0" y="106"/>
                    </a:lnTo>
                    <a:lnTo>
                      <a:pt x="107" y="0"/>
                    </a:lnTo>
                    <a:lnTo>
                      <a:pt x="187" y="80"/>
                    </a:lnTo>
                    <a:lnTo>
                      <a:pt x="81" y="186"/>
                    </a:lnTo>
                    <a:close/>
                    <a:moveTo>
                      <a:pt x="26" y="106"/>
                    </a:moveTo>
                    <a:lnTo>
                      <a:pt x="81" y="158"/>
                    </a:lnTo>
                    <a:lnTo>
                      <a:pt x="159" y="80"/>
                    </a:lnTo>
                    <a:lnTo>
                      <a:pt x="107" y="26"/>
                    </a:lnTo>
                    <a:lnTo>
                      <a:pt x="26"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38"/>
              <p:cNvSpPr>
                <a:spLocks/>
              </p:cNvSpPr>
              <p:nvPr/>
            </p:nvSpPr>
            <p:spPr bwMode="auto">
              <a:xfrm>
                <a:off x="14627708" y="5835650"/>
                <a:ext cx="201612" cy="195263"/>
              </a:xfrm>
              <a:custGeom>
                <a:avLst/>
                <a:gdLst>
                  <a:gd name="T0" fmla="*/ 26 w 54"/>
                  <a:gd name="T1" fmla="*/ 52 h 52"/>
                  <a:gd name="T2" fmla="*/ 9 w 54"/>
                  <a:gd name="T3" fmla="*/ 45 h 52"/>
                  <a:gd name="T4" fmla="*/ 9 w 54"/>
                  <a:gd name="T5" fmla="*/ 11 h 52"/>
                  <a:gd name="T6" fmla="*/ 20 w 54"/>
                  <a:gd name="T7" fmla="*/ 0 h 52"/>
                  <a:gd name="T8" fmla="*/ 26 w 54"/>
                  <a:gd name="T9" fmla="*/ 6 h 52"/>
                  <a:gd name="T10" fmla="*/ 15 w 54"/>
                  <a:gd name="T11" fmla="*/ 17 h 52"/>
                  <a:gd name="T12" fmla="*/ 10 w 54"/>
                  <a:gd name="T13" fmla="*/ 28 h 52"/>
                  <a:gd name="T14" fmla="*/ 15 w 54"/>
                  <a:gd name="T15" fmla="*/ 39 h 52"/>
                  <a:gd name="T16" fmla="*/ 26 w 54"/>
                  <a:gd name="T17" fmla="*/ 44 h 52"/>
                  <a:gd name="T18" fmla="*/ 37 w 54"/>
                  <a:gd name="T19" fmla="*/ 39 h 52"/>
                  <a:gd name="T20" fmla="*/ 48 w 54"/>
                  <a:gd name="T21" fmla="*/ 28 h 52"/>
                  <a:gd name="T22" fmla="*/ 54 w 54"/>
                  <a:gd name="T23" fmla="*/ 34 h 52"/>
                  <a:gd name="T24" fmla="*/ 43 w 54"/>
                  <a:gd name="T25" fmla="*/ 45 h 52"/>
                  <a:gd name="T26" fmla="*/ 26 w 54"/>
                  <a:gd name="T2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2">
                    <a:moveTo>
                      <a:pt x="26" y="52"/>
                    </a:moveTo>
                    <a:cubicBezTo>
                      <a:pt x="20" y="52"/>
                      <a:pt x="14" y="50"/>
                      <a:pt x="9" y="45"/>
                    </a:cubicBezTo>
                    <a:cubicBezTo>
                      <a:pt x="0" y="36"/>
                      <a:pt x="0" y="20"/>
                      <a:pt x="9" y="11"/>
                    </a:cubicBezTo>
                    <a:cubicBezTo>
                      <a:pt x="20" y="0"/>
                      <a:pt x="20" y="0"/>
                      <a:pt x="20" y="0"/>
                    </a:cubicBezTo>
                    <a:cubicBezTo>
                      <a:pt x="26" y="6"/>
                      <a:pt x="26" y="6"/>
                      <a:pt x="26" y="6"/>
                    </a:cubicBezTo>
                    <a:cubicBezTo>
                      <a:pt x="15" y="17"/>
                      <a:pt x="15" y="17"/>
                      <a:pt x="15" y="17"/>
                    </a:cubicBezTo>
                    <a:cubicBezTo>
                      <a:pt x="12" y="20"/>
                      <a:pt x="10" y="24"/>
                      <a:pt x="10" y="28"/>
                    </a:cubicBezTo>
                    <a:cubicBezTo>
                      <a:pt x="10" y="32"/>
                      <a:pt x="12" y="36"/>
                      <a:pt x="15" y="39"/>
                    </a:cubicBezTo>
                    <a:cubicBezTo>
                      <a:pt x="18" y="42"/>
                      <a:pt x="22" y="44"/>
                      <a:pt x="26" y="44"/>
                    </a:cubicBezTo>
                    <a:cubicBezTo>
                      <a:pt x="30" y="44"/>
                      <a:pt x="34" y="42"/>
                      <a:pt x="37" y="39"/>
                    </a:cubicBezTo>
                    <a:cubicBezTo>
                      <a:pt x="48" y="28"/>
                      <a:pt x="48" y="28"/>
                      <a:pt x="48" y="28"/>
                    </a:cubicBezTo>
                    <a:cubicBezTo>
                      <a:pt x="54" y="34"/>
                      <a:pt x="54" y="34"/>
                      <a:pt x="54" y="34"/>
                    </a:cubicBezTo>
                    <a:cubicBezTo>
                      <a:pt x="43" y="45"/>
                      <a:pt x="43" y="45"/>
                      <a:pt x="43" y="45"/>
                    </a:cubicBezTo>
                    <a:cubicBezTo>
                      <a:pt x="38" y="50"/>
                      <a:pt x="32" y="52"/>
                      <a:pt x="26" y="5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39"/>
              <p:cNvSpPr>
                <a:spLocks/>
              </p:cNvSpPr>
              <p:nvPr/>
            </p:nvSpPr>
            <p:spPr bwMode="auto">
              <a:xfrm>
                <a:off x="14919808" y="5551488"/>
                <a:ext cx="195262" cy="193675"/>
              </a:xfrm>
              <a:custGeom>
                <a:avLst/>
                <a:gdLst>
                  <a:gd name="T0" fmla="*/ 34 w 52"/>
                  <a:gd name="T1" fmla="*/ 52 h 52"/>
                  <a:gd name="T2" fmla="*/ 28 w 52"/>
                  <a:gd name="T3" fmla="*/ 46 h 52"/>
                  <a:gd name="T4" fmla="*/ 39 w 52"/>
                  <a:gd name="T5" fmla="*/ 35 h 52"/>
                  <a:gd name="T6" fmla="*/ 44 w 52"/>
                  <a:gd name="T7" fmla="*/ 24 h 52"/>
                  <a:gd name="T8" fmla="*/ 39 w 52"/>
                  <a:gd name="T9" fmla="*/ 13 h 52"/>
                  <a:gd name="T10" fmla="*/ 17 w 52"/>
                  <a:gd name="T11" fmla="*/ 13 h 52"/>
                  <a:gd name="T12" fmla="*/ 6 w 52"/>
                  <a:gd name="T13" fmla="*/ 24 h 52"/>
                  <a:gd name="T14" fmla="*/ 0 w 52"/>
                  <a:gd name="T15" fmla="*/ 18 h 52"/>
                  <a:gd name="T16" fmla="*/ 11 w 52"/>
                  <a:gd name="T17" fmla="*/ 7 h 52"/>
                  <a:gd name="T18" fmla="*/ 28 w 52"/>
                  <a:gd name="T19" fmla="*/ 0 h 52"/>
                  <a:gd name="T20" fmla="*/ 45 w 52"/>
                  <a:gd name="T21" fmla="*/ 7 h 52"/>
                  <a:gd name="T22" fmla="*/ 52 w 52"/>
                  <a:gd name="T23" fmla="*/ 24 h 52"/>
                  <a:gd name="T24" fmla="*/ 45 w 52"/>
                  <a:gd name="T25" fmla="*/ 41 h 52"/>
                  <a:gd name="T26" fmla="*/ 34 w 52"/>
                  <a:gd name="T2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2">
                    <a:moveTo>
                      <a:pt x="34" y="52"/>
                    </a:moveTo>
                    <a:cubicBezTo>
                      <a:pt x="28" y="46"/>
                      <a:pt x="28" y="46"/>
                      <a:pt x="28" y="46"/>
                    </a:cubicBezTo>
                    <a:cubicBezTo>
                      <a:pt x="39" y="35"/>
                      <a:pt x="39" y="35"/>
                      <a:pt x="39" y="35"/>
                    </a:cubicBezTo>
                    <a:cubicBezTo>
                      <a:pt x="42" y="32"/>
                      <a:pt x="44" y="28"/>
                      <a:pt x="44" y="24"/>
                    </a:cubicBezTo>
                    <a:cubicBezTo>
                      <a:pt x="44" y="20"/>
                      <a:pt x="42" y="16"/>
                      <a:pt x="39" y="13"/>
                    </a:cubicBezTo>
                    <a:cubicBezTo>
                      <a:pt x="33" y="7"/>
                      <a:pt x="23" y="7"/>
                      <a:pt x="17" y="13"/>
                    </a:cubicBezTo>
                    <a:cubicBezTo>
                      <a:pt x="6" y="24"/>
                      <a:pt x="6" y="24"/>
                      <a:pt x="6" y="24"/>
                    </a:cubicBezTo>
                    <a:cubicBezTo>
                      <a:pt x="0" y="18"/>
                      <a:pt x="0" y="18"/>
                      <a:pt x="0" y="18"/>
                    </a:cubicBezTo>
                    <a:cubicBezTo>
                      <a:pt x="11" y="7"/>
                      <a:pt x="11" y="7"/>
                      <a:pt x="11" y="7"/>
                    </a:cubicBezTo>
                    <a:cubicBezTo>
                      <a:pt x="16" y="2"/>
                      <a:pt x="22" y="0"/>
                      <a:pt x="28" y="0"/>
                    </a:cubicBezTo>
                    <a:cubicBezTo>
                      <a:pt x="34" y="0"/>
                      <a:pt x="40" y="2"/>
                      <a:pt x="45" y="7"/>
                    </a:cubicBezTo>
                    <a:cubicBezTo>
                      <a:pt x="50" y="12"/>
                      <a:pt x="52" y="18"/>
                      <a:pt x="52" y="24"/>
                    </a:cubicBezTo>
                    <a:cubicBezTo>
                      <a:pt x="52" y="30"/>
                      <a:pt x="50" y="36"/>
                      <a:pt x="45" y="41"/>
                    </a:cubicBezTo>
                    <a:lnTo>
                      <a:pt x="34"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40"/>
              <p:cNvSpPr>
                <a:spLocks/>
              </p:cNvSpPr>
              <p:nvPr/>
            </p:nvSpPr>
            <p:spPr bwMode="auto">
              <a:xfrm>
                <a:off x="14791220" y="5783263"/>
                <a:ext cx="46037" cy="44450"/>
              </a:xfrm>
              <a:custGeom>
                <a:avLst/>
                <a:gdLst>
                  <a:gd name="T0" fmla="*/ 15 w 29"/>
                  <a:gd name="T1" fmla="*/ 28 h 28"/>
                  <a:gd name="T2" fmla="*/ 0 w 29"/>
                  <a:gd name="T3" fmla="*/ 14 h 28"/>
                  <a:gd name="T4" fmla="*/ 15 w 29"/>
                  <a:gd name="T5" fmla="*/ 0 h 28"/>
                  <a:gd name="T6" fmla="*/ 29 w 29"/>
                  <a:gd name="T7" fmla="*/ 14 h 28"/>
                  <a:gd name="T8" fmla="*/ 15 w 29"/>
                  <a:gd name="T9" fmla="*/ 28 h 28"/>
                </a:gdLst>
                <a:ahLst/>
                <a:cxnLst>
                  <a:cxn ang="0">
                    <a:pos x="T0" y="T1"/>
                  </a:cxn>
                  <a:cxn ang="0">
                    <a:pos x="T2" y="T3"/>
                  </a:cxn>
                  <a:cxn ang="0">
                    <a:pos x="T4" y="T5"/>
                  </a:cxn>
                  <a:cxn ang="0">
                    <a:pos x="T6" y="T7"/>
                  </a:cxn>
                  <a:cxn ang="0">
                    <a:pos x="T8" y="T9"/>
                  </a:cxn>
                </a:cxnLst>
                <a:rect l="0" t="0" r="r" b="b"/>
                <a:pathLst>
                  <a:path w="29" h="28">
                    <a:moveTo>
                      <a:pt x="15" y="28"/>
                    </a:moveTo>
                    <a:lnTo>
                      <a:pt x="0" y="14"/>
                    </a:lnTo>
                    <a:lnTo>
                      <a:pt x="15" y="0"/>
                    </a:lnTo>
                    <a:lnTo>
                      <a:pt x="29" y="14"/>
                    </a:lnTo>
                    <a:lnTo>
                      <a:pt x="15"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41"/>
              <p:cNvSpPr>
                <a:spLocks/>
              </p:cNvSpPr>
              <p:nvPr/>
            </p:nvSpPr>
            <p:spPr bwMode="auto">
              <a:xfrm>
                <a:off x="14851545" y="5768975"/>
                <a:ext cx="46037" cy="44450"/>
              </a:xfrm>
              <a:custGeom>
                <a:avLst/>
                <a:gdLst>
                  <a:gd name="T0" fmla="*/ 14 w 29"/>
                  <a:gd name="T1" fmla="*/ 28 h 28"/>
                  <a:gd name="T2" fmla="*/ 0 w 29"/>
                  <a:gd name="T3" fmla="*/ 14 h 28"/>
                  <a:gd name="T4" fmla="*/ 14 w 29"/>
                  <a:gd name="T5" fmla="*/ 0 h 28"/>
                  <a:gd name="T6" fmla="*/ 29 w 29"/>
                  <a:gd name="T7" fmla="*/ 14 h 28"/>
                  <a:gd name="T8" fmla="*/ 14 w 29"/>
                  <a:gd name="T9" fmla="*/ 28 h 28"/>
                </a:gdLst>
                <a:ahLst/>
                <a:cxnLst>
                  <a:cxn ang="0">
                    <a:pos x="T0" y="T1"/>
                  </a:cxn>
                  <a:cxn ang="0">
                    <a:pos x="T2" y="T3"/>
                  </a:cxn>
                  <a:cxn ang="0">
                    <a:pos x="T4" y="T5"/>
                  </a:cxn>
                  <a:cxn ang="0">
                    <a:pos x="T6" y="T7"/>
                  </a:cxn>
                  <a:cxn ang="0">
                    <a:pos x="T8" y="T9"/>
                  </a:cxn>
                </a:cxnLst>
                <a:rect l="0" t="0" r="r" b="b"/>
                <a:pathLst>
                  <a:path w="29" h="28">
                    <a:moveTo>
                      <a:pt x="14" y="28"/>
                    </a:moveTo>
                    <a:lnTo>
                      <a:pt x="0" y="14"/>
                    </a:lnTo>
                    <a:lnTo>
                      <a:pt x="14" y="0"/>
                    </a:lnTo>
                    <a:lnTo>
                      <a:pt x="29" y="14"/>
                    </a:lnTo>
                    <a:lnTo>
                      <a:pt x="14"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42"/>
              <p:cNvSpPr>
                <a:spLocks/>
              </p:cNvSpPr>
              <p:nvPr/>
            </p:nvSpPr>
            <p:spPr bwMode="auto">
              <a:xfrm>
                <a:off x="14867420" y="5708650"/>
                <a:ext cx="44450" cy="44450"/>
              </a:xfrm>
              <a:custGeom>
                <a:avLst/>
                <a:gdLst>
                  <a:gd name="T0" fmla="*/ 14 w 28"/>
                  <a:gd name="T1" fmla="*/ 28 h 28"/>
                  <a:gd name="T2" fmla="*/ 0 w 28"/>
                  <a:gd name="T3" fmla="*/ 14 h 28"/>
                  <a:gd name="T4" fmla="*/ 14 w 28"/>
                  <a:gd name="T5" fmla="*/ 0 h 28"/>
                  <a:gd name="T6" fmla="*/ 28 w 28"/>
                  <a:gd name="T7" fmla="*/ 14 h 28"/>
                  <a:gd name="T8" fmla="*/ 14 w 28"/>
                  <a:gd name="T9" fmla="*/ 28 h 28"/>
                </a:gdLst>
                <a:ahLst/>
                <a:cxnLst>
                  <a:cxn ang="0">
                    <a:pos x="T0" y="T1"/>
                  </a:cxn>
                  <a:cxn ang="0">
                    <a:pos x="T2" y="T3"/>
                  </a:cxn>
                  <a:cxn ang="0">
                    <a:pos x="T4" y="T5"/>
                  </a:cxn>
                  <a:cxn ang="0">
                    <a:pos x="T6" y="T7"/>
                  </a:cxn>
                  <a:cxn ang="0">
                    <a:pos x="T8" y="T9"/>
                  </a:cxn>
                </a:cxnLst>
                <a:rect l="0" t="0" r="r" b="b"/>
                <a:pathLst>
                  <a:path w="28" h="28">
                    <a:moveTo>
                      <a:pt x="14" y="28"/>
                    </a:moveTo>
                    <a:lnTo>
                      <a:pt x="0" y="14"/>
                    </a:lnTo>
                    <a:lnTo>
                      <a:pt x="14" y="0"/>
                    </a:lnTo>
                    <a:lnTo>
                      <a:pt x="28" y="14"/>
                    </a:lnTo>
                    <a:lnTo>
                      <a:pt x="14"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43"/>
              <p:cNvSpPr>
                <a:spLocks/>
              </p:cNvSpPr>
              <p:nvPr/>
            </p:nvSpPr>
            <p:spPr bwMode="auto">
              <a:xfrm>
                <a:off x="14837258" y="5827713"/>
                <a:ext cx="44450" cy="46038"/>
              </a:xfrm>
              <a:custGeom>
                <a:avLst/>
                <a:gdLst>
                  <a:gd name="T0" fmla="*/ 14 w 28"/>
                  <a:gd name="T1" fmla="*/ 29 h 29"/>
                  <a:gd name="T2" fmla="*/ 0 w 28"/>
                  <a:gd name="T3" fmla="*/ 15 h 29"/>
                  <a:gd name="T4" fmla="*/ 14 w 28"/>
                  <a:gd name="T5" fmla="*/ 0 h 29"/>
                  <a:gd name="T6" fmla="*/ 28 w 28"/>
                  <a:gd name="T7" fmla="*/ 15 h 29"/>
                  <a:gd name="T8" fmla="*/ 14 w 28"/>
                  <a:gd name="T9" fmla="*/ 29 h 29"/>
                </a:gdLst>
                <a:ahLst/>
                <a:cxnLst>
                  <a:cxn ang="0">
                    <a:pos x="T0" y="T1"/>
                  </a:cxn>
                  <a:cxn ang="0">
                    <a:pos x="T2" y="T3"/>
                  </a:cxn>
                  <a:cxn ang="0">
                    <a:pos x="T4" y="T5"/>
                  </a:cxn>
                  <a:cxn ang="0">
                    <a:pos x="T6" y="T7"/>
                  </a:cxn>
                  <a:cxn ang="0">
                    <a:pos x="T8" y="T9"/>
                  </a:cxn>
                </a:cxnLst>
                <a:rect l="0" t="0" r="r" b="b"/>
                <a:pathLst>
                  <a:path w="28" h="29">
                    <a:moveTo>
                      <a:pt x="14" y="29"/>
                    </a:moveTo>
                    <a:lnTo>
                      <a:pt x="0" y="15"/>
                    </a:lnTo>
                    <a:lnTo>
                      <a:pt x="14" y="0"/>
                    </a:lnTo>
                    <a:lnTo>
                      <a:pt x="28" y="15"/>
                    </a:lnTo>
                    <a:lnTo>
                      <a:pt x="14"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44"/>
              <p:cNvSpPr>
                <a:spLocks/>
              </p:cNvSpPr>
              <p:nvPr/>
            </p:nvSpPr>
            <p:spPr bwMode="auto">
              <a:xfrm>
                <a:off x="14911870" y="5753100"/>
                <a:ext cx="44450" cy="46038"/>
              </a:xfrm>
              <a:custGeom>
                <a:avLst/>
                <a:gdLst>
                  <a:gd name="T0" fmla="*/ 14 w 28"/>
                  <a:gd name="T1" fmla="*/ 29 h 29"/>
                  <a:gd name="T2" fmla="*/ 0 w 28"/>
                  <a:gd name="T3" fmla="*/ 14 h 29"/>
                  <a:gd name="T4" fmla="*/ 14 w 28"/>
                  <a:gd name="T5" fmla="*/ 0 h 29"/>
                  <a:gd name="T6" fmla="*/ 28 w 28"/>
                  <a:gd name="T7" fmla="*/ 14 h 29"/>
                  <a:gd name="T8" fmla="*/ 14 w 28"/>
                  <a:gd name="T9" fmla="*/ 29 h 29"/>
                </a:gdLst>
                <a:ahLst/>
                <a:cxnLst>
                  <a:cxn ang="0">
                    <a:pos x="T0" y="T1"/>
                  </a:cxn>
                  <a:cxn ang="0">
                    <a:pos x="T2" y="T3"/>
                  </a:cxn>
                  <a:cxn ang="0">
                    <a:pos x="T4" y="T5"/>
                  </a:cxn>
                  <a:cxn ang="0">
                    <a:pos x="T6" y="T7"/>
                  </a:cxn>
                  <a:cxn ang="0">
                    <a:pos x="T8" y="T9"/>
                  </a:cxn>
                </a:cxnLst>
                <a:rect l="0" t="0" r="r" b="b"/>
                <a:pathLst>
                  <a:path w="28" h="29">
                    <a:moveTo>
                      <a:pt x="14" y="29"/>
                    </a:moveTo>
                    <a:lnTo>
                      <a:pt x="0" y="14"/>
                    </a:lnTo>
                    <a:lnTo>
                      <a:pt x="14" y="0"/>
                    </a:lnTo>
                    <a:lnTo>
                      <a:pt x="28" y="14"/>
                    </a:lnTo>
                    <a:lnTo>
                      <a:pt x="14"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107" name="组合 106"/>
          <p:cNvGrpSpPr/>
          <p:nvPr/>
        </p:nvGrpSpPr>
        <p:grpSpPr>
          <a:xfrm>
            <a:off x="8892480" y="411510"/>
            <a:ext cx="251520" cy="661800"/>
            <a:chOff x="8892480" y="411510"/>
            <a:chExt cx="251520" cy="661800"/>
          </a:xfrm>
        </p:grpSpPr>
        <p:sp>
          <p:nvSpPr>
            <p:cNvPr id="108" name="矩形 107"/>
            <p:cNvSpPr/>
            <p:nvPr/>
          </p:nvSpPr>
          <p:spPr>
            <a:xfrm>
              <a:off x="8892480" y="411510"/>
              <a:ext cx="251520" cy="661800"/>
            </a:xfrm>
            <a:prstGeom prst="rect">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文本框 19"/>
            <p:cNvSpPr txBox="1"/>
            <p:nvPr/>
          </p:nvSpPr>
          <p:spPr>
            <a:xfrm rot="5400000">
              <a:off x="8688849" y="634418"/>
              <a:ext cx="658780" cy="215444"/>
            </a:xfrm>
            <a:prstGeom prst="rect">
              <a:avLst/>
            </a:prstGeom>
            <a:noFill/>
          </p:spPr>
          <p:txBody>
            <a:bodyPr wrap="square" rtlCol="0">
              <a:spAutoFit/>
            </a:bodyPr>
            <a:lstStyle/>
            <a:p>
              <a:r>
                <a:rPr lang="en-US" altLang="zh-CN" sz="800" dirty="0" smtClean="0">
                  <a:solidFill>
                    <a:schemeClr val="bg1"/>
                  </a:solidFill>
                  <a:latin typeface="Century Gothic" panose="020B0502020202020204" pitchFamily="34" charset="0"/>
                </a:rPr>
                <a:t>PAGE   20</a:t>
              </a:r>
              <a:endParaRPr lang="zh-CN" altLang="en-US" sz="800" dirty="0">
                <a:solidFill>
                  <a:schemeClr val="bg1"/>
                </a:solidFill>
                <a:latin typeface="Century Gothic" panose="020B0502020202020204" pitchFamily="34" charset="0"/>
              </a:endParaRPr>
            </a:p>
          </p:txBody>
        </p:sp>
        <p:grpSp>
          <p:nvGrpSpPr>
            <p:cNvPr id="110" name="组合 109"/>
            <p:cNvGrpSpPr/>
            <p:nvPr/>
          </p:nvGrpSpPr>
          <p:grpSpPr>
            <a:xfrm>
              <a:off x="8964240" y="819459"/>
              <a:ext cx="108000" cy="7834"/>
              <a:chOff x="8953171" y="848034"/>
              <a:chExt cx="130138" cy="7834"/>
            </a:xfrm>
          </p:grpSpPr>
          <p:cxnSp>
            <p:nvCxnSpPr>
              <p:cNvPr id="112" name="直接连接符 111"/>
              <p:cNvCxnSpPr/>
              <p:nvPr/>
            </p:nvCxnSpPr>
            <p:spPr>
              <a:xfrm>
                <a:off x="8953171" y="855868"/>
                <a:ext cx="130138" cy="0"/>
              </a:xfrm>
              <a:prstGeom prst="line">
                <a:avLst/>
              </a:prstGeom>
              <a:ln w="3175">
                <a:solidFill>
                  <a:srgbClr val="008B8E"/>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a:off x="8953171" y="848034"/>
                <a:ext cx="13013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5756798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412490" y="524010"/>
            <a:ext cx="4535216" cy="615066"/>
            <a:chOff x="412490" y="524010"/>
            <a:chExt cx="4535216" cy="615066"/>
          </a:xfrm>
        </p:grpSpPr>
        <p:sp>
          <p:nvSpPr>
            <p:cNvPr id="5" name="矩形 4"/>
            <p:cNvSpPr/>
            <p:nvPr/>
          </p:nvSpPr>
          <p:spPr>
            <a:xfrm>
              <a:off x="412490" y="524010"/>
              <a:ext cx="4535216" cy="461665"/>
            </a:xfrm>
            <a:prstGeom prst="rect">
              <a:avLst/>
            </a:prstGeom>
          </p:spPr>
          <p:txBody>
            <a:bodyPr wrap="none">
              <a:spAutoFit/>
            </a:bodyPr>
            <a:lstStyle/>
            <a:p>
              <a:r>
                <a:rPr lang="en-US" altLang="zh-CN" sz="2400" dirty="0" smtClean="0">
                  <a:solidFill>
                    <a:srgbClr val="0563B8"/>
                  </a:solidFill>
                  <a:latin typeface="Century Gothic" panose="020B0502020202020204" pitchFamily="34" charset="0"/>
                  <a:cs typeface="Arial" panose="020B0604020202020204" pitchFamily="34" charset="0"/>
                </a:rPr>
                <a:t>Process Flow Diagram Layout</a:t>
              </a:r>
            </a:p>
          </p:txBody>
        </p:sp>
        <p:sp>
          <p:nvSpPr>
            <p:cNvPr id="6" name="矩形 5"/>
            <p:cNvSpPr/>
            <p:nvPr/>
          </p:nvSpPr>
          <p:spPr>
            <a:xfrm>
              <a:off x="412490" y="877466"/>
              <a:ext cx="3676006" cy="261610"/>
            </a:xfrm>
            <a:prstGeom prst="rect">
              <a:avLst/>
            </a:prstGeom>
          </p:spPr>
          <p:txBody>
            <a:bodyPr wrap="none">
              <a:spAutoFit/>
            </a:bodyPr>
            <a:lstStyle/>
            <a:p>
              <a:r>
                <a:rPr lang="en-US" altLang="zh-CN" sz="1100" dirty="0" smtClean="0">
                  <a:solidFill>
                    <a:schemeClr val="bg1">
                      <a:lumMod val="50000"/>
                    </a:schemeClr>
                  </a:solidFill>
                  <a:latin typeface="Century Gothic" panose="020B0502020202020204" pitchFamily="34" charset="0"/>
                  <a:cs typeface="Arial" panose="020B0604020202020204" pitchFamily="34" charset="0"/>
                </a:rPr>
                <a:t>What we hope to achieve in the short and long run</a:t>
              </a:r>
              <a:endParaRPr lang="en-US" altLang="zh-CN" sz="1100" dirty="0">
                <a:solidFill>
                  <a:schemeClr val="bg1">
                    <a:lumMod val="50000"/>
                  </a:schemeClr>
                </a:solidFill>
                <a:latin typeface="Century Gothic" panose="020B0502020202020204" pitchFamily="34" charset="0"/>
                <a:cs typeface="Arial" panose="020B0604020202020204" pitchFamily="34" charset="0"/>
              </a:endParaRPr>
            </a:p>
          </p:txBody>
        </p:sp>
      </p:grpSp>
      <p:grpSp>
        <p:nvGrpSpPr>
          <p:cNvPr id="8" name="组合 7"/>
          <p:cNvGrpSpPr/>
          <p:nvPr/>
        </p:nvGrpSpPr>
        <p:grpSpPr>
          <a:xfrm>
            <a:off x="412490" y="1318356"/>
            <a:ext cx="4771578" cy="3331699"/>
            <a:chOff x="412490" y="1318356"/>
            <a:chExt cx="4771578" cy="3331699"/>
          </a:xfrm>
        </p:grpSpPr>
        <p:graphicFrame>
          <p:nvGraphicFramePr>
            <p:cNvPr id="2" name="图表 1"/>
            <p:cNvGraphicFramePr/>
            <p:nvPr>
              <p:extLst>
                <p:ext uri="{D42A27DB-BD31-4B8C-83A1-F6EECF244321}">
                  <p14:modId xmlns:p14="http://schemas.microsoft.com/office/powerpoint/2010/main" val="336544727"/>
                </p:ext>
              </p:extLst>
            </p:nvPr>
          </p:nvGraphicFramePr>
          <p:xfrm>
            <a:off x="446294" y="1665002"/>
            <a:ext cx="4737774" cy="2985053"/>
          </p:xfrm>
          <a:graphic>
            <a:graphicData uri="http://schemas.openxmlformats.org/drawingml/2006/chart">
              <c:chart xmlns:c="http://schemas.openxmlformats.org/drawingml/2006/chart" xmlns:r="http://schemas.openxmlformats.org/officeDocument/2006/relationships" r:id="rId3"/>
            </a:graphicData>
          </a:graphic>
        </p:graphicFrame>
        <p:sp>
          <p:nvSpPr>
            <p:cNvPr id="119" name="矩形 118"/>
            <p:cNvSpPr/>
            <p:nvPr/>
          </p:nvSpPr>
          <p:spPr>
            <a:xfrm>
              <a:off x="412490" y="1318356"/>
              <a:ext cx="1051891" cy="261610"/>
            </a:xfrm>
            <a:prstGeom prst="rect">
              <a:avLst/>
            </a:prstGeom>
          </p:spPr>
          <p:txBody>
            <a:bodyPr wrap="none">
              <a:spAutoFit/>
            </a:bodyPr>
            <a:lstStyle/>
            <a:p>
              <a:r>
                <a:rPr lang="en-US" altLang="zh-CN" sz="1100" dirty="0" smtClean="0">
                  <a:solidFill>
                    <a:srgbClr val="0563B8"/>
                  </a:solidFill>
                  <a:latin typeface="Century Gothic" panose="020B0502020202020204" pitchFamily="34" charset="0"/>
                  <a:cs typeface="Arial" panose="020B0604020202020204" pitchFamily="34" charset="0"/>
                </a:rPr>
                <a:t>Add The Title</a:t>
              </a:r>
              <a:endParaRPr lang="en-US" altLang="zh-CN" sz="1100" dirty="0">
                <a:solidFill>
                  <a:srgbClr val="0563B8"/>
                </a:solidFill>
                <a:latin typeface="Century Gothic" panose="020B0502020202020204" pitchFamily="34" charset="0"/>
                <a:cs typeface="Arial" panose="020B0604020202020204" pitchFamily="34" charset="0"/>
              </a:endParaRPr>
            </a:p>
          </p:txBody>
        </p:sp>
      </p:grpSp>
      <p:sp>
        <p:nvSpPr>
          <p:cNvPr id="120" name="矩形 119"/>
          <p:cNvSpPr/>
          <p:nvPr/>
        </p:nvSpPr>
        <p:spPr>
          <a:xfrm>
            <a:off x="5544108" y="0"/>
            <a:ext cx="3599892" cy="5141913"/>
          </a:xfrm>
          <a:prstGeom prst="rect">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5825866" y="620878"/>
            <a:ext cx="3315524" cy="4118663"/>
            <a:chOff x="5825866" y="620878"/>
            <a:chExt cx="3315524" cy="4118663"/>
          </a:xfrm>
        </p:grpSpPr>
        <p:grpSp>
          <p:nvGrpSpPr>
            <p:cNvPr id="227" name="组合 226"/>
            <p:cNvGrpSpPr/>
            <p:nvPr/>
          </p:nvGrpSpPr>
          <p:grpSpPr>
            <a:xfrm>
              <a:off x="5896126" y="2941843"/>
              <a:ext cx="3245264" cy="443198"/>
              <a:chOff x="5896126" y="3337447"/>
              <a:chExt cx="3245264" cy="443198"/>
            </a:xfrm>
          </p:grpSpPr>
          <p:sp>
            <p:nvSpPr>
              <p:cNvPr id="136" name="Freeform 10"/>
              <p:cNvSpPr>
                <a:spLocks/>
              </p:cNvSpPr>
              <p:nvPr/>
            </p:nvSpPr>
            <p:spPr bwMode="auto">
              <a:xfrm>
                <a:off x="5896126" y="3381093"/>
                <a:ext cx="378867" cy="355907"/>
              </a:xfrm>
              <a:custGeom>
                <a:avLst/>
                <a:gdLst>
                  <a:gd name="T0" fmla="*/ 40 w 128"/>
                  <a:gd name="T1" fmla="*/ 120 h 120"/>
                  <a:gd name="T2" fmla="*/ 12 w 128"/>
                  <a:gd name="T3" fmla="*/ 108 h 120"/>
                  <a:gd name="T4" fmla="*/ 0 w 128"/>
                  <a:gd name="T5" fmla="*/ 80 h 120"/>
                  <a:gd name="T6" fmla="*/ 12 w 128"/>
                  <a:gd name="T7" fmla="*/ 52 h 120"/>
                  <a:gd name="T8" fmla="*/ 58 w 128"/>
                  <a:gd name="T9" fmla="*/ 2 h 120"/>
                  <a:gd name="T10" fmla="*/ 64 w 128"/>
                  <a:gd name="T11" fmla="*/ 8 h 120"/>
                  <a:gd name="T12" fmla="*/ 17 w 128"/>
                  <a:gd name="T13" fmla="*/ 57 h 120"/>
                  <a:gd name="T14" fmla="*/ 8 w 128"/>
                  <a:gd name="T15" fmla="*/ 80 h 120"/>
                  <a:gd name="T16" fmla="*/ 17 w 128"/>
                  <a:gd name="T17" fmla="*/ 103 h 120"/>
                  <a:gd name="T18" fmla="*/ 40 w 128"/>
                  <a:gd name="T19" fmla="*/ 112 h 120"/>
                  <a:gd name="T20" fmla="*/ 63 w 128"/>
                  <a:gd name="T21" fmla="*/ 103 h 120"/>
                  <a:gd name="T22" fmla="*/ 113 w 128"/>
                  <a:gd name="T23" fmla="*/ 49 h 120"/>
                  <a:gd name="T24" fmla="*/ 120 w 128"/>
                  <a:gd name="T25" fmla="*/ 32 h 120"/>
                  <a:gd name="T26" fmla="*/ 113 w 128"/>
                  <a:gd name="T27" fmla="*/ 15 h 120"/>
                  <a:gd name="T28" fmla="*/ 96 w 128"/>
                  <a:gd name="T29" fmla="*/ 8 h 120"/>
                  <a:gd name="T30" fmla="*/ 79 w 128"/>
                  <a:gd name="T31" fmla="*/ 15 h 120"/>
                  <a:gd name="T32" fmla="*/ 29 w 128"/>
                  <a:gd name="T33" fmla="*/ 69 h 120"/>
                  <a:gd name="T34" fmla="*/ 29 w 128"/>
                  <a:gd name="T35" fmla="*/ 91 h 120"/>
                  <a:gd name="T36" fmla="*/ 40 w 128"/>
                  <a:gd name="T37" fmla="*/ 96 h 120"/>
                  <a:gd name="T38" fmla="*/ 40 w 128"/>
                  <a:gd name="T39" fmla="*/ 96 h 120"/>
                  <a:gd name="T40" fmla="*/ 51 w 128"/>
                  <a:gd name="T41" fmla="*/ 91 h 120"/>
                  <a:gd name="T42" fmla="*/ 100 w 128"/>
                  <a:gd name="T43" fmla="*/ 41 h 120"/>
                  <a:gd name="T44" fmla="*/ 105 w 128"/>
                  <a:gd name="T45" fmla="*/ 47 h 120"/>
                  <a:gd name="T46" fmla="*/ 57 w 128"/>
                  <a:gd name="T47" fmla="*/ 97 h 120"/>
                  <a:gd name="T48" fmla="*/ 40 w 128"/>
                  <a:gd name="T49" fmla="*/ 104 h 120"/>
                  <a:gd name="T50" fmla="*/ 40 w 128"/>
                  <a:gd name="T51" fmla="*/ 104 h 120"/>
                  <a:gd name="T52" fmla="*/ 23 w 128"/>
                  <a:gd name="T53" fmla="*/ 97 h 120"/>
                  <a:gd name="T54" fmla="*/ 23 w 128"/>
                  <a:gd name="T55" fmla="*/ 63 h 120"/>
                  <a:gd name="T56" fmla="*/ 73 w 128"/>
                  <a:gd name="T57" fmla="*/ 9 h 120"/>
                  <a:gd name="T58" fmla="*/ 96 w 128"/>
                  <a:gd name="T59" fmla="*/ 0 h 120"/>
                  <a:gd name="T60" fmla="*/ 119 w 128"/>
                  <a:gd name="T61" fmla="*/ 9 h 120"/>
                  <a:gd name="T62" fmla="*/ 128 w 128"/>
                  <a:gd name="T63" fmla="*/ 32 h 120"/>
                  <a:gd name="T64" fmla="*/ 119 w 128"/>
                  <a:gd name="T65" fmla="*/ 55 h 120"/>
                  <a:gd name="T66" fmla="*/ 68 w 128"/>
                  <a:gd name="T67" fmla="*/ 108 h 120"/>
                  <a:gd name="T68" fmla="*/ 40 w 128"/>
                  <a:gd name="T69"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20">
                    <a:moveTo>
                      <a:pt x="40" y="120"/>
                    </a:moveTo>
                    <a:cubicBezTo>
                      <a:pt x="29" y="120"/>
                      <a:pt x="19" y="116"/>
                      <a:pt x="12" y="108"/>
                    </a:cubicBezTo>
                    <a:cubicBezTo>
                      <a:pt x="4" y="101"/>
                      <a:pt x="0" y="91"/>
                      <a:pt x="0" y="80"/>
                    </a:cubicBezTo>
                    <a:cubicBezTo>
                      <a:pt x="0" y="69"/>
                      <a:pt x="4" y="59"/>
                      <a:pt x="12" y="52"/>
                    </a:cubicBezTo>
                    <a:cubicBezTo>
                      <a:pt x="58" y="2"/>
                      <a:pt x="58" y="2"/>
                      <a:pt x="58" y="2"/>
                    </a:cubicBezTo>
                    <a:cubicBezTo>
                      <a:pt x="64" y="8"/>
                      <a:pt x="64" y="8"/>
                      <a:pt x="64" y="8"/>
                    </a:cubicBezTo>
                    <a:cubicBezTo>
                      <a:pt x="17" y="57"/>
                      <a:pt x="17" y="57"/>
                      <a:pt x="17" y="57"/>
                    </a:cubicBezTo>
                    <a:cubicBezTo>
                      <a:pt x="11" y="63"/>
                      <a:pt x="8" y="71"/>
                      <a:pt x="8" y="80"/>
                    </a:cubicBezTo>
                    <a:cubicBezTo>
                      <a:pt x="8" y="89"/>
                      <a:pt x="11" y="97"/>
                      <a:pt x="17" y="103"/>
                    </a:cubicBezTo>
                    <a:cubicBezTo>
                      <a:pt x="23" y="109"/>
                      <a:pt x="31" y="112"/>
                      <a:pt x="40" y="112"/>
                    </a:cubicBezTo>
                    <a:cubicBezTo>
                      <a:pt x="49" y="112"/>
                      <a:pt x="57" y="109"/>
                      <a:pt x="63" y="103"/>
                    </a:cubicBezTo>
                    <a:cubicBezTo>
                      <a:pt x="113" y="49"/>
                      <a:pt x="113" y="49"/>
                      <a:pt x="113" y="49"/>
                    </a:cubicBezTo>
                    <a:cubicBezTo>
                      <a:pt x="118" y="44"/>
                      <a:pt x="120" y="38"/>
                      <a:pt x="120" y="32"/>
                    </a:cubicBezTo>
                    <a:cubicBezTo>
                      <a:pt x="120" y="26"/>
                      <a:pt x="118" y="20"/>
                      <a:pt x="113" y="15"/>
                    </a:cubicBezTo>
                    <a:cubicBezTo>
                      <a:pt x="108" y="10"/>
                      <a:pt x="102" y="8"/>
                      <a:pt x="96" y="8"/>
                    </a:cubicBezTo>
                    <a:cubicBezTo>
                      <a:pt x="90" y="8"/>
                      <a:pt x="84" y="10"/>
                      <a:pt x="79" y="15"/>
                    </a:cubicBezTo>
                    <a:cubicBezTo>
                      <a:pt x="29" y="69"/>
                      <a:pt x="29" y="69"/>
                      <a:pt x="29" y="69"/>
                    </a:cubicBezTo>
                    <a:cubicBezTo>
                      <a:pt x="22" y="75"/>
                      <a:pt x="22" y="85"/>
                      <a:pt x="29" y="91"/>
                    </a:cubicBezTo>
                    <a:cubicBezTo>
                      <a:pt x="32" y="94"/>
                      <a:pt x="36" y="96"/>
                      <a:pt x="40" y="96"/>
                    </a:cubicBezTo>
                    <a:cubicBezTo>
                      <a:pt x="40" y="96"/>
                      <a:pt x="40" y="96"/>
                      <a:pt x="40" y="96"/>
                    </a:cubicBezTo>
                    <a:cubicBezTo>
                      <a:pt x="44" y="96"/>
                      <a:pt x="48" y="94"/>
                      <a:pt x="51" y="91"/>
                    </a:cubicBezTo>
                    <a:cubicBezTo>
                      <a:pt x="100" y="41"/>
                      <a:pt x="100" y="41"/>
                      <a:pt x="100" y="41"/>
                    </a:cubicBezTo>
                    <a:cubicBezTo>
                      <a:pt x="105" y="47"/>
                      <a:pt x="105" y="47"/>
                      <a:pt x="105" y="47"/>
                    </a:cubicBezTo>
                    <a:cubicBezTo>
                      <a:pt x="57" y="97"/>
                      <a:pt x="57" y="97"/>
                      <a:pt x="57" y="97"/>
                    </a:cubicBezTo>
                    <a:cubicBezTo>
                      <a:pt x="52" y="102"/>
                      <a:pt x="46" y="104"/>
                      <a:pt x="40" y="104"/>
                    </a:cubicBezTo>
                    <a:cubicBezTo>
                      <a:pt x="40" y="104"/>
                      <a:pt x="40" y="104"/>
                      <a:pt x="40" y="104"/>
                    </a:cubicBezTo>
                    <a:cubicBezTo>
                      <a:pt x="34" y="104"/>
                      <a:pt x="28" y="102"/>
                      <a:pt x="23" y="97"/>
                    </a:cubicBezTo>
                    <a:cubicBezTo>
                      <a:pt x="14" y="88"/>
                      <a:pt x="14" y="72"/>
                      <a:pt x="23" y="63"/>
                    </a:cubicBezTo>
                    <a:cubicBezTo>
                      <a:pt x="73" y="9"/>
                      <a:pt x="73" y="9"/>
                      <a:pt x="73" y="9"/>
                    </a:cubicBezTo>
                    <a:cubicBezTo>
                      <a:pt x="79" y="3"/>
                      <a:pt x="87" y="0"/>
                      <a:pt x="96" y="0"/>
                    </a:cubicBezTo>
                    <a:cubicBezTo>
                      <a:pt x="105" y="0"/>
                      <a:pt x="113" y="3"/>
                      <a:pt x="119" y="9"/>
                    </a:cubicBezTo>
                    <a:cubicBezTo>
                      <a:pt x="125" y="15"/>
                      <a:pt x="128" y="23"/>
                      <a:pt x="128" y="32"/>
                    </a:cubicBezTo>
                    <a:cubicBezTo>
                      <a:pt x="128" y="41"/>
                      <a:pt x="125" y="49"/>
                      <a:pt x="119" y="55"/>
                    </a:cubicBezTo>
                    <a:cubicBezTo>
                      <a:pt x="68" y="108"/>
                      <a:pt x="68" y="108"/>
                      <a:pt x="68" y="108"/>
                    </a:cubicBezTo>
                    <a:cubicBezTo>
                      <a:pt x="61" y="116"/>
                      <a:pt x="51" y="120"/>
                      <a:pt x="40" y="12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9" name="矩形 138"/>
              <p:cNvSpPr/>
              <p:nvPr/>
            </p:nvSpPr>
            <p:spPr>
              <a:xfrm>
                <a:off x="6358359" y="3337447"/>
                <a:ext cx="2783031" cy="443198"/>
              </a:xfrm>
              <a:prstGeom prst="rect">
                <a:avLst/>
              </a:prstGeom>
            </p:spPr>
            <p:txBody>
              <a:bodyPr wrap="square">
                <a:spAutoFit/>
              </a:bodyPr>
              <a:lstStyle/>
              <a:p>
                <a:pPr>
                  <a:lnSpc>
                    <a:spcPct val="114000"/>
                  </a:lnSpc>
                </a:pPr>
                <a:r>
                  <a:rPr lang="en-US" altLang="zh-CN" sz="1000" dirty="0" smtClean="0">
                    <a:solidFill>
                      <a:schemeClr val="bg1"/>
                    </a:solidFill>
                    <a:latin typeface="Century Gothic" panose="020B0502020202020204" pitchFamily="34" charset="0"/>
                    <a:cs typeface="Arial" panose="020B0604020202020204" pitchFamily="34" charset="0"/>
                  </a:rPr>
                  <a:t>The </a:t>
                </a:r>
                <a:r>
                  <a:rPr lang="en-US" altLang="zh-CN" sz="1000" dirty="0">
                    <a:solidFill>
                      <a:schemeClr val="bg1"/>
                    </a:solidFill>
                    <a:latin typeface="Century Gothic" panose="020B0502020202020204" pitchFamily="34" charset="0"/>
                    <a:cs typeface="Arial" panose="020B0604020202020204" pitchFamily="34" charset="0"/>
                  </a:rPr>
                  <a:t>concepts national income and national product have roughly </a:t>
                </a:r>
              </a:p>
            </p:txBody>
          </p:sp>
        </p:grpSp>
        <p:grpSp>
          <p:nvGrpSpPr>
            <p:cNvPr id="18" name="组合 17"/>
            <p:cNvGrpSpPr/>
            <p:nvPr/>
          </p:nvGrpSpPr>
          <p:grpSpPr>
            <a:xfrm>
              <a:off x="5908753" y="2168188"/>
              <a:ext cx="3232637" cy="443198"/>
              <a:chOff x="5908753" y="2562993"/>
              <a:chExt cx="3232637" cy="443198"/>
            </a:xfrm>
          </p:grpSpPr>
          <p:grpSp>
            <p:nvGrpSpPr>
              <p:cNvPr id="186" name="组合 185"/>
              <p:cNvGrpSpPr/>
              <p:nvPr/>
            </p:nvGrpSpPr>
            <p:grpSpPr>
              <a:xfrm>
                <a:off x="5908753" y="2616971"/>
                <a:ext cx="378868" cy="335242"/>
                <a:chOff x="3889375" y="3302000"/>
                <a:chExt cx="261938" cy="231776"/>
              </a:xfrm>
              <a:solidFill>
                <a:schemeClr val="bg1"/>
              </a:solidFill>
            </p:grpSpPr>
            <p:sp>
              <p:nvSpPr>
                <p:cNvPr id="188" name="Freeform 11"/>
                <p:cNvSpPr>
                  <a:spLocks/>
                </p:cNvSpPr>
                <p:nvPr/>
              </p:nvSpPr>
              <p:spPr bwMode="auto">
                <a:xfrm>
                  <a:off x="3956050" y="3354388"/>
                  <a:ext cx="57150" cy="98425"/>
                </a:xfrm>
                <a:custGeom>
                  <a:avLst/>
                  <a:gdLst>
                    <a:gd name="T0" fmla="*/ 36 w 36"/>
                    <a:gd name="T1" fmla="*/ 62 h 62"/>
                    <a:gd name="T2" fmla="*/ 10 w 36"/>
                    <a:gd name="T3" fmla="*/ 62 h 62"/>
                    <a:gd name="T4" fmla="*/ 10 w 36"/>
                    <a:gd name="T5" fmla="*/ 52 h 62"/>
                    <a:gd name="T6" fmla="*/ 25 w 36"/>
                    <a:gd name="T7" fmla="*/ 52 h 62"/>
                    <a:gd name="T8" fmla="*/ 25 w 36"/>
                    <a:gd name="T9" fmla="*/ 10 h 62"/>
                    <a:gd name="T10" fmla="*/ 0 w 36"/>
                    <a:gd name="T11" fmla="*/ 10 h 62"/>
                    <a:gd name="T12" fmla="*/ 0 w 36"/>
                    <a:gd name="T13" fmla="*/ 0 h 62"/>
                    <a:gd name="T14" fmla="*/ 36 w 36"/>
                    <a:gd name="T15" fmla="*/ 0 h 62"/>
                    <a:gd name="T16" fmla="*/ 36 w 3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62">
                      <a:moveTo>
                        <a:pt x="36" y="62"/>
                      </a:moveTo>
                      <a:lnTo>
                        <a:pt x="10" y="62"/>
                      </a:lnTo>
                      <a:lnTo>
                        <a:pt x="10" y="52"/>
                      </a:lnTo>
                      <a:lnTo>
                        <a:pt x="25" y="52"/>
                      </a:lnTo>
                      <a:lnTo>
                        <a:pt x="25" y="10"/>
                      </a:lnTo>
                      <a:lnTo>
                        <a:pt x="0" y="10"/>
                      </a:lnTo>
                      <a:lnTo>
                        <a:pt x="0" y="0"/>
                      </a:lnTo>
                      <a:lnTo>
                        <a:pt x="36" y="0"/>
                      </a:lnTo>
                      <a:lnTo>
                        <a:pt x="36"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12"/>
                <p:cNvSpPr>
                  <a:spLocks/>
                </p:cNvSpPr>
                <p:nvPr/>
              </p:nvSpPr>
              <p:spPr bwMode="auto">
                <a:xfrm>
                  <a:off x="4002088" y="3302000"/>
                  <a:ext cx="149225" cy="203200"/>
                </a:xfrm>
                <a:custGeom>
                  <a:avLst/>
                  <a:gdLst>
                    <a:gd name="T0" fmla="*/ 94 w 94"/>
                    <a:gd name="T1" fmla="*/ 128 h 128"/>
                    <a:gd name="T2" fmla="*/ 0 w 94"/>
                    <a:gd name="T3" fmla="*/ 95 h 128"/>
                    <a:gd name="T4" fmla="*/ 3 w 94"/>
                    <a:gd name="T5" fmla="*/ 85 h 128"/>
                    <a:gd name="T6" fmla="*/ 84 w 94"/>
                    <a:gd name="T7" fmla="*/ 113 h 128"/>
                    <a:gd name="T8" fmla="*/ 84 w 94"/>
                    <a:gd name="T9" fmla="*/ 15 h 128"/>
                    <a:gd name="T10" fmla="*/ 3 w 94"/>
                    <a:gd name="T11" fmla="*/ 43 h 128"/>
                    <a:gd name="T12" fmla="*/ 0 w 94"/>
                    <a:gd name="T13" fmla="*/ 33 h 128"/>
                    <a:gd name="T14" fmla="*/ 94 w 94"/>
                    <a:gd name="T15" fmla="*/ 0 h 128"/>
                    <a:gd name="T16" fmla="*/ 94 w 94"/>
                    <a:gd name="T1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128">
                      <a:moveTo>
                        <a:pt x="94" y="128"/>
                      </a:moveTo>
                      <a:lnTo>
                        <a:pt x="0" y="95"/>
                      </a:lnTo>
                      <a:lnTo>
                        <a:pt x="3" y="85"/>
                      </a:lnTo>
                      <a:lnTo>
                        <a:pt x="84" y="113"/>
                      </a:lnTo>
                      <a:lnTo>
                        <a:pt x="84" y="15"/>
                      </a:lnTo>
                      <a:lnTo>
                        <a:pt x="3" y="43"/>
                      </a:lnTo>
                      <a:lnTo>
                        <a:pt x="0" y="33"/>
                      </a:lnTo>
                      <a:lnTo>
                        <a:pt x="94" y="0"/>
                      </a:lnTo>
                      <a:lnTo>
                        <a:pt x="94"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13"/>
                <p:cNvSpPr>
                  <a:spLocks/>
                </p:cNvSpPr>
                <p:nvPr/>
              </p:nvSpPr>
              <p:spPr bwMode="auto">
                <a:xfrm>
                  <a:off x="4035425" y="3352800"/>
                  <a:ext cx="77787" cy="42863"/>
                </a:xfrm>
                <a:custGeom>
                  <a:avLst/>
                  <a:gdLst>
                    <a:gd name="T0" fmla="*/ 2 w 49"/>
                    <a:gd name="T1" fmla="*/ 27 h 27"/>
                    <a:gd name="T2" fmla="*/ 0 w 49"/>
                    <a:gd name="T3" fmla="*/ 17 h 27"/>
                    <a:gd name="T4" fmla="*/ 46 w 49"/>
                    <a:gd name="T5" fmla="*/ 0 h 27"/>
                    <a:gd name="T6" fmla="*/ 49 w 49"/>
                    <a:gd name="T7" fmla="*/ 9 h 27"/>
                    <a:gd name="T8" fmla="*/ 2 w 49"/>
                    <a:gd name="T9" fmla="*/ 27 h 27"/>
                  </a:gdLst>
                  <a:ahLst/>
                  <a:cxnLst>
                    <a:cxn ang="0">
                      <a:pos x="T0" y="T1"/>
                    </a:cxn>
                    <a:cxn ang="0">
                      <a:pos x="T2" y="T3"/>
                    </a:cxn>
                    <a:cxn ang="0">
                      <a:pos x="T4" y="T5"/>
                    </a:cxn>
                    <a:cxn ang="0">
                      <a:pos x="T6" y="T7"/>
                    </a:cxn>
                    <a:cxn ang="0">
                      <a:pos x="T8" y="T9"/>
                    </a:cxn>
                  </a:cxnLst>
                  <a:rect l="0" t="0" r="r" b="b"/>
                  <a:pathLst>
                    <a:path w="49" h="27">
                      <a:moveTo>
                        <a:pt x="2" y="27"/>
                      </a:moveTo>
                      <a:lnTo>
                        <a:pt x="0" y="17"/>
                      </a:lnTo>
                      <a:lnTo>
                        <a:pt x="46" y="0"/>
                      </a:lnTo>
                      <a:lnTo>
                        <a:pt x="49" y="9"/>
                      </a:lnTo>
                      <a:lnTo>
                        <a:pt x="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Freeform 14"/>
                <p:cNvSpPr>
                  <a:spLocks noEditPoints="1"/>
                </p:cNvSpPr>
                <p:nvPr/>
              </p:nvSpPr>
              <p:spPr bwMode="auto">
                <a:xfrm>
                  <a:off x="3889375" y="3354388"/>
                  <a:ext cx="49212" cy="98425"/>
                </a:xfrm>
                <a:custGeom>
                  <a:avLst/>
                  <a:gdLst>
                    <a:gd name="T0" fmla="*/ 31 w 31"/>
                    <a:gd name="T1" fmla="*/ 62 h 62"/>
                    <a:gd name="T2" fmla="*/ 0 w 31"/>
                    <a:gd name="T3" fmla="*/ 62 h 62"/>
                    <a:gd name="T4" fmla="*/ 0 w 31"/>
                    <a:gd name="T5" fmla="*/ 0 h 62"/>
                    <a:gd name="T6" fmla="*/ 31 w 31"/>
                    <a:gd name="T7" fmla="*/ 0 h 62"/>
                    <a:gd name="T8" fmla="*/ 31 w 31"/>
                    <a:gd name="T9" fmla="*/ 62 h 62"/>
                    <a:gd name="T10" fmla="*/ 11 w 31"/>
                    <a:gd name="T11" fmla="*/ 52 h 62"/>
                    <a:gd name="T12" fmla="*/ 21 w 31"/>
                    <a:gd name="T13" fmla="*/ 52 h 62"/>
                    <a:gd name="T14" fmla="*/ 21 w 31"/>
                    <a:gd name="T15" fmla="*/ 10 h 62"/>
                    <a:gd name="T16" fmla="*/ 11 w 31"/>
                    <a:gd name="T17" fmla="*/ 10 h 62"/>
                    <a:gd name="T18" fmla="*/ 11 w 31"/>
                    <a:gd name="T19" fmla="*/ 5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62">
                      <a:moveTo>
                        <a:pt x="31" y="62"/>
                      </a:moveTo>
                      <a:lnTo>
                        <a:pt x="0" y="62"/>
                      </a:lnTo>
                      <a:lnTo>
                        <a:pt x="0" y="0"/>
                      </a:lnTo>
                      <a:lnTo>
                        <a:pt x="31" y="0"/>
                      </a:lnTo>
                      <a:lnTo>
                        <a:pt x="31" y="62"/>
                      </a:lnTo>
                      <a:close/>
                      <a:moveTo>
                        <a:pt x="11" y="52"/>
                      </a:moveTo>
                      <a:lnTo>
                        <a:pt x="21" y="52"/>
                      </a:lnTo>
                      <a:lnTo>
                        <a:pt x="21" y="10"/>
                      </a:lnTo>
                      <a:lnTo>
                        <a:pt x="11" y="10"/>
                      </a:lnTo>
                      <a:lnTo>
                        <a:pt x="1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15"/>
                <p:cNvSpPr>
                  <a:spLocks/>
                </p:cNvSpPr>
                <p:nvPr/>
              </p:nvSpPr>
              <p:spPr bwMode="auto">
                <a:xfrm>
                  <a:off x="3922713" y="3468688"/>
                  <a:ext cx="80962" cy="65088"/>
                </a:xfrm>
                <a:custGeom>
                  <a:avLst/>
                  <a:gdLst>
                    <a:gd name="T0" fmla="*/ 16 w 40"/>
                    <a:gd name="T1" fmla="*/ 32 h 32"/>
                    <a:gd name="T2" fmla="*/ 0 w 40"/>
                    <a:gd name="T3" fmla="*/ 16 h 32"/>
                    <a:gd name="T4" fmla="*/ 0 w 40"/>
                    <a:gd name="T5" fmla="*/ 0 h 32"/>
                    <a:gd name="T6" fmla="*/ 8 w 40"/>
                    <a:gd name="T7" fmla="*/ 0 h 32"/>
                    <a:gd name="T8" fmla="*/ 8 w 40"/>
                    <a:gd name="T9" fmla="*/ 16 h 32"/>
                    <a:gd name="T10" fmla="*/ 16 w 40"/>
                    <a:gd name="T11" fmla="*/ 24 h 32"/>
                    <a:gd name="T12" fmla="*/ 24 w 40"/>
                    <a:gd name="T13" fmla="*/ 16 h 32"/>
                    <a:gd name="T14" fmla="*/ 24 w 40"/>
                    <a:gd name="T15" fmla="*/ 0 h 32"/>
                    <a:gd name="T16" fmla="*/ 40 w 40"/>
                    <a:gd name="T17" fmla="*/ 0 h 32"/>
                    <a:gd name="T18" fmla="*/ 40 w 40"/>
                    <a:gd name="T19" fmla="*/ 8 h 32"/>
                    <a:gd name="T20" fmla="*/ 32 w 40"/>
                    <a:gd name="T21" fmla="*/ 8 h 32"/>
                    <a:gd name="T22" fmla="*/ 32 w 40"/>
                    <a:gd name="T23" fmla="*/ 16 h 32"/>
                    <a:gd name="T24" fmla="*/ 16 w 40"/>
                    <a:gd name="T2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32">
                      <a:moveTo>
                        <a:pt x="16" y="32"/>
                      </a:moveTo>
                      <a:cubicBezTo>
                        <a:pt x="7" y="32"/>
                        <a:pt x="0" y="25"/>
                        <a:pt x="0" y="16"/>
                      </a:cubicBezTo>
                      <a:cubicBezTo>
                        <a:pt x="0" y="0"/>
                        <a:pt x="0" y="0"/>
                        <a:pt x="0" y="0"/>
                      </a:cubicBezTo>
                      <a:cubicBezTo>
                        <a:pt x="8" y="0"/>
                        <a:pt x="8" y="0"/>
                        <a:pt x="8" y="0"/>
                      </a:cubicBezTo>
                      <a:cubicBezTo>
                        <a:pt x="8" y="16"/>
                        <a:pt x="8" y="16"/>
                        <a:pt x="8" y="16"/>
                      </a:cubicBezTo>
                      <a:cubicBezTo>
                        <a:pt x="8" y="20"/>
                        <a:pt x="12" y="24"/>
                        <a:pt x="16" y="24"/>
                      </a:cubicBezTo>
                      <a:cubicBezTo>
                        <a:pt x="20" y="24"/>
                        <a:pt x="24" y="20"/>
                        <a:pt x="24" y="16"/>
                      </a:cubicBezTo>
                      <a:cubicBezTo>
                        <a:pt x="24" y="0"/>
                        <a:pt x="24" y="0"/>
                        <a:pt x="24" y="0"/>
                      </a:cubicBezTo>
                      <a:cubicBezTo>
                        <a:pt x="40" y="0"/>
                        <a:pt x="40" y="0"/>
                        <a:pt x="40" y="0"/>
                      </a:cubicBezTo>
                      <a:cubicBezTo>
                        <a:pt x="40" y="8"/>
                        <a:pt x="40" y="8"/>
                        <a:pt x="40" y="8"/>
                      </a:cubicBezTo>
                      <a:cubicBezTo>
                        <a:pt x="32" y="8"/>
                        <a:pt x="32" y="8"/>
                        <a:pt x="32" y="8"/>
                      </a:cubicBezTo>
                      <a:cubicBezTo>
                        <a:pt x="32" y="16"/>
                        <a:pt x="32" y="16"/>
                        <a:pt x="32" y="16"/>
                      </a:cubicBezTo>
                      <a:cubicBezTo>
                        <a:pt x="32" y="25"/>
                        <a:pt x="25" y="32"/>
                        <a:pt x="16" y="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87" name="矩形 186"/>
              <p:cNvSpPr/>
              <p:nvPr/>
            </p:nvSpPr>
            <p:spPr>
              <a:xfrm>
                <a:off x="6358359" y="2562993"/>
                <a:ext cx="2783031" cy="443198"/>
              </a:xfrm>
              <a:prstGeom prst="rect">
                <a:avLst/>
              </a:prstGeom>
            </p:spPr>
            <p:txBody>
              <a:bodyPr wrap="square">
                <a:spAutoFit/>
              </a:bodyPr>
              <a:lstStyle/>
              <a:p>
                <a:pPr>
                  <a:lnSpc>
                    <a:spcPct val="114000"/>
                  </a:lnSpc>
                </a:pPr>
                <a:r>
                  <a:rPr lang="en-US" altLang="zh-CN" sz="1000" dirty="0" smtClean="0">
                    <a:solidFill>
                      <a:schemeClr val="bg1"/>
                    </a:solidFill>
                    <a:latin typeface="Century Gothic" panose="020B0502020202020204" pitchFamily="34" charset="0"/>
                    <a:cs typeface="Arial" panose="020B0604020202020204" pitchFamily="34" charset="0"/>
                  </a:rPr>
                  <a:t>The </a:t>
                </a:r>
                <a:r>
                  <a:rPr lang="en-US" altLang="zh-CN" sz="1000" dirty="0">
                    <a:solidFill>
                      <a:schemeClr val="bg1"/>
                    </a:solidFill>
                    <a:latin typeface="Century Gothic" panose="020B0502020202020204" pitchFamily="34" charset="0"/>
                    <a:cs typeface="Arial" panose="020B0604020202020204" pitchFamily="34" charset="0"/>
                  </a:rPr>
                  <a:t>concepts national income and national product have roughly </a:t>
                </a:r>
              </a:p>
            </p:txBody>
          </p:sp>
        </p:grpSp>
        <p:grpSp>
          <p:nvGrpSpPr>
            <p:cNvPr id="17" name="组合 16"/>
            <p:cNvGrpSpPr/>
            <p:nvPr/>
          </p:nvGrpSpPr>
          <p:grpSpPr>
            <a:xfrm>
              <a:off x="5907606" y="1394533"/>
              <a:ext cx="3233784" cy="443198"/>
              <a:chOff x="5907606" y="1788538"/>
              <a:chExt cx="3233784" cy="443198"/>
            </a:xfrm>
          </p:grpSpPr>
          <p:grpSp>
            <p:nvGrpSpPr>
              <p:cNvPr id="203" name="组合 202"/>
              <p:cNvGrpSpPr/>
              <p:nvPr/>
            </p:nvGrpSpPr>
            <p:grpSpPr>
              <a:xfrm>
                <a:off x="5907606" y="1821851"/>
                <a:ext cx="355907" cy="376572"/>
                <a:chOff x="5908675" y="1281113"/>
                <a:chExt cx="246063" cy="260350"/>
              </a:xfrm>
              <a:solidFill>
                <a:schemeClr val="bg1"/>
              </a:solidFill>
            </p:grpSpPr>
            <p:sp>
              <p:nvSpPr>
                <p:cNvPr id="205" name="Rectangle 5"/>
                <p:cNvSpPr>
                  <a:spLocks noChangeArrowheads="1"/>
                </p:cNvSpPr>
                <p:nvPr/>
              </p:nvSpPr>
              <p:spPr bwMode="auto">
                <a:xfrm>
                  <a:off x="6024563" y="1320800"/>
                  <a:ext cx="15875" cy="163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6"/>
                <p:cNvSpPr>
                  <a:spLocks/>
                </p:cNvSpPr>
                <p:nvPr/>
              </p:nvSpPr>
              <p:spPr bwMode="auto">
                <a:xfrm>
                  <a:off x="5908675" y="1501775"/>
                  <a:ext cx="131762" cy="39688"/>
                </a:xfrm>
                <a:custGeom>
                  <a:avLst/>
                  <a:gdLst>
                    <a:gd name="T0" fmla="*/ 64 w 64"/>
                    <a:gd name="T1" fmla="*/ 20 h 20"/>
                    <a:gd name="T2" fmla="*/ 56 w 64"/>
                    <a:gd name="T3" fmla="*/ 20 h 20"/>
                    <a:gd name="T4" fmla="*/ 44 w 64"/>
                    <a:gd name="T5" fmla="*/ 8 h 20"/>
                    <a:gd name="T6" fmla="*/ 0 w 64"/>
                    <a:gd name="T7" fmla="*/ 8 h 20"/>
                    <a:gd name="T8" fmla="*/ 0 w 64"/>
                    <a:gd name="T9" fmla="*/ 0 h 20"/>
                    <a:gd name="T10" fmla="*/ 44 w 64"/>
                    <a:gd name="T11" fmla="*/ 0 h 20"/>
                    <a:gd name="T12" fmla="*/ 64 w 6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4" h="20">
                      <a:moveTo>
                        <a:pt x="64" y="20"/>
                      </a:moveTo>
                      <a:cubicBezTo>
                        <a:pt x="56" y="20"/>
                        <a:pt x="56" y="20"/>
                        <a:pt x="56" y="20"/>
                      </a:cubicBezTo>
                      <a:cubicBezTo>
                        <a:pt x="56" y="13"/>
                        <a:pt x="51" y="8"/>
                        <a:pt x="44" y="8"/>
                      </a:cubicBezTo>
                      <a:cubicBezTo>
                        <a:pt x="0" y="8"/>
                        <a:pt x="0" y="8"/>
                        <a:pt x="0" y="8"/>
                      </a:cubicBezTo>
                      <a:cubicBezTo>
                        <a:pt x="0" y="0"/>
                        <a:pt x="0" y="0"/>
                        <a:pt x="0" y="0"/>
                      </a:cubicBezTo>
                      <a:cubicBezTo>
                        <a:pt x="44" y="0"/>
                        <a:pt x="44" y="0"/>
                        <a:pt x="44" y="0"/>
                      </a:cubicBezTo>
                      <a:cubicBezTo>
                        <a:pt x="55" y="0"/>
                        <a:pt x="64" y="9"/>
                        <a:pt x="64"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 name="Freeform 7"/>
                <p:cNvSpPr>
                  <a:spLocks/>
                </p:cNvSpPr>
                <p:nvPr/>
              </p:nvSpPr>
              <p:spPr bwMode="auto">
                <a:xfrm>
                  <a:off x="6024563" y="1501775"/>
                  <a:ext cx="130175" cy="39688"/>
                </a:xfrm>
                <a:custGeom>
                  <a:avLst/>
                  <a:gdLst>
                    <a:gd name="T0" fmla="*/ 8 w 64"/>
                    <a:gd name="T1" fmla="*/ 20 h 20"/>
                    <a:gd name="T2" fmla="*/ 0 w 64"/>
                    <a:gd name="T3" fmla="*/ 20 h 20"/>
                    <a:gd name="T4" fmla="*/ 20 w 64"/>
                    <a:gd name="T5" fmla="*/ 0 h 20"/>
                    <a:gd name="T6" fmla="*/ 64 w 64"/>
                    <a:gd name="T7" fmla="*/ 0 h 20"/>
                    <a:gd name="T8" fmla="*/ 64 w 64"/>
                    <a:gd name="T9" fmla="*/ 8 h 20"/>
                    <a:gd name="T10" fmla="*/ 20 w 64"/>
                    <a:gd name="T11" fmla="*/ 8 h 20"/>
                    <a:gd name="T12" fmla="*/ 8 w 6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4" h="20">
                      <a:moveTo>
                        <a:pt x="8" y="20"/>
                      </a:moveTo>
                      <a:cubicBezTo>
                        <a:pt x="0" y="20"/>
                        <a:pt x="0" y="20"/>
                        <a:pt x="0" y="20"/>
                      </a:cubicBezTo>
                      <a:cubicBezTo>
                        <a:pt x="0" y="9"/>
                        <a:pt x="9" y="0"/>
                        <a:pt x="20" y="0"/>
                      </a:cubicBezTo>
                      <a:cubicBezTo>
                        <a:pt x="64" y="0"/>
                        <a:pt x="64" y="0"/>
                        <a:pt x="64" y="0"/>
                      </a:cubicBezTo>
                      <a:cubicBezTo>
                        <a:pt x="64" y="8"/>
                        <a:pt x="64" y="8"/>
                        <a:pt x="64" y="8"/>
                      </a:cubicBezTo>
                      <a:cubicBezTo>
                        <a:pt x="20" y="8"/>
                        <a:pt x="20" y="8"/>
                        <a:pt x="20" y="8"/>
                      </a:cubicBezTo>
                      <a:cubicBezTo>
                        <a:pt x="13" y="8"/>
                        <a:pt x="8" y="13"/>
                        <a:pt x="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Freeform 8"/>
                <p:cNvSpPr>
                  <a:spLocks/>
                </p:cNvSpPr>
                <p:nvPr/>
              </p:nvSpPr>
              <p:spPr bwMode="auto">
                <a:xfrm>
                  <a:off x="5908675" y="1281113"/>
                  <a:ext cx="131762" cy="203200"/>
                </a:xfrm>
                <a:custGeom>
                  <a:avLst/>
                  <a:gdLst>
                    <a:gd name="T0" fmla="*/ 48 w 64"/>
                    <a:gd name="T1" fmla="*/ 100 h 100"/>
                    <a:gd name="T2" fmla="*/ 0 w 64"/>
                    <a:gd name="T3" fmla="*/ 100 h 100"/>
                    <a:gd name="T4" fmla="*/ 0 w 64"/>
                    <a:gd name="T5" fmla="*/ 0 h 100"/>
                    <a:gd name="T6" fmla="*/ 44 w 64"/>
                    <a:gd name="T7" fmla="*/ 0 h 100"/>
                    <a:gd name="T8" fmla="*/ 64 w 64"/>
                    <a:gd name="T9" fmla="*/ 20 h 100"/>
                    <a:gd name="T10" fmla="*/ 56 w 64"/>
                    <a:gd name="T11" fmla="*/ 20 h 100"/>
                    <a:gd name="T12" fmla="*/ 44 w 64"/>
                    <a:gd name="T13" fmla="*/ 8 h 100"/>
                    <a:gd name="T14" fmla="*/ 8 w 64"/>
                    <a:gd name="T15" fmla="*/ 8 h 100"/>
                    <a:gd name="T16" fmla="*/ 8 w 64"/>
                    <a:gd name="T17" fmla="*/ 92 h 100"/>
                    <a:gd name="T18" fmla="*/ 48 w 64"/>
                    <a:gd name="T19" fmla="*/ 92 h 100"/>
                    <a:gd name="T20" fmla="*/ 48 w 64"/>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00">
                      <a:moveTo>
                        <a:pt x="48" y="100"/>
                      </a:moveTo>
                      <a:cubicBezTo>
                        <a:pt x="0" y="100"/>
                        <a:pt x="0" y="100"/>
                        <a:pt x="0" y="100"/>
                      </a:cubicBezTo>
                      <a:cubicBezTo>
                        <a:pt x="0" y="0"/>
                        <a:pt x="0" y="0"/>
                        <a:pt x="0" y="0"/>
                      </a:cubicBezTo>
                      <a:cubicBezTo>
                        <a:pt x="44" y="0"/>
                        <a:pt x="44" y="0"/>
                        <a:pt x="44" y="0"/>
                      </a:cubicBezTo>
                      <a:cubicBezTo>
                        <a:pt x="55" y="0"/>
                        <a:pt x="64" y="9"/>
                        <a:pt x="64" y="20"/>
                      </a:cubicBezTo>
                      <a:cubicBezTo>
                        <a:pt x="56" y="20"/>
                        <a:pt x="56" y="20"/>
                        <a:pt x="56" y="20"/>
                      </a:cubicBezTo>
                      <a:cubicBezTo>
                        <a:pt x="56" y="13"/>
                        <a:pt x="51" y="8"/>
                        <a:pt x="44" y="8"/>
                      </a:cubicBezTo>
                      <a:cubicBezTo>
                        <a:pt x="8" y="8"/>
                        <a:pt x="8" y="8"/>
                        <a:pt x="8" y="8"/>
                      </a:cubicBezTo>
                      <a:cubicBezTo>
                        <a:pt x="8" y="92"/>
                        <a:pt x="8" y="92"/>
                        <a:pt x="8" y="92"/>
                      </a:cubicBezTo>
                      <a:cubicBezTo>
                        <a:pt x="48" y="92"/>
                        <a:pt x="48" y="92"/>
                        <a:pt x="48" y="92"/>
                      </a:cubicBezTo>
                      <a:lnTo>
                        <a:pt x="48"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Freeform 9"/>
                <p:cNvSpPr>
                  <a:spLocks/>
                </p:cNvSpPr>
                <p:nvPr/>
              </p:nvSpPr>
              <p:spPr bwMode="auto">
                <a:xfrm>
                  <a:off x="6024563" y="1281113"/>
                  <a:ext cx="130175" cy="203200"/>
                </a:xfrm>
                <a:custGeom>
                  <a:avLst/>
                  <a:gdLst>
                    <a:gd name="T0" fmla="*/ 64 w 64"/>
                    <a:gd name="T1" fmla="*/ 100 h 100"/>
                    <a:gd name="T2" fmla="*/ 16 w 64"/>
                    <a:gd name="T3" fmla="*/ 100 h 100"/>
                    <a:gd name="T4" fmla="*/ 16 w 64"/>
                    <a:gd name="T5" fmla="*/ 92 h 100"/>
                    <a:gd name="T6" fmla="*/ 56 w 64"/>
                    <a:gd name="T7" fmla="*/ 92 h 100"/>
                    <a:gd name="T8" fmla="*/ 56 w 64"/>
                    <a:gd name="T9" fmla="*/ 8 h 100"/>
                    <a:gd name="T10" fmla="*/ 20 w 64"/>
                    <a:gd name="T11" fmla="*/ 8 h 100"/>
                    <a:gd name="T12" fmla="*/ 8 w 64"/>
                    <a:gd name="T13" fmla="*/ 20 h 100"/>
                    <a:gd name="T14" fmla="*/ 0 w 64"/>
                    <a:gd name="T15" fmla="*/ 20 h 100"/>
                    <a:gd name="T16" fmla="*/ 20 w 64"/>
                    <a:gd name="T17" fmla="*/ 0 h 100"/>
                    <a:gd name="T18" fmla="*/ 64 w 64"/>
                    <a:gd name="T19" fmla="*/ 0 h 100"/>
                    <a:gd name="T20" fmla="*/ 64 w 64"/>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00">
                      <a:moveTo>
                        <a:pt x="64" y="100"/>
                      </a:moveTo>
                      <a:cubicBezTo>
                        <a:pt x="16" y="100"/>
                        <a:pt x="16" y="100"/>
                        <a:pt x="16" y="100"/>
                      </a:cubicBezTo>
                      <a:cubicBezTo>
                        <a:pt x="16" y="92"/>
                        <a:pt x="16" y="92"/>
                        <a:pt x="16" y="92"/>
                      </a:cubicBezTo>
                      <a:cubicBezTo>
                        <a:pt x="56" y="92"/>
                        <a:pt x="56" y="92"/>
                        <a:pt x="56" y="92"/>
                      </a:cubicBezTo>
                      <a:cubicBezTo>
                        <a:pt x="56" y="8"/>
                        <a:pt x="56" y="8"/>
                        <a:pt x="56" y="8"/>
                      </a:cubicBezTo>
                      <a:cubicBezTo>
                        <a:pt x="20" y="8"/>
                        <a:pt x="20" y="8"/>
                        <a:pt x="20" y="8"/>
                      </a:cubicBezTo>
                      <a:cubicBezTo>
                        <a:pt x="13" y="8"/>
                        <a:pt x="8" y="13"/>
                        <a:pt x="8" y="20"/>
                      </a:cubicBezTo>
                      <a:cubicBezTo>
                        <a:pt x="0" y="20"/>
                        <a:pt x="0" y="20"/>
                        <a:pt x="0" y="20"/>
                      </a:cubicBezTo>
                      <a:cubicBezTo>
                        <a:pt x="0" y="9"/>
                        <a:pt x="9" y="0"/>
                        <a:pt x="20" y="0"/>
                      </a:cubicBezTo>
                      <a:cubicBezTo>
                        <a:pt x="64" y="0"/>
                        <a:pt x="64" y="0"/>
                        <a:pt x="64" y="0"/>
                      </a:cubicBezTo>
                      <a:lnTo>
                        <a:pt x="64"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04" name="矩形 203"/>
              <p:cNvSpPr/>
              <p:nvPr/>
            </p:nvSpPr>
            <p:spPr>
              <a:xfrm>
                <a:off x="6358359" y="1788538"/>
                <a:ext cx="2783031" cy="443198"/>
              </a:xfrm>
              <a:prstGeom prst="rect">
                <a:avLst/>
              </a:prstGeom>
            </p:spPr>
            <p:txBody>
              <a:bodyPr wrap="square">
                <a:spAutoFit/>
              </a:bodyPr>
              <a:lstStyle/>
              <a:p>
                <a:pPr>
                  <a:lnSpc>
                    <a:spcPct val="114000"/>
                  </a:lnSpc>
                </a:pPr>
                <a:r>
                  <a:rPr lang="en-US" altLang="zh-CN" sz="1000" dirty="0" smtClean="0">
                    <a:solidFill>
                      <a:schemeClr val="bg1"/>
                    </a:solidFill>
                    <a:latin typeface="Century Gothic" panose="020B0502020202020204" pitchFamily="34" charset="0"/>
                    <a:cs typeface="Arial" panose="020B0604020202020204" pitchFamily="34" charset="0"/>
                  </a:rPr>
                  <a:t>The </a:t>
                </a:r>
                <a:r>
                  <a:rPr lang="en-US" altLang="zh-CN" sz="1000" dirty="0">
                    <a:solidFill>
                      <a:schemeClr val="bg1"/>
                    </a:solidFill>
                    <a:latin typeface="Century Gothic" panose="020B0502020202020204" pitchFamily="34" charset="0"/>
                    <a:cs typeface="Arial" panose="020B0604020202020204" pitchFamily="34" charset="0"/>
                  </a:rPr>
                  <a:t>concepts national income and national product have roughly </a:t>
                </a:r>
              </a:p>
            </p:txBody>
          </p:sp>
        </p:grpSp>
        <p:grpSp>
          <p:nvGrpSpPr>
            <p:cNvPr id="16" name="组合 15"/>
            <p:cNvGrpSpPr/>
            <p:nvPr/>
          </p:nvGrpSpPr>
          <p:grpSpPr>
            <a:xfrm>
              <a:off x="5900720" y="620878"/>
              <a:ext cx="3240670" cy="443198"/>
              <a:chOff x="5900720" y="1014083"/>
              <a:chExt cx="3240670" cy="443198"/>
            </a:xfrm>
          </p:grpSpPr>
          <p:grpSp>
            <p:nvGrpSpPr>
              <p:cNvPr id="220" name="组合 219"/>
              <p:cNvGrpSpPr/>
              <p:nvPr/>
            </p:nvGrpSpPr>
            <p:grpSpPr>
              <a:xfrm>
                <a:off x="5900720" y="1049692"/>
                <a:ext cx="371979" cy="371980"/>
                <a:chOff x="5903913" y="4632325"/>
                <a:chExt cx="257175" cy="257176"/>
              </a:xfrm>
              <a:solidFill>
                <a:schemeClr val="bg1"/>
              </a:solidFill>
            </p:grpSpPr>
            <p:sp>
              <p:nvSpPr>
                <p:cNvPr id="222" name="Freeform 16"/>
                <p:cNvSpPr>
                  <a:spLocks/>
                </p:cNvSpPr>
                <p:nvPr/>
              </p:nvSpPr>
              <p:spPr bwMode="auto">
                <a:xfrm>
                  <a:off x="5934075" y="4783138"/>
                  <a:ext cx="195262" cy="106363"/>
                </a:xfrm>
                <a:custGeom>
                  <a:avLst/>
                  <a:gdLst>
                    <a:gd name="T0" fmla="*/ 123 w 123"/>
                    <a:gd name="T1" fmla="*/ 67 h 67"/>
                    <a:gd name="T2" fmla="*/ 0 w 123"/>
                    <a:gd name="T3" fmla="*/ 67 h 67"/>
                    <a:gd name="T4" fmla="*/ 0 w 123"/>
                    <a:gd name="T5" fmla="*/ 0 h 67"/>
                    <a:gd name="T6" fmla="*/ 10 w 123"/>
                    <a:gd name="T7" fmla="*/ 0 h 67"/>
                    <a:gd name="T8" fmla="*/ 10 w 123"/>
                    <a:gd name="T9" fmla="*/ 57 h 67"/>
                    <a:gd name="T10" fmla="*/ 113 w 123"/>
                    <a:gd name="T11" fmla="*/ 57 h 67"/>
                    <a:gd name="T12" fmla="*/ 113 w 123"/>
                    <a:gd name="T13" fmla="*/ 0 h 67"/>
                    <a:gd name="T14" fmla="*/ 123 w 123"/>
                    <a:gd name="T15" fmla="*/ 0 h 67"/>
                    <a:gd name="T16" fmla="*/ 123 w 123"/>
                    <a:gd name="T1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67">
                      <a:moveTo>
                        <a:pt x="123" y="67"/>
                      </a:moveTo>
                      <a:lnTo>
                        <a:pt x="0" y="67"/>
                      </a:lnTo>
                      <a:lnTo>
                        <a:pt x="0" y="0"/>
                      </a:lnTo>
                      <a:lnTo>
                        <a:pt x="10" y="0"/>
                      </a:lnTo>
                      <a:lnTo>
                        <a:pt x="10" y="57"/>
                      </a:lnTo>
                      <a:lnTo>
                        <a:pt x="113" y="57"/>
                      </a:lnTo>
                      <a:lnTo>
                        <a:pt x="113" y="0"/>
                      </a:lnTo>
                      <a:lnTo>
                        <a:pt x="123" y="0"/>
                      </a:lnTo>
                      <a:lnTo>
                        <a:pt x="12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3" name="Freeform 17"/>
                <p:cNvSpPr>
                  <a:spLocks/>
                </p:cNvSpPr>
                <p:nvPr/>
              </p:nvSpPr>
              <p:spPr bwMode="auto">
                <a:xfrm>
                  <a:off x="5903913" y="4632325"/>
                  <a:ext cx="257175" cy="149225"/>
                </a:xfrm>
                <a:custGeom>
                  <a:avLst/>
                  <a:gdLst>
                    <a:gd name="T0" fmla="*/ 154 w 162"/>
                    <a:gd name="T1" fmla="*/ 94 h 94"/>
                    <a:gd name="T2" fmla="*/ 81 w 162"/>
                    <a:gd name="T3" fmla="*/ 15 h 94"/>
                    <a:gd name="T4" fmla="*/ 7 w 162"/>
                    <a:gd name="T5" fmla="*/ 94 h 94"/>
                    <a:gd name="T6" fmla="*/ 0 w 162"/>
                    <a:gd name="T7" fmla="*/ 86 h 94"/>
                    <a:gd name="T8" fmla="*/ 81 w 162"/>
                    <a:gd name="T9" fmla="*/ 0 h 94"/>
                    <a:gd name="T10" fmla="*/ 162 w 162"/>
                    <a:gd name="T11" fmla="*/ 86 h 94"/>
                    <a:gd name="T12" fmla="*/ 154 w 162"/>
                    <a:gd name="T13" fmla="*/ 94 h 94"/>
                  </a:gdLst>
                  <a:ahLst/>
                  <a:cxnLst>
                    <a:cxn ang="0">
                      <a:pos x="T0" y="T1"/>
                    </a:cxn>
                    <a:cxn ang="0">
                      <a:pos x="T2" y="T3"/>
                    </a:cxn>
                    <a:cxn ang="0">
                      <a:pos x="T4" y="T5"/>
                    </a:cxn>
                    <a:cxn ang="0">
                      <a:pos x="T6" y="T7"/>
                    </a:cxn>
                    <a:cxn ang="0">
                      <a:pos x="T8" y="T9"/>
                    </a:cxn>
                    <a:cxn ang="0">
                      <a:pos x="T10" y="T11"/>
                    </a:cxn>
                    <a:cxn ang="0">
                      <a:pos x="T12" y="T13"/>
                    </a:cxn>
                  </a:cxnLst>
                  <a:rect l="0" t="0" r="r" b="b"/>
                  <a:pathLst>
                    <a:path w="162" h="94">
                      <a:moveTo>
                        <a:pt x="154" y="94"/>
                      </a:moveTo>
                      <a:lnTo>
                        <a:pt x="81" y="15"/>
                      </a:lnTo>
                      <a:lnTo>
                        <a:pt x="7" y="94"/>
                      </a:lnTo>
                      <a:lnTo>
                        <a:pt x="0" y="86"/>
                      </a:lnTo>
                      <a:lnTo>
                        <a:pt x="81" y="0"/>
                      </a:lnTo>
                      <a:lnTo>
                        <a:pt x="162" y="86"/>
                      </a:lnTo>
                      <a:lnTo>
                        <a:pt x="154" y="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4" name="Freeform 18"/>
                <p:cNvSpPr>
                  <a:spLocks/>
                </p:cNvSpPr>
                <p:nvPr/>
              </p:nvSpPr>
              <p:spPr bwMode="auto">
                <a:xfrm>
                  <a:off x="5999163" y="4783138"/>
                  <a:ext cx="65087" cy="73025"/>
                </a:xfrm>
                <a:custGeom>
                  <a:avLst/>
                  <a:gdLst>
                    <a:gd name="T0" fmla="*/ 41 w 41"/>
                    <a:gd name="T1" fmla="*/ 46 h 46"/>
                    <a:gd name="T2" fmla="*/ 31 w 41"/>
                    <a:gd name="T3" fmla="*/ 46 h 46"/>
                    <a:gd name="T4" fmla="*/ 31 w 41"/>
                    <a:gd name="T5" fmla="*/ 10 h 46"/>
                    <a:gd name="T6" fmla="*/ 10 w 41"/>
                    <a:gd name="T7" fmla="*/ 10 h 46"/>
                    <a:gd name="T8" fmla="*/ 10 w 41"/>
                    <a:gd name="T9" fmla="*/ 46 h 46"/>
                    <a:gd name="T10" fmla="*/ 0 w 41"/>
                    <a:gd name="T11" fmla="*/ 46 h 46"/>
                    <a:gd name="T12" fmla="*/ 0 w 41"/>
                    <a:gd name="T13" fmla="*/ 0 h 46"/>
                    <a:gd name="T14" fmla="*/ 41 w 41"/>
                    <a:gd name="T15" fmla="*/ 0 h 46"/>
                    <a:gd name="T16" fmla="*/ 41 w 41"/>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6">
                      <a:moveTo>
                        <a:pt x="41" y="46"/>
                      </a:moveTo>
                      <a:lnTo>
                        <a:pt x="31" y="46"/>
                      </a:lnTo>
                      <a:lnTo>
                        <a:pt x="31" y="10"/>
                      </a:lnTo>
                      <a:lnTo>
                        <a:pt x="10" y="10"/>
                      </a:lnTo>
                      <a:lnTo>
                        <a:pt x="10" y="46"/>
                      </a:lnTo>
                      <a:lnTo>
                        <a:pt x="0" y="46"/>
                      </a:lnTo>
                      <a:lnTo>
                        <a:pt x="0" y="0"/>
                      </a:lnTo>
                      <a:lnTo>
                        <a:pt x="41" y="0"/>
                      </a:lnTo>
                      <a:lnTo>
                        <a:pt x="4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5" name="Freeform 19"/>
                <p:cNvSpPr>
                  <a:spLocks noEditPoints="1"/>
                </p:cNvSpPr>
                <p:nvPr/>
              </p:nvSpPr>
              <p:spPr bwMode="auto">
                <a:xfrm>
                  <a:off x="5999163" y="4702175"/>
                  <a:ext cx="65087" cy="65088"/>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21" name="矩形 220"/>
              <p:cNvSpPr/>
              <p:nvPr/>
            </p:nvSpPr>
            <p:spPr>
              <a:xfrm>
                <a:off x="6358359" y="1014083"/>
                <a:ext cx="2783031" cy="443198"/>
              </a:xfrm>
              <a:prstGeom prst="rect">
                <a:avLst/>
              </a:prstGeom>
            </p:spPr>
            <p:txBody>
              <a:bodyPr wrap="square">
                <a:spAutoFit/>
              </a:bodyPr>
              <a:lstStyle/>
              <a:p>
                <a:pPr>
                  <a:lnSpc>
                    <a:spcPct val="114000"/>
                  </a:lnSpc>
                </a:pPr>
                <a:r>
                  <a:rPr lang="en-US" altLang="zh-CN" sz="1000" dirty="0" smtClean="0">
                    <a:solidFill>
                      <a:schemeClr val="bg1"/>
                    </a:solidFill>
                    <a:latin typeface="Century Gothic" panose="020B0502020202020204" pitchFamily="34" charset="0"/>
                    <a:cs typeface="Arial" panose="020B0604020202020204" pitchFamily="34" charset="0"/>
                  </a:rPr>
                  <a:t>The </a:t>
                </a:r>
                <a:r>
                  <a:rPr lang="en-US" altLang="zh-CN" sz="1000" dirty="0">
                    <a:solidFill>
                      <a:schemeClr val="bg1"/>
                    </a:solidFill>
                    <a:latin typeface="Century Gothic" panose="020B0502020202020204" pitchFamily="34" charset="0"/>
                    <a:cs typeface="Arial" panose="020B0604020202020204" pitchFamily="34" charset="0"/>
                  </a:rPr>
                  <a:t>concepts national income and national product have roughly </a:t>
                </a:r>
              </a:p>
            </p:txBody>
          </p:sp>
        </p:grpSp>
        <p:grpSp>
          <p:nvGrpSpPr>
            <p:cNvPr id="239" name="组合 238"/>
            <p:cNvGrpSpPr/>
            <p:nvPr/>
          </p:nvGrpSpPr>
          <p:grpSpPr>
            <a:xfrm>
              <a:off x="5907170" y="1232876"/>
              <a:ext cx="3021313" cy="2320964"/>
              <a:chOff x="5907171" y="1232876"/>
              <a:chExt cx="2714384" cy="2320964"/>
            </a:xfrm>
          </p:grpSpPr>
          <p:cxnSp>
            <p:nvCxnSpPr>
              <p:cNvPr id="226" name="直接连接符 225"/>
              <p:cNvCxnSpPr/>
              <p:nvPr/>
            </p:nvCxnSpPr>
            <p:spPr>
              <a:xfrm>
                <a:off x="5907171" y="1232876"/>
                <a:ext cx="2714384" cy="0"/>
              </a:xfrm>
              <a:prstGeom prst="line">
                <a:avLst/>
              </a:prstGeom>
              <a:ln w="6350">
                <a:solidFill>
                  <a:schemeClr val="bg1">
                    <a:alpha val="43000"/>
                  </a:schemeClr>
                </a:solidFill>
              </a:ln>
            </p:spPr>
            <p:style>
              <a:lnRef idx="1">
                <a:schemeClr val="accent1"/>
              </a:lnRef>
              <a:fillRef idx="0">
                <a:schemeClr val="accent1"/>
              </a:fillRef>
              <a:effectRef idx="0">
                <a:schemeClr val="accent1"/>
              </a:effectRef>
              <a:fontRef idx="minor">
                <a:schemeClr val="tx1"/>
              </a:fontRef>
            </p:style>
          </p:cxnSp>
          <p:cxnSp>
            <p:nvCxnSpPr>
              <p:cNvPr id="229" name="直接连接符 228"/>
              <p:cNvCxnSpPr/>
              <p:nvPr/>
            </p:nvCxnSpPr>
            <p:spPr>
              <a:xfrm>
                <a:off x="5907171" y="2006531"/>
                <a:ext cx="2714384" cy="0"/>
              </a:xfrm>
              <a:prstGeom prst="line">
                <a:avLst/>
              </a:prstGeom>
              <a:ln w="6350">
                <a:solidFill>
                  <a:schemeClr val="bg1">
                    <a:alpha val="43000"/>
                  </a:schemeClr>
                </a:solidFill>
              </a:ln>
            </p:spPr>
            <p:style>
              <a:lnRef idx="1">
                <a:schemeClr val="accent1"/>
              </a:lnRef>
              <a:fillRef idx="0">
                <a:schemeClr val="accent1"/>
              </a:fillRef>
              <a:effectRef idx="0">
                <a:schemeClr val="accent1"/>
              </a:effectRef>
              <a:fontRef idx="minor">
                <a:schemeClr val="tx1"/>
              </a:fontRef>
            </p:style>
          </p:cxnSp>
          <p:cxnSp>
            <p:nvCxnSpPr>
              <p:cNvPr id="232" name="直接连接符 231"/>
              <p:cNvCxnSpPr/>
              <p:nvPr/>
            </p:nvCxnSpPr>
            <p:spPr>
              <a:xfrm>
                <a:off x="5907171" y="2780186"/>
                <a:ext cx="2714384" cy="0"/>
              </a:xfrm>
              <a:prstGeom prst="line">
                <a:avLst/>
              </a:prstGeom>
              <a:ln w="6350">
                <a:solidFill>
                  <a:schemeClr val="bg1">
                    <a:alpha val="43000"/>
                  </a:schemeClr>
                </a:solidFill>
              </a:ln>
            </p:spPr>
            <p:style>
              <a:lnRef idx="1">
                <a:schemeClr val="accent1"/>
              </a:lnRef>
              <a:fillRef idx="0">
                <a:schemeClr val="accent1"/>
              </a:fillRef>
              <a:effectRef idx="0">
                <a:schemeClr val="accent1"/>
              </a:effectRef>
              <a:fontRef idx="minor">
                <a:schemeClr val="tx1"/>
              </a:fontRef>
            </p:style>
          </p:cxnSp>
          <p:cxnSp>
            <p:nvCxnSpPr>
              <p:cNvPr id="235" name="直接连接符 234"/>
              <p:cNvCxnSpPr/>
              <p:nvPr/>
            </p:nvCxnSpPr>
            <p:spPr>
              <a:xfrm>
                <a:off x="5907171" y="3553840"/>
                <a:ext cx="2714384" cy="0"/>
              </a:xfrm>
              <a:prstGeom prst="line">
                <a:avLst/>
              </a:prstGeom>
              <a:ln w="6350">
                <a:solidFill>
                  <a:schemeClr val="bg1">
                    <a:alpha val="43000"/>
                  </a:schemeClr>
                </a:solidFill>
              </a:ln>
            </p:spPr>
            <p:style>
              <a:lnRef idx="1">
                <a:schemeClr val="accent1"/>
              </a:lnRef>
              <a:fillRef idx="0">
                <a:schemeClr val="accent1"/>
              </a:fillRef>
              <a:effectRef idx="0">
                <a:schemeClr val="accent1"/>
              </a:effectRef>
              <a:fontRef idx="minor">
                <a:schemeClr val="tx1"/>
              </a:fontRef>
            </p:style>
          </p:cxnSp>
        </p:grpSp>
        <p:sp>
          <p:nvSpPr>
            <p:cNvPr id="237" name="矩形 236"/>
            <p:cNvSpPr/>
            <p:nvPr/>
          </p:nvSpPr>
          <p:spPr>
            <a:xfrm>
              <a:off x="5825866" y="3723878"/>
              <a:ext cx="3102617" cy="1015663"/>
            </a:xfrm>
            <a:prstGeom prst="rect">
              <a:avLst/>
            </a:prstGeom>
          </p:spPr>
          <p:txBody>
            <a:bodyPr wrap="square">
              <a:spAutoFit/>
            </a:bodyPr>
            <a:lstStyle/>
            <a:p>
              <a:r>
                <a:rPr lang="en-US" altLang="zh-CN" sz="1200" dirty="0" smtClean="0">
                  <a:solidFill>
                    <a:schemeClr val="bg1"/>
                  </a:solidFill>
                  <a:latin typeface="Century Gothic" panose="020B0502020202020204" pitchFamily="34" charset="0"/>
                  <a:cs typeface="Arial" panose="020B0604020202020204" pitchFamily="34" charset="0"/>
                </a:rPr>
                <a:t>The </a:t>
              </a:r>
              <a:r>
                <a:rPr lang="en-US" altLang="zh-CN" sz="1200" dirty="0">
                  <a:solidFill>
                    <a:schemeClr val="bg1"/>
                  </a:solidFill>
                  <a:latin typeface="Century Gothic" panose="020B0502020202020204" pitchFamily="34" charset="0"/>
                  <a:cs typeface="Arial" panose="020B0604020202020204" pitchFamily="34" charset="0"/>
                </a:rPr>
                <a:t>concepts national income and national product have roughly the same value and can be used interchangeably if our interest is in their sum </a:t>
              </a:r>
              <a:r>
                <a:rPr lang="en-US" altLang="zh-CN" sz="1200" dirty="0" smtClean="0">
                  <a:solidFill>
                    <a:schemeClr val="bg1"/>
                  </a:solidFill>
                  <a:latin typeface="Century Gothic" panose="020B0502020202020204" pitchFamily="34" charset="0"/>
                  <a:cs typeface="Arial" panose="020B0604020202020204" pitchFamily="34" charset="0"/>
                </a:rPr>
                <a:t>total</a:t>
              </a:r>
              <a:endParaRPr lang="en-US" altLang="zh-CN" sz="1200" dirty="0">
                <a:solidFill>
                  <a:schemeClr val="bg1"/>
                </a:solidFill>
                <a:latin typeface="Century Gothic" panose="020B0502020202020204" pitchFamily="34" charset="0"/>
                <a:cs typeface="Arial" panose="020B0604020202020204" pitchFamily="34" charset="0"/>
              </a:endParaRPr>
            </a:p>
          </p:txBody>
        </p:sp>
      </p:grpSp>
    </p:spTree>
    <p:extLst>
      <p:ext uri="{BB962C8B-B14F-4D97-AF65-F5344CB8AC3E}">
        <p14:creationId xmlns:p14="http://schemas.microsoft.com/office/powerpoint/2010/main" val="489525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500"/>
                                        <p:tgtEl>
                                          <p:spTgt spid="120"/>
                                        </p:tgtEl>
                                      </p:cBhvr>
                                    </p:animEffect>
                                  </p:childTnLst>
                                </p:cTn>
                              </p:par>
                              <p:par>
                                <p:cTn id="8" presetID="42" presetClass="entr" presetSubtype="0" fill="hold"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par>
                                <p:cTn id="13" presetID="12" presetClass="entr" presetSubtype="2" fill="hold" nodeType="withEffect">
                                  <p:stCondLst>
                                    <p:cond delay="16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p:tgtEl>
                                          <p:spTgt spid="7"/>
                                        </p:tgtEl>
                                        <p:attrNameLst>
                                          <p:attrName>ppt_x</p:attrName>
                                        </p:attrNameLst>
                                      </p:cBhvr>
                                      <p:tavLst>
                                        <p:tav tm="0">
                                          <p:val>
                                            <p:strVal val="#ppt_x+#ppt_w*1.125000"/>
                                          </p:val>
                                        </p:tav>
                                        <p:tav tm="100000">
                                          <p:val>
                                            <p:strVal val="#ppt_x"/>
                                          </p:val>
                                        </p:tav>
                                      </p:tavLst>
                                    </p:anim>
                                    <p:animEffect transition="in" filter="wipe(left)">
                                      <p:cBhvr>
                                        <p:cTn id="16" dur="500"/>
                                        <p:tgtEl>
                                          <p:spTgt spid="7"/>
                                        </p:tgtEl>
                                      </p:cBhvr>
                                    </p:animEffect>
                                  </p:childTnLst>
                                </p:cTn>
                              </p:par>
                              <p:par>
                                <p:cTn id="17" presetID="12" presetClass="entr" presetSubtype="1" fill="hold" nodeType="withEffect">
                                  <p:stCondLst>
                                    <p:cond delay="25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ppt_y</p:attrName>
                                        </p:attrNameLst>
                                      </p:cBhvr>
                                      <p:tavLst>
                                        <p:tav tm="0">
                                          <p:val>
                                            <p:strVal val="#ppt_y-#ppt_h*1.125000"/>
                                          </p:val>
                                        </p:tav>
                                        <p:tav tm="100000">
                                          <p:val>
                                            <p:strVal val="#ppt_y"/>
                                          </p:val>
                                        </p:tav>
                                      </p:tavLst>
                                    </p:anim>
                                    <p:animEffect transition="in" filter="wipe(down)">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12490" y="524010"/>
            <a:ext cx="4190571" cy="615066"/>
            <a:chOff x="412490" y="524010"/>
            <a:chExt cx="4190571" cy="615066"/>
          </a:xfrm>
        </p:grpSpPr>
        <p:sp>
          <p:nvSpPr>
            <p:cNvPr id="5" name="矩形 4"/>
            <p:cNvSpPr/>
            <p:nvPr/>
          </p:nvSpPr>
          <p:spPr>
            <a:xfrm>
              <a:off x="412490" y="524010"/>
              <a:ext cx="4190571" cy="461665"/>
            </a:xfrm>
            <a:prstGeom prst="rect">
              <a:avLst/>
            </a:prstGeom>
          </p:spPr>
          <p:txBody>
            <a:bodyPr wrap="none">
              <a:spAutoFit/>
            </a:bodyPr>
            <a:lstStyle/>
            <a:p>
              <a:r>
                <a:rPr lang="en-US" altLang="zh-CN" sz="2400" dirty="0" smtClean="0">
                  <a:solidFill>
                    <a:srgbClr val="0563B8"/>
                  </a:solidFill>
                  <a:latin typeface="Century Gothic" panose="020B0502020202020204" pitchFamily="34" charset="0"/>
                  <a:cs typeface="Arial" panose="020B0604020202020204" pitchFamily="34" charset="0"/>
                </a:rPr>
                <a:t>Sales &amp;Distribution Strategy</a:t>
              </a:r>
            </a:p>
          </p:txBody>
        </p:sp>
        <p:sp>
          <p:nvSpPr>
            <p:cNvPr id="6" name="矩形 5"/>
            <p:cNvSpPr/>
            <p:nvPr/>
          </p:nvSpPr>
          <p:spPr>
            <a:xfrm>
              <a:off x="412490" y="877466"/>
              <a:ext cx="3676006" cy="261610"/>
            </a:xfrm>
            <a:prstGeom prst="rect">
              <a:avLst/>
            </a:prstGeom>
          </p:spPr>
          <p:txBody>
            <a:bodyPr wrap="none">
              <a:spAutoFit/>
            </a:bodyPr>
            <a:lstStyle/>
            <a:p>
              <a:r>
                <a:rPr lang="en-US" altLang="zh-CN" sz="1100" dirty="0" smtClean="0">
                  <a:solidFill>
                    <a:schemeClr val="bg1">
                      <a:lumMod val="50000"/>
                    </a:schemeClr>
                  </a:solidFill>
                  <a:latin typeface="Century Gothic" panose="020B0502020202020204" pitchFamily="34" charset="0"/>
                  <a:cs typeface="Arial" panose="020B0604020202020204" pitchFamily="34" charset="0"/>
                </a:rPr>
                <a:t>What we hope to achieve in the short and long run</a:t>
              </a:r>
              <a:endParaRPr lang="en-US" altLang="zh-CN" sz="1100" dirty="0">
                <a:solidFill>
                  <a:schemeClr val="bg1">
                    <a:lumMod val="50000"/>
                  </a:schemeClr>
                </a:solidFill>
                <a:latin typeface="Century Gothic" panose="020B0502020202020204" pitchFamily="34" charset="0"/>
                <a:cs typeface="Arial" panose="020B0604020202020204" pitchFamily="34" charset="0"/>
              </a:endParaRPr>
            </a:p>
          </p:txBody>
        </p:sp>
      </p:grpSp>
      <p:grpSp>
        <p:nvGrpSpPr>
          <p:cNvPr id="4118" name="组合 4117"/>
          <p:cNvGrpSpPr/>
          <p:nvPr/>
        </p:nvGrpSpPr>
        <p:grpSpPr>
          <a:xfrm>
            <a:off x="328759" y="1724824"/>
            <a:ext cx="2116156" cy="2601811"/>
            <a:chOff x="543501" y="1724824"/>
            <a:chExt cx="2116156" cy="2601811"/>
          </a:xfrm>
        </p:grpSpPr>
        <p:grpSp>
          <p:nvGrpSpPr>
            <p:cNvPr id="4102" name="组合 4101"/>
            <p:cNvGrpSpPr/>
            <p:nvPr/>
          </p:nvGrpSpPr>
          <p:grpSpPr>
            <a:xfrm>
              <a:off x="543501" y="3625738"/>
              <a:ext cx="2116156" cy="700897"/>
              <a:chOff x="543501" y="3471850"/>
              <a:chExt cx="2116156" cy="700897"/>
            </a:xfrm>
          </p:grpSpPr>
          <p:sp>
            <p:nvSpPr>
              <p:cNvPr id="180" name="矩形 179"/>
              <p:cNvSpPr/>
              <p:nvPr/>
            </p:nvSpPr>
            <p:spPr>
              <a:xfrm>
                <a:off x="959416" y="3471850"/>
                <a:ext cx="1284327" cy="307777"/>
              </a:xfrm>
              <a:prstGeom prst="rect">
                <a:avLst/>
              </a:prstGeom>
            </p:spPr>
            <p:txBody>
              <a:bodyPr wrap="none">
                <a:spAutoFit/>
              </a:bodyPr>
              <a:lstStyle/>
              <a:p>
                <a:pPr algn="ctr"/>
                <a:r>
                  <a:rPr lang="en-US" altLang="zh-CN" sz="1400" b="1" dirty="0">
                    <a:solidFill>
                      <a:srgbClr val="0563B8"/>
                    </a:solidFill>
                    <a:latin typeface="Century Gothic" panose="020B0502020202020204" pitchFamily="34" charset="0"/>
                    <a:cs typeface="Arial" panose="020B0604020202020204" pitchFamily="34" charset="0"/>
                  </a:rPr>
                  <a:t>Add The Title</a:t>
                </a:r>
              </a:p>
            </p:txBody>
          </p:sp>
          <p:sp>
            <p:nvSpPr>
              <p:cNvPr id="182" name="矩形 181"/>
              <p:cNvSpPr/>
              <p:nvPr/>
            </p:nvSpPr>
            <p:spPr>
              <a:xfrm>
                <a:off x="543501" y="3799696"/>
                <a:ext cx="2116156" cy="373051"/>
              </a:xfrm>
              <a:prstGeom prst="rect">
                <a:avLst/>
              </a:prstGeom>
            </p:spPr>
            <p:txBody>
              <a:bodyPr wrap="square">
                <a:spAutoFit/>
              </a:bodyPr>
              <a:lstStyle/>
              <a:p>
                <a:pPr algn="ctr">
                  <a:lnSpc>
                    <a:spcPct val="114000"/>
                  </a:lnSpc>
                </a:pPr>
                <a:r>
                  <a:rPr lang="en-US" altLang="zh-CN" sz="800" dirty="0" smtClean="0">
                    <a:solidFill>
                      <a:schemeClr val="tx1">
                        <a:lumMod val="65000"/>
                        <a:lumOff val="35000"/>
                      </a:schemeClr>
                    </a:solidFill>
                    <a:latin typeface="Century Gothic" panose="020B0502020202020204" pitchFamily="34" charset="0"/>
                    <a:cs typeface="Arial" panose="020B0604020202020204" pitchFamily="34" charset="0"/>
                  </a:rPr>
                  <a:t>The </a:t>
                </a:r>
                <a:r>
                  <a:rPr lang="en-US" altLang="zh-CN" sz="800" dirty="0">
                    <a:solidFill>
                      <a:schemeClr val="tx1">
                        <a:lumMod val="65000"/>
                        <a:lumOff val="35000"/>
                      </a:schemeClr>
                    </a:solidFill>
                    <a:latin typeface="Century Gothic" panose="020B0502020202020204" pitchFamily="34" charset="0"/>
                    <a:cs typeface="Arial" panose="020B0604020202020204" pitchFamily="34" charset="0"/>
                  </a:rPr>
                  <a:t>concepts national income and national product have roughly </a:t>
                </a:r>
              </a:p>
            </p:txBody>
          </p:sp>
        </p:grpSp>
        <p:grpSp>
          <p:nvGrpSpPr>
            <p:cNvPr id="4105" name="组合 4104"/>
            <p:cNvGrpSpPr/>
            <p:nvPr/>
          </p:nvGrpSpPr>
          <p:grpSpPr>
            <a:xfrm>
              <a:off x="843947" y="1724824"/>
              <a:ext cx="1515265" cy="1515265"/>
              <a:chOff x="722888" y="1724824"/>
              <a:chExt cx="1515265" cy="1515265"/>
            </a:xfrm>
          </p:grpSpPr>
          <p:sp>
            <p:nvSpPr>
              <p:cNvPr id="139" name="椭圆 138"/>
              <p:cNvSpPr/>
              <p:nvPr/>
            </p:nvSpPr>
            <p:spPr>
              <a:xfrm>
                <a:off x="722888" y="1724824"/>
                <a:ext cx="1515265" cy="1515265"/>
              </a:xfrm>
              <a:prstGeom prst="ellipse">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98" name="组合 4097"/>
              <p:cNvGrpSpPr/>
              <p:nvPr/>
            </p:nvGrpSpPr>
            <p:grpSpPr>
              <a:xfrm>
                <a:off x="1166760" y="2123534"/>
                <a:ext cx="627520" cy="717845"/>
                <a:chOff x="10856093" y="315913"/>
                <a:chExt cx="419100" cy="479425"/>
              </a:xfrm>
              <a:solidFill>
                <a:schemeClr val="bg1"/>
              </a:solidFill>
            </p:grpSpPr>
            <p:sp>
              <p:nvSpPr>
                <p:cNvPr id="4" name="Freeform 7"/>
                <p:cNvSpPr>
                  <a:spLocks noEditPoints="1"/>
                </p:cNvSpPr>
                <p:nvPr/>
              </p:nvSpPr>
              <p:spPr bwMode="auto">
                <a:xfrm>
                  <a:off x="10856093" y="315913"/>
                  <a:ext cx="330200" cy="419100"/>
                </a:xfrm>
                <a:custGeom>
                  <a:avLst/>
                  <a:gdLst>
                    <a:gd name="T0" fmla="*/ 208 w 208"/>
                    <a:gd name="T1" fmla="*/ 264 h 264"/>
                    <a:gd name="T2" fmla="*/ 0 w 208"/>
                    <a:gd name="T3" fmla="*/ 264 h 264"/>
                    <a:gd name="T4" fmla="*/ 0 w 208"/>
                    <a:gd name="T5" fmla="*/ 0 h 264"/>
                    <a:gd name="T6" fmla="*/ 208 w 208"/>
                    <a:gd name="T7" fmla="*/ 0 h 264"/>
                    <a:gd name="T8" fmla="*/ 208 w 208"/>
                    <a:gd name="T9" fmla="*/ 264 h 264"/>
                    <a:gd name="T10" fmla="*/ 19 w 208"/>
                    <a:gd name="T11" fmla="*/ 245 h 264"/>
                    <a:gd name="T12" fmla="*/ 189 w 208"/>
                    <a:gd name="T13" fmla="*/ 245 h 264"/>
                    <a:gd name="T14" fmla="*/ 189 w 208"/>
                    <a:gd name="T15" fmla="*/ 18 h 264"/>
                    <a:gd name="T16" fmla="*/ 19 w 208"/>
                    <a:gd name="T17" fmla="*/ 18 h 264"/>
                    <a:gd name="T18" fmla="*/ 19 w 208"/>
                    <a:gd name="T19" fmla="*/ 245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64">
                      <a:moveTo>
                        <a:pt x="208" y="264"/>
                      </a:moveTo>
                      <a:lnTo>
                        <a:pt x="0" y="264"/>
                      </a:lnTo>
                      <a:lnTo>
                        <a:pt x="0" y="0"/>
                      </a:lnTo>
                      <a:lnTo>
                        <a:pt x="208" y="0"/>
                      </a:lnTo>
                      <a:lnTo>
                        <a:pt x="208" y="264"/>
                      </a:lnTo>
                      <a:close/>
                      <a:moveTo>
                        <a:pt x="19" y="245"/>
                      </a:moveTo>
                      <a:lnTo>
                        <a:pt x="189" y="245"/>
                      </a:lnTo>
                      <a:lnTo>
                        <a:pt x="189" y="18"/>
                      </a:lnTo>
                      <a:lnTo>
                        <a:pt x="19" y="18"/>
                      </a:lnTo>
                      <a:lnTo>
                        <a:pt x="19"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Rectangle 8"/>
                <p:cNvSpPr>
                  <a:spLocks noChangeArrowheads="1"/>
                </p:cNvSpPr>
                <p:nvPr/>
              </p:nvSpPr>
              <p:spPr bwMode="auto">
                <a:xfrm>
                  <a:off x="10930706" y="495301"/>
                  <a:ext cx="179388"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Rectangle 9"/>
                <p:cNvSpPr>
                  <a:spLocks noChangeArrowheads="1"/>
                </p:cNvSpPr>
                <p:nvPr/>
              </p:nvSpPr>
              <p:spPr bwMode="auto">
                <a:xfrm>
                  <a:off x="10930706" y="555626"/>
                  <a:ext cx="179388"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Rectangle 10"/>
                <p:cNvSpPr>
                  <a:spLocks noChangeArrowheads="1"/>
                </p:cNvSpPr>
                <p:nvPr/>
              </p:nvSpPr>
              <p:spPr bwMode="auto">
                <a:xfrm>
                  <a:off x="10930706" y="615951"/>
                  <a:ext cx="179388"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Rectangle 11"/>
                <p:cNvSpPr>
                  <a:spLocks noChangeArrowheads="1"/>
                </p:cNvSpPr>
                <p:nvPr/>
              </p:nvSpPr>
              <p:spPr bwMode="auto">
                <a:xfrm>
                  <a:off x="10930706" y="434975"/>
                  <a:ext cx="90488"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12"/>
                <p:cNvSpPr>
                  <a:spLocks/>
                </p:cNvSpPr>
                <p:nvPr/>
              </p:nvSpPr>
              <p:spPr bwMode="auto">
                <a:xfrm>
                  <a:off x="10960868" y="374650"/>
                  <a:ext cx="314325" cy="420688"/>
                </a:xfrm>
                <a:custGeom>
                  <a:avLst/>
                  <a:gdLst>
                    <a:gd name="T0" fmla="*/ 198 w 198"/>
                    <a:gd name="T1" fmla="*/ 265 h 265"/>
                    <a:gd name="T2" fmla="*/ 0 w 198"/>
                    <a:gd name="T3" fmla="*/ 265 h 265"/>
                    <a:gd name="T4" fmla="*/ 0 w 198"/>
                    <a:gd name="T5" fmla="*/ 246 h 265"/>
                    <a:gd name="T6" fmla="*/ 179 w 198"/>
                    <a:gd name="T7" fmla="*/ 246 h 265"/>
                    <a:gd name="T8" fmla="*/ 179 w 198"/>
                    <a:gd name="T9" fmla="*/ 19 h 265"/>
                    <a:gd name="T10" fmla="*/ 160 w 198"/>
                    <a:gd name="T11" fmla="*/ 19 h 265"/>
                    <a:gd name="T12" fmla="*/ 160 w 198"/>
                    <a:gd name="T13" fmla="*/ 0 h 265"/>
                    <a:gd name="T14" fmla="*/ 198 w 198"/>
                    <a:gd name="T15" fmla="*/ 0 h 265"/>
                    <a:gd name="T16" fmla="*/ 198 w 198"/>
                    <a:gd name="T17"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8" h="265">
                      <a:moveTo>
                        <a:pt x="198" y="265"/>
                      </a:moveTo>
                      <a:lnTo>
                        <a:pt x="0" y="265"/>
                      </a:lnTo>
                      <a:lnTo>
                        <a:pt x="0" y="246"/>
                      </a:lnTo>
                      <a:lnTo>
                        <a:pt x="179" y="246"/>
                      </a:lnTo>
                      <a:lnTo>
                        <a:pt x="179" y="19"/>
                      </a:lnTo>
                      <a:lnTo>
                        <a:pt x="160" y="19"/>
                      </a:lnTo>
                      <a:lnTo>
                        <a:pt x="160" y="0"/>
                      </a:lnTo>
                      <a:lnTo>
                        <a:pt x="198" y="0"/>
                      </a:lnTo>
                      <a:lnTo>
                        <a:pt x="198" y="2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4104" name="椭圆 4103"/>
              <p:cNvSpPr/>
              <p:nvPr/>
            </p:nvSpPr>
            <p:spPr>
              <a:xfrm>
                <a:off x="764952" y="1766888"/>
                <a:ext cx="1431136" cy="1431136"/>
              </a:xfrm>
              <a:prstGeom prst="ellipse">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4117" name="组合 4116"/>
          <p:cNvGrpSpPr/>
          <p:nvPr/>
        </p:nvGrpSpPr>
        <p:grpSpPr>
          <a:xfrm>
            <a:off x="2445115" y="1724824"/>
            <a:ext cx="2116156" cy="2601811"/>
            <a:chOff x="2368924" y="1724824"/>
            <a:chExt cx="2116156" cy="2601811"/>
          </a:xfrm>
        </p:grpSpPr>
        <p:grpSp>
          <p:nvGrpSpPr>
            <p:cNvPr id="4107" name="组合 4106"/>
            <p:cNvGrpSpPr/>
            <p:nvPr/>
          </p:nvGrpSpPr>
          <p:grpSpPr>
            <a:xfrm>
              <a:off x="2669370" y="1724824"/>
              <a:ext cx="1515265" cy="1515265"/>
              <a:chOff x="2626235" y="1724824"/>
              <a:chExt cx="1515265" cy="1515265"/>
            </a:xfrm>
          </p:grpSpPr>
          <p:sp>
            <p:nvSpPr>
              <p:cNvPr id="145" name="椭圆 144"/>
              <p:cNvSpPr/>
              <p:nvPr/>
            </p:nvSpPr>
            <p:spPr>
              <a:xfrm>
                <a:off x="2626235" y="1724824"/>
                <a:ext cx="1515265" cy="1515265"/>
              </a:xfrm>
              <a:prstGeom prst="ellipse">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Freeform 13"/>
              <p:cNvSpPr>
                <a:spLocks/>
              </p:cNvSpPr>
              <p:nvPr/>
            </p:nvSpPr>
            <p:spPr bwMode="auto">
              <a:xfrm>
                <a:off x="3023756" y="2146114"/>
                <a:ext cx="720223" cy="672684"/>
              </a:xfrm>
              <a:custGeom>
                <a:avLst/>
                <a:gdLst>
                  <a:gd name="T0" fmla="*/ 40 w 128"/>
                  <a:gd name="T1" fmla="*/ 120 h 120"/>
                  <a:gd name="T2" fmla="*/ 12 w 128"/>
                  <a:gd name="T3" fmla="*/ 108 h 120"/>
                  <a:gd name="T4" fmla="*/ 0 w 128"/>
                  <a:gd name="T5" fmla="*/ 80 h 120"/>
                  <a:gd name="T6" fmla="*/ 12 w 128"/>
                  <a:gd name="T7" fmla="*/ 52 h 120"/>
                  <a:gd name="T8" fmla="*/ 58 w 128"/>
                  <a:gd name="T9" fmla="*/ 2 h 120"/>
                  <a:gd name="T10" fmla="*/ 64 w 128"/>
                  <a:gd name="T11" fmla="*/ 8 h 120"/>
                  <a:gd name="T12" fmla="*/ 17 w 128"/>
                  <a:gd name="T13" fmla="*/ 57 h 120"/>
                  <a:gd name="T14" fmla="*/ 8 w 128"/>
                  <a:gd name="T15" fmla="*/ 80 h 120"/>
                  <a:gd name="T16" fmla="*/ 17 w 128"/>
                  <a:gd name="T17" fmla="*/ 103 h 120"/>
                  <a:gd name="T18" fmla="*/ 40 w 128"/>
                  <a:gd name="T19" fmla="*/ 112 h 120"/>
                  <a:gd name="T20" fmla="*/ 63 w 128"/>
                  <a:gd name="T21" fmla="*/ 103 h 120"/>
                  <a:gd name="T22" fmla="*/ 113 w 128"/>
                  <a:gd name="T23" fmla="*/ 49 h 120"/>
                  <a:gd name="T24" fmla="*/ 120 w 128"/>
                  <a:gd name="T25" fmla="*/ 32 h 120"/>
                  <a:gd name="T26" fmla="*/ 113 w 128"/>
                  <a:gd name="T27" fmla="*/ 15 h 120"/>
                  <a:gd name="T28" fmla="*/ 96 w 128"/>
                  <a:gd name="T29" fmla="*/ 8 h 120"/>
                  <a:gd name="T30" fmla="*/ 79 w 128"/>
                  <a:gd name="T31" fmla="*/ 15 h 120"/>
                  <a:gd name="T32" fmla="*/ 29 w 128"/>
                  <a:gd name="T33" fmla="*/ 69 h 120"/>
                  <a:gd name="T34" fmla="*/ 29 w 128"/>
                  <a:gd name="T35" fmla="*/ 91 h 120"/>
                  <a:gd name="T36" fmla="*/ 40 w 128"/>
                  <a:gd name="T37" fmla="*/ 96 h 120"/>
                  <a:gd name="T38" fmla="*/ 40 w 128"/>
                  <a:gd name="T39" fmla="*/ 96 h 120"/>
                  <a:gd name="T40" fmla="*/ 51 w 128"/>
                  <a:gd name="T41" fmla="*/ 91 h 120"/>
                  <a:gd name="T42" fmla="*/ 100 w 128"/>
                  <a:gd name="T43" fmla="*/ 41 h 120"/>
                  <a:gd name="T44" fmla="*/ 105 w 128"/>
                  <a:gd name="T45" fmla="*/ 47 h 120"/>
                  <a:gd name="T46" fmla="*/ 57 w 128"/>
                  <a:gd name="T47" fmla="*/ 97 h 120"/>
                  <a:gd name="T48" fmla="*/ 40 w 128"/>
                  <a:gd name="T49" fmla="*/ 104 h 120"/>
                  <a:gd name="T50" fmla="*/ 40 w 128"/>
                  <a:gd name="T51" fmla="*/ 104 h 120"/>
                  <a:gd name="T52" fmla="*/ 23 w 128"/>
                  <a:gd name="T53" fmla="*/ 97 h 120"/>
                  <a:gd name="T54" fmla="*/ 23 w 128"/>
                  <a:gd name="T55" fmla="*/ 63 h 120"/>
                  <a:gd name="T56" fmla="*/ 73 w 128"/>
                  <a:gd name="T57" fmla="*/ 9 h 120"/>
                  <a:gd name="T58" fmla="*/ 96 w 128"/>
                  <a:gd name="T59" fmla="*/ 0 h 120"/>
                  <a:gd name="T60" fmla="*/ 119 w 128"/>
                  <a:gd name="T61" fmla="*/ 9 h 120"/>
                  <a:gd name="T62" fmla="*/ 128 w 128"/>
                  <a:gd name="T63" fmla="*/ 32 h 120"/>
                  <a:gd name="T64" fmla="*/ 119 w 128"/>
                  <a:gd name="T65" fmla="*/ 55 h 120"/>
                  <a:gd name="T66" fmla="*/ 68 w 128"/>
                  <a:gd name="T67" fmla="*/ 108 h 120"/>
                  <a:gd name="T68" fmla="*/ 40 w 128"/>
                  <a:gd name="T69"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20">
                    <a:moveTo>
                      <a:pt x="40" y="120"/>
                    </a:moveTo>
                    <a:cubicBezTo>
                      <a:pt x="29" y="120"/>
                      <a:pt x="19" y="116"/>
                      <a:pt x="12" y="108"/>
                    </a:cubicBezTo>
                    <a:cubicBezTo>
                      <a:pt x="4" y="101"/>
                      <a:pt x="0" y="91"/>
                      <a:pt x="0" y="80"/>
                    </a:cubicBezTo>
                    <a:cubicBezTo>
                      <a:pt x="0" y="69"/>
                      <a:pt x="4" y="59"/>
                      <a:pt x="12" y="52"/>
                    </a:cubicBezTo>
                    <a:cubicBezTo>
                      <a:pt x="58" y="2"/>
                      <a:pt x="58" y="2"/>
                      <a:pt x="58" y="2"/>
                    </a:cubicBezTo>
                    <a:cubicBezTo>
                      <a:pt x="64" y="8"/>
                      <a:pt x="64" y="8"/>
                      <a:pt x="64" y="8"/>
                    </a:cubicBezTo>
                    <a:cubicBezTo>
                      <a:pt x="17" y="57"/>
                      <a:pt x="17" y="57"/>
                      <a:pt x="17" y="57"/>
                    </a:cubicBezTo>
                    <a:cubicBezTo>
                      <a:pt x="11" y="63"/>
                      <a:pt x="8" y="71"/>
                      <a:pt x="8" y="80"/>
                    </a:cubicBezTo>
                    <a:cubicBezTo>
                      <a:pt x="8" y="89"/>
                      <a:pt x="11" y="97"/>
                      <a:pt x="17" y="103"/>
                    </a:cubicBezTo>
                    <a:cubicBezTo>
                      <a:pt x="23" y="109"/>
                      <a:pt x="31" y="112"/>
                      <a:pt x="40" y="112"/>
                    </a:cubicBezTo>
                    <a:cubicBezTo>
                      <a:pt x="49" y="112"/>
                      <a:pt x="57" y="109"/>
                      <a:pt x="63" y="103"/>
                    </a:cubicBezTo>
                    <a:cubicBezTo>
                      <a:pt x="113" y="49"/>
                      <a:pt x="113" y="49"/>
                      <a:pt x="113" y="49"/>
                    </a:cubicBezTo>
                    <a:cubicBezTo>
                      <a:pt x="118" y="44"/>
                      <a:pt x="120" y="38"/>
                      <a:pt x="120" y="32"/>
                    </a:cubicBezTo>
                    <a:cubicBezTo>
                      <a:pt x="120" y="26"/>
                      <a:pt x="118" y="20"/>
                      <a:pt x="113" y="15"/>
                    </a:cubicBezTo>
                    <a:cubicBezTo>
                      <a:pt x="108" y="10"/>
                      <a:pt x="102" y="8"/>
                      <a:pt x="96" y="8"/>
                    </a:cubicBezTo>
                    <a:cubicBezTo>
                      <a:pt x="90" y="8"/>
                      <a:pt x="84" y="10"/>
                      <a:pt x="79" y="15"/>
                    </a:cubicBezTo>
                    <a:cubicBezTo>
                      <a:pt x="29" y="69"/>
                      <a:pt x="29" y="69"/>
                      <a:pt x="29" y="69"/>
                    </a:cubicBezTo>
                    <a:cubicBezTo>
                      <a:pt x="22" y="75"/>
                      <a:pt x="22" y="85"/>
                      <a:pt x="29" y="91"/>
                    </a:cubicBezTo>
                    <a:cubicBezTo>
                      <a:pt x="32" y="94"/>
                      <a:pt x="36" y="96"/>
                      <a:pt x="40" y="96"/>
                    </a:cubicBezTo>
                    <a:cubicBezTo>
                      <a:pt x="40" y="96"/>
                      <a:pt x="40" y="96"/>
                      <a:pt x="40" y="96"/>
                    </a:cubicBezTo>
                    <a:cubicBezTo>
                      <a:pt x="44" y="96"/>
                      <a:pt x="48" y="94"/>
                      <a:pt x="51" y="91"/>
                    </a:cubicBezTo>
                    <a:cubicBezTo>
                      <a:pt x="100" y="41"/>
                      <a:pt x="100" y="41"/>
                      <a:pt x="100" y="41"/>
                    </a:cubicBezTo>
                    <a:cubicBezTo>
                      <a:pt x="105" y="47"/>
                      <a:pt x="105" y="47"/>
                      <a:pt x="105" y="47"/>
                    </a:cubicBezTo>
                    <a:cubicBezTo>
                      <a:pt x="57" y="97"/>
                      <a:pt x="57" y="97"/>
                      <a:pt x="57" y="97"/>
                    </a:cubicBezTo>
                    <a:cubicBezTo>
                      <a:pt x="52" y="102"/>
                      <a:pt x="46" y="104"/>
                      <a:pt x="40" y="104"/>
                    </a:cubicBezTo>
                    <a:cubicBezTo>
                      <a:pt x="40" y="104"/>
                      <a:pt x="40" y="104"/>
                      <a:pt x="40" y="104"/>
                    </a:cubicBezTo>
                    <a:cubicBezTo>
                      <a:pt x="34" y="104"/>
                      <a:pt x="28" y="102"/>
                      <a:pt x="23" y="97"/>
                    </a:cubicBezTo>
                    <a:cubicBezTo>
                      <a:pt x="14" y="88"/>
                      <a:pt x="14" y="72"/>
                      <a:pt x="23" y="63"/>
                    </a:cubicBezTo>
                    <a:cubicBezTo>
                      <a:pt x="73" y="9"/>
                      <a:pt x="73" y="9"/>
                      <a:pt x="73" y="9"/>
                    </a:cubicBezTo>
                    <a:cubicBezTo>
                      <a:pt x="79" y="3"/>
                      <a:pt x="87" y="0"/>
                      <a:pt x="96" y="0"/>
                    </a:cubicBezTo>
                    <a:cubicBezTo>
                      <a:pt x="105" y="0"/>
                      <a:pt x="113" y="3"/>
                      <a:pt x="119" y="9"/>
                    </a:cubicBezTo>
                    <a:cubicBezTo>
                      <a:pt x="125" y="15"/>
                      <a:pt x="128" y="23"/>
                      <a:pt x="128" y="32"/>
                    </a:cubicBezTo>
                    <a:cubicBezTo>
                      <a:pt x="128" y="41"/>
                      <a:pt x="125" y="49"/>
                      <a:pt x="119" y="55"/>
                    </a:cubicBezTo>
                    <a:cubicBezTo>
                      <a:pt x="68" y="108"/>
                      <a:pt x="68" y="108"/>
                      <a:pt x="68" y="108"/>
                    </a:cubicBezTo>
                    <a:cubicBezTo>
                      <a:pt x="61" y="116"/>
                      <a:pt x="51" y="120"/>
                      <a:pt x="40" y="12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3" name="椭圆 182"/>
              <p:cNvSpPr/>
              <p:nvPr/>
            </p:nvSpPr>
            <p:spPr>
              <a:xfrm>
                <a:off x="2668299" y="1766888"/>
                <a:ext cx="1431136" cy="1431136"/>
              </a:xfrm>
              <a:prstGeom prst="ellipse">
                <a:avLst/>
              </a:prstGeom>
              <a:noFill/>
              <a:ln w="12700">
                <a:solidFill>
                  <a:srgbClr val="008B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7" name="组合 186"/>
            <p:cNvGrpSpPr/>
            <p:nvPr/>
          </p:nvGrpSpPr>
          <p:grpSpPr>
            <a:xfrm>
              <a:off x="2368924" y="3625738"/>
              <a:ext cx="2116156" cy="700897"/>
              <a:chOff x="543501" y="3471850"/>
              <a:chExt cx="2116156" cy="700897"/>
            </a:xfrm>
          </p:grpSpPr>
          <p:sp>
            <p:nvSpPr>
              <p:cNvPr id="188" name="矩形 187"/>
              <p:cNvSpPr/>
              <p:nvPr/>
            </p:nvSpPr>
            <p:spPr>
              <a:xfrm>
                <a:off x="959416" y="3471850"/>
                <a:ext cx="1284327" cy="307777"/>
              </a:xfrm>
              <a:prstGeom prst="rect">
                <a:avLst/>
              </a:prstGeom>
            </p:spPr>
            <p:txBody>
              <a:bodyPr wrap="none">
                <a:spAutoFit/>
              </a:bodyPr>
              <a:lstStyle/>
              <a:p>
                <a:pPr algn="ctr"/>
                <a:r>
                  <a:rPr lang="en-US" altLang="zh-CN" sz="1400" b="1" dirty="0">
                    <a:solidFill>
                      <a:srgbClr val="00A7AA"/>
                    </a:solidFill>
                    <a:latin typeface="Century Gothic" panose="020B0502020202020204" pitchFamily="34" charset="0"/>
                    <a:cs typeface="Arial" panose="020B0604020202020204" pitchFamily="34" charset="0"/>
                  </a:rPr>
                  <a:t>Add The Title</a:t>
                </a:r>
              </a:p>
            </p:txBody>
          </p:sp>
          <p:sp>
            <p:nvSpPr>
              <p:cNvPr id="189" name="矩形 188"/>
              <p:cNvSpPr/>
              <p:nvPr/>
            </p:nvSpPr>
            <p:spPr>
              <a:xfrm>
                <a:off x="543501" y="3799696"/>
                <a:ext cx="2116156" cy="373051"/>
              </a:xfrm>
              <a:prstGeom prst="rect">
                <a:avLst/>
              </a:prstGeom>
            </p:spPr>
            <p:txBody>
              <a:bodyPr wrap="square">
                <a:spAutoFit/>
              </a:bodyPr>
              <a:lstStyle/>
              <a:p>
                <a:pPr algn="ctr">
                  <a:lnSpc>
                    <a:spcPct val="114000"/>
                  </a:lnSpc>
                </a:pPr>
                <a:r>
                  <a:rPr lang="en-US" altLang="zh-CN" sz="800" dirty="0" smtClean="0">
                    <a:solidFill>
                      <a:schemeClr val="tx1">
                        <a:lumMod val="65000"/>
                        <a:lumOff val="35000"/>
                      </a:schemeClr>
                    </a:solidFill>
                    <a:latin typeface="Century Gothic" panose="020B0502020202020204" pitchFamily="34" charset="0"/>
                    <a:cs typeface="Arial" panose="020B0604020202020204" pitchFamily="34" charset="0"/>
                  </a:rPr>
                  <a:t>The </a:t>
                </a:r>
                <a:r>
                  <a:rPr lang="en-US" altLang="zh-CN" sz="800" dirty="0">
                    <a:solidFill>
                      <a:schemeClr val="tx1">
                        <a:lumMod val="65000"/>
                        <a:lumOff val="35000"/>
                      </a:schemeClr>
                    </a:solidFill>
                    <a:latin typeface="Century Gothic" panose="020B0502020202020204" pitchFamily="34" charset="0"/>
                    <a:cs typeface="Arial" panose="020B0604020202020204" pitchFamily="34" charset="0"/>
                  </a:rPr>
                  <a:t>concepts national income and national product have roughly </a:t>
                </a:r>
              </a:p>
            </p:txBody>
          </p:sp>
        </p:grpSp>
      </p:grpSp>
      <p:grpSp>
        <p:nvGrpSpPr>
          <p:cNvPr id="4115" name="组合 4114"/>
          <p:cNvGrpSpPr/>
          <p:nvPr/>
        </p:nvGrpSpPr>
        <p:grpSpPr>
          <a:xfrm>
            <a:off x="4561471" y="1724824"/>
            <a:ext cx="2116156" cy="2601811"/>
            <a:chOff x="4561670" y="1724824"/>
            <a:chExt cx="2116156" cy="2601811"/>
          </a:xfrm>
        </p:grpSpPr>
        <p:grpSp>
          <p:nvGrpSpPr>
            <p:cNvPr id="4108" name="组合 4107"/>
            <p:cNvGrpSpPr/>
            <p:nvPr/>
          </p:nvGrpSpPr>
          <p:grpSpPr>
            <a:xfrm>
              <a:off x="4862116" y="1724824"/>
              <a:ext cx="1515265" cy="1515265"/>
              <a:chOff x="4518811" y="1724824"/>
              <a:chExt cx="1515265" cy="1515265"/>
            </a:xfrm>
          </p:grpSpPr>
          <p:sp>
            <p:nvSpPr>
              <p:cNvPr id="151" name="椭圆 150"/>
              <p:cNvSpPr/>
              <p:nvPr/>
            </p:nvSpPr>
            <p:spPr>
              <a:xfrm>
                <a:off x="4518811" y="1724824"/>
                <a:ext cx="1515265" cy="1515265"/>
              </a:xfrm>
              <a:prstGeom prst="ellipse">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01" name="组合 4100"/>
              <p:cNvGrpSpPr/>
              <p:nvPr/>
            </p:nvGrpSpPr>
            <p:grpSpPr>
              <a:xfrm>
                <a:off x="4962683" y="2122346"/>
                <a:ext cx="627520" cy="720221"/>
                <a:chOff x="14545443" y="5235576"/>
                <a:chExt cx="419100" cy="481012"/>
              </a:xfrm>
              <a:solidFill>
                <a:schemeClr val="bg1"/>
              </a:solidFill>
            </p:grpSpPr>
            <p:sp>
              <p:nvSpPr>
                <p:cNvPr id="60" name="Freeform 16"/>
                <p:cNvSpPr>
                  <a:spLocks/>
                </p:cNvSpPr>
                <p:nvPr/>
              </p:nvSpPr>
              <p:spPr bwMode="auto">
                <a:xfrm>
                  <a:off x="14545443" y="5303838"/>
                  <a:ext cx="419100" cy="412750"/>
                </a:xfrm>
                <a:custGeom>
                  <a:avLst/>
                  <a:gdLst>
                    <a:gd name="T0" fmla="*/ 56 w 112"/>
                    <a:gd name="T1" fmla="*/ 110 h 110"/>
                    <a:gd name="T2" fmla="*/ 0 w 112"/>
                    <a:gd name="T3" fmla="*/ 54 h 110"/>
                    <a:gd name="T4" fmla="*/ 43 w 112"/>
                    <a:gd name="T5" fmla="*/ 0 h 110"/>
                    <a:gd name="T6" fmla="*/ 45 w 112"/>
                    <a:gd name="T7" fmla="*/ 7 h 110"/>
                    <a:gd name="T8" fmla="*/ 8 w 112"/>
                    <a:gd name="T9" fmla="*/ 54 h 110"/>
                    <a:gd name="T10" fmla="*/ 56 w 112"/>
                    <a:gd name="T11" fmla="*/ 102 h 110"/>
                    <a:gd name="T12" fmla="*/ 104 w 112"/>
                    <a:gd name="T13" fmla="*/ 54 h 110"/>
                    <a:gd name="T14" fmla="*/ 67 w 112"/>
                    <a:gd name="T15" fmla="*/ 7 h 110"/>
                    <a:gd name="T16" fmla="*/ 69 w 112"/>
                    <a:gd name="T17" fmla="*/ 0 h 110"/>
                    <a:gd name="T18" fmla="*/ 112 w 112"/>
                    <a:gd name="T19" fmla="*/ 54 h 110"/>
                    <a:gd name="T20" fmla="*/ 56 w 112"/>
                    <a:gd name="T21"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10">
                      <a:moveTo>
                        <a:pt x="56" y="110"/>
                      </a:moveTo>
                      <a:cubicBezTo>
                        <a:pt x="25" y="110"/>
                        <a:pt x="0" y="85"/>
                        <a:pt x="0" y="54"/>
                      </a:cubicBezTo>
                      <a:cubicBezTo>
                        <a:pt x="0" y="28"/>
                        <a:pt x="18" y="5"/>
                        <a:pt x="43" y="0"/>
                      </a:cubicBezTo>
                      <a:cubicBezTo>
                        <a:pt x="45" y="7"/>
                        <a:pt x="45" y="7"/>
                        <a:pt x="45" y="7"/>
                      </a:cubicBezTo>
                      <a:cubicBezTo>
                        <a:pt x="23" y="12"/>
                        <a:pt x="8" y="32"/>
                        <a:pt x="8" y="54"/>
                      </a:cubicBezTo>
                      <a:cubicBezTo>
                        <a:pt x="8" y="80"/>
                        <a:pt x="30" y="102"/>
                        <a:pt x="56" y="102"/>
                      </a:cubicBezTo>
                      <a:cubicBezTo>
                        <a:pt x="82" y="102"/>
                        <a:pt x="104" y="80"/>
                        <a:pt x="104" y="54"/>
                      </a:cubicBezTo>
                      <a:cubicBezTo>
                        <a:pt x="104" y="32"/>
                        <a:pt x="89" y="12"/>
                        <a:pt x="67" y="7"/>
                      </a:cubicBezTo>
                      <a:cubicBezTo>
                        <a:pt x="69" y="0"/>
                        <a:pt x="69" y="0"/>
                        <a:pt x="69" y="0"/>
                      </a:cubicBezTo>
                      <a:cubicBezTo>
                        <a:pt x="94" y="5"/>
                        <a:pt x="112" y="28"/>
                        <a:pt x="112" y="54"/>
                      </a:cubicBezTo>
                      <a:cubicBezTo>
                        <a:pt x="112" y="85"/>
                        <a:pt x="87" y="110"/>
                        <a:pt x="56" y="1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Rectangle 17"/>
                <p:cNvSpPr>
                  <a:spLocks noChangeArrowheads="1"/>
                </p:cNvSpPr>
                <p:nvPr/>
              </p:nvSpPr>
              <p:spPr bwMode="auto">
                <a:xfrm>
                  <a:off x="14740706" y="5235576"/>
                  <a:ext cx="30163" cy="90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Rectangle 18"/>
                <p:cNvSpPr>
                  <a:spLocks noChangeArrowheads="1"/>
                </p:cNvSpPr>
                <p:nvPr/>
              </p:nvSpPr>
              <p:spPr bwMode="auto">
                <a:xfrm>
                  <a:off x="14710543" y="5235576"/>
                  <a:ext cx="90488"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19"/>
                <p:cNvSpPr>
                  <a:spLocks/>
                </p:cNvSpPr>
                <p:nvPr/>
              </p:nvSpPr>
              <p:spPr bwMode="auto">
                <a:xfrm>
                  <a:off x="14658156" y="5486401"/>
                  <a:ext cx="115888" cy="117475"/>
                </a:xfrm>
                <a:custGeom>
                  <a:avLst/>
                  <a:gdLst>
                    <a:gd name="T0" fmla="*/ 0 w 73"/>
                    <a:gd name="T1" fmla="*/ 74 h 74"/>
                    <a:gd name="T2" fmla="*/ 23 w 73"/>
                    <a:gd name="T3" fmla="*/ 0 h 74"/>
                    <a:gd name="T4" fmla="*/ 42 w 73"/>
                    <a:gd name="T5" fmla="*/ 5 h 74"/>
                    <a:gd name="T6" fmla="*/ 28 w 73"/>
                    <a:gd name="T7" fmla="*/ 45 h 74"/>
                    <a:gd name="T8" fmla="*/ 68 w 73"/>
                    <a:gd name="T9" fmla="*/ 31 h 74"/>
                    <a:gd name="T10" fmla="*/ 73 w 73"/>
                    <a:gd name="T11" fmla="*/ 50 h 74"/>
                    <a:gd name="T12" fmla="*/ 0 w 73"/>
                    <a:gd name="T13" fmla="*/ 74 h 74"/>
                  </a:gdLst>
                  <a:ahLst/>
                  <a:cxnLst>
                    <a:cxn ang="0">
                      <a:pos x="T0" y="T1"/>
                    </a:cxn>
                    <a:cxn ang="0">
                      <a:pos x="T2" y="T3"/>
                    </a:cxn>
                    <a:cxn ang="0">
                      <a:pos x="T4" y="T5"/>
                    </a:cxn>
                    <a:cxn ang="0">
                      <a:pos x="T6" y="T7"/>
                    </a:cxn>
                    <a:cxn ang="0">
                      <a:pos x="T8" y="T9"/>
                    </a:cxn>
                    <a:cxn ang="0">
                      <a:pos x="T10" y="T11"/>
                    </a:cxn>
                    <a:cxn ang="0">
                      <a:pos x="T12" y="T13"/>
                    </a:cxn>
                  </a:cxnLst>
                  <a:rect l="0" t="0" r="r" b="b"/>
                  <a:pathLst>
                    <a:path w="73" h="74">
                      <a:moveTo>
                        <a:pt x="0" y="74"/>
                      </a:moveTo>
                      <a:lnTo>
                        <a:pt x="23" y="0"/>
                      </a:lnTo>
                      <a:lnTo>
                        <a:pt x="42" y="5"/>
                      </a:lnTo>
                      <a:lnTo>
                        <a:pt x="28" y="45"/>
                      </a:lnTo>
                      <a:lnTo>
                        <a:pt x="68" y="31"/>
                      </a:lnTo>
                      <a:lnTo>
                        <a:pt x="73" y="5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96" name="Freeform 20"/>
                <p:cNvSpPr>
                  <a:spLocks/>
                </p:cNvSpPr>
                <p:nvPr/>
              </p:nvSpPr>
              <p:spPr bwMode="auto">
                <a:xfrm>
                  <a:off x="14735943" y="5408613"/>
                  <a:ext cx="117475" cy="115888"/>
                </a:xfrm>
                <a:custGeom>
                  <a:avLst/>
                  <a:gdLst>
                    <a:gd name="T0" fmla="*/ 50 w 74"/>
                    <a:gd name="T1" fmla="*/ 73 h 73"/>
                    <a:gd name="T2" fmla="*/ 31 w 74"/>
                    <a:gd name="T3" fmla="*/ 68 h 73"/>
                    <a:gd name="T4" fmla="*/ 45 w 74"/>
                    <a:gd name="T5" fmla="*/ 28 h 73"/>
                    <a:gd name="T6" fmla="*/ 5 w 74"/>
                    <a:gd name="T7" fmla="*/ 42 h 73"/>
                    <a:gd name="T8" fmla="*/ 0 w 74"/>
                    <a:gd name="T9" fmla="*/ 23 h 73"/>
                    <a:gd name="T10" fmla="*/ 74 w 74"/>
                    <a:gd name="T11" fmla="*/ 0 h 73"/>
                    <a:gd name="T12" fmla="*/ 50 w 74"/>
                    <a:gd name="T13" fmla="*/ 73 h 73"/>
                  </a:gdLst>
                  <a:ahLst/>
                  <a:cxnLst>
                    <a:cxn ang="0">
                      <a:pos x="T0" y="T1"/>
                    </a:cxn>
                    <a:cxn ang="0">
                      <a:pos x="T2" y="T3"/>
                    </a:cxn>
                    <a:cxn ang="0">
                      <a:pos x="T4" y="T5"/>
                    </a:cxn>
                    <a:cxn ang="0">
                      <a:pos x="T6" y="T7"/>
                    </a:cxn>
                    <a:cxn ang="0">
                      <a:pos x="T8" y="T9"/>
                    </a:cxn>
                    <a:cxn ang="0">
                      <a:pos x="T10" y="T11"/>
                    </a:cxn>
                    <a:cxn ang="0">
                      <a:pos x="T12" y="T13"/>
                    </a:cxn>
                  </a:cxnLst>
                  <a:rect l="0" t="0" r="r" b="b"/>
                  <a:pathLst>
                    <a:path w="74" h="73">
                      <a:moveTo>
                        <a:pt x="50" y="73"/>
                      </a:moveTo>
                      <a:lnTo>
                        <a:pt x="31" y="68"/>
                      </a:lnTo>
                      <a:lnTo>
                        <a:pt x="45" y="28"/>
                      </a:lnTo>
                      <a:lnTo>
                        <a:pt x="5" y="42"/>
                      </a:lnTo>
                      <a:lnTo>
                        <a:pt x="0" y="23"/>
                      </a:lnTo>
                      <a:lnTo>
                        <a:pt x="74" y="0"/>
                      </a:lnTo>
                      <a:lnTo>
                        <a:pt x="50"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84" name="椭圆 183"/>
              <p:cNvSpPr/>
              <p:nvPr/>
            </p:nvSpPr>
            <p:spPr>
              <a:xfrm>
                <a:off x="4560875" y="1766888"/>
                <a:ext cx="1431136" cy="1431136"/>
              </a:xfrm>
              <a:prstGeom prst="ellipse">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0" name="组合 189"/>
            <p:cNvGrpSpPr/>
            <p:nvPr/>
          </p:nvGrpSpPr>
          <p:grpSpPr>
            <a:xfrm>
              <a:off x="4561670" y="3625738"/>
              <a:ext cx="2116156" cy="700897"/>
              <a:chOff x="543501" y="3471850"/>
              <a:chExt cx="2116156" cy="700897"/>
            </a:xfrm>
          </p:grpSpPr>
          <p:sp>
            <p:nvSpPr>
              <p:cNvPr id="191" name="矩形 190"/>
              <p:cNvSpPr/>
              <p:nvPr/>
            </p:nvSpPr>
            <p:spPr>
              <a:xfrm>
                <a:off x="959416" y="3471850"/>
                <a:ext cx="1284327" cy="307777"/>
              </a:xfrm>
              <a:prstGeom prst="rect">
                <a:avLst/>
              </a:prstGeom>
            </p:spPr>
            <p:txBody>
              <a:bodyPr wrap="none">
                <a:spAutoFit/>
              </a:bodyPr>
              <a:lstStyle/>
              <a:p>
                <a:pPr algn="ctr"/>
                <a:r>
                  <a:rPr lang="en-US" altLang="zh-CN" sz="1400" b="1" dirty="0">
                    <a:solidFill>
                      <a:srgbClr val="0563B8"/>
                    </a:solidFill>
                    <a:latin typeface="Century Gothic" panose="020B0502020202020204" pitchFamily="34" charset="0"/>
                    <a:cs typeface="Arial" panose="020B0604020202020204" pitchFamily="34" charset="0"/>
                  </a:rPr>
                  <a:t>Add The Title</a:t>
                </a:r>
              </a:p>
            </p:txBody>
          </p:sp>
          <p:sp>
            <p:nvSpPr>
              <p:cNvPr id="192" name="矩形 191"/>
              <p:cNvSpPr/>
              <p:nvPr/>
            </p:nvSpPr>
            <p:spPr>
              <a:xfrm>
                <a:off x="543501" y="3799696"/>
                <a:ext cx="2116156" cy="373051"/>
              </a:xfrm>
              <a:prstGeom prst="rect">
                <a:avLst/>
              </a:prstGeom>
            </p:spPr>
            <p:txBody>
              <a:bodyPr wrap="square">
                <a:spAutoFit/>
              </a:bodyPr>
              <a:lstStyle/>
              <a:p>
                <a:pPr algn="ctr">
                  <a:lnSpc>
                    <a:spcPct val="114000"/>
                  </a:lnSpc>
                </a:pPr>
                <a:r>
                  <a:rPr lang="en-US" altLang="zh-CN" sz="800" dirty="0" smtClean="0">
                    <a:solidFill>
                      <a:schemeClr val="tx1">
                        <a:lumMod val="65000"/>
                        <a:lumOff val="35000"/>
                      </a:schemeClr>
                    </a:solidFill>
                    <a:latin typeface="Century Gothic" panose="020B0502020202020204" pitchFamily="34" charset="0"/>
                    <a:cs typeface="Arial" panose="020B0604020202020204" pitchFamily="34" charset="0"/>
                  </a:rPr>
                  <a:t>The </a:t>
                </a:r>
                <a:r>
                  <a:rPr lang="en-US" altLang="zh-CN" sz="800" dirty="0">
                    <a:solidFill>
                      <a:schemeClr val="tx1">
                        <a:lumMod val="65000"/>
                        <a:lumOff val="35000"/>
                      </a:schemeClr>
                    </a:solidFill>
                    <a:latin typeface="Century Gothic" panose="020B0502020202020204" pitchFamily="34" charset="0"/>
                    <a:cs typeface="Arial" panose="020B0604020202020204" pitchFamily="34" charset="0"/>
                  </a:rPr>
                  <a:t>concepts national income and national product have roughly </a:t>
                </a:r>
              </a:p>
            </p:txBody>
          </p:sp>
        </p:grpSp>
      </p:grpSp>
      <p:grpSp>
        <p:nvGrpSpPr>
          <p:cNvPr id="4111" name="组合 4110"/>
          <p:cNvGrpSpPr/>
          <p:nvPr/>
        </p:nvGrpSpPr>
        <p:grpSpPr>
          <a:xfrm>
            <a:off x="6677826" y="1724824"/>
            <a:ext cx="2116156" cy="2601811"/>
            <a:chOff x="6175471" y="1724824"/>
            <a:chExt cx="2116156" cy="2601811"/>
          </a:xfrm>
        </p:grpSpPr>
        <p:grpSp>
          <p:nvGrpSpPr>
            <p:cNvPr id="4109" name="组合 4108"/>
            <p:cNvGrpSpPr/>
            <p:nvPr/>
          </p:nvGrpSpPr>
          <p:grpSpPr>
            <a:xfrm>
              <a:off x="6475917" y="1724824"/>
              <a:ext cx="1515265" cy="1515265"/>
              <a:chOff x="6583181" y="1724824"/>
              <a:chExt cx="1515265" cy="1515265"/>
            </a:xfrm>
          </p:grpSpPr>
          <p:sp>
            <p:nvSpPr>
              <p:cNvPr id="177" name="椭圆 176"/>
              <p:cNvSpPr/>
              <p:nvPr/>
            </p:nvSpPr>
            <p:spPr>
              <a:xfrm>
                <a:off x="6583181" y="1724824"/>
                <a:ext cx="1515265" cy="1515265"/>
              </a:xfrm>
              <a:prstGeom prst="ellipse">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99" name="组合 4098"/>
              <p:cNvGrpSpPr/>
              <p:nvPr/>
            </p:nvGrpSpPr>
            <p:grpSpPr>
              <a:xfrm>
                <a:off x="6981891" y="2159188"/>
                <a:ext cx="717845" cy="646536"/>
                <a:chOff x="9595618" y="4035426"/>
                <a:chExt cx="479425" cy="431800"/>
              </a:xfrm>
              <a:solidFill>
                <a:schemeClr val="bg1"/>
              </a:solidFill>
            </p:grpSpPr>
            <p:sp>
              <p:nvSpPr>
                <p:cNvPr id="56" name="Freeform 14"/>
                <p:cNvSpPr>
                  <a:spLocks/>
                </p:cNvSpPr>
                <p:nvPr/>
              </p:nvSpPr>
              <p:spPr bwMode="auto">
                <a:xfrm>
                  <a:off x="9595618" y="4035426"/>
                  <a:ext cx="479425" cy="431800"/>
                </a:xfrm>
                <a:custGeom>
                  <a:avLst/>
                  <a:gdLst>
                    <a:gd name="T0" fmla="*/ 65 w 128"/>
                    <a:gd name="T1" fmla="*/ 115 h 115"/>
                    <a:gd name="T2" fmla="*/ 9 w 128"/>
                    <a:gd name="T3" fmla="*/ 63 h 115"/>
                    <a:gd name="T4" fmla="*/ 0 w 128"/>
                    <a:gd name="T5" fmla="*/ 38 h 115"/>
                    <a:gd name="T6" fmla="*/ 38 w 128"/>
                    <a:gd name="T7" fmla="*/ 0 h 115"/>
                    <a:gd name="T8" fmla="*/ 64 w 128"/>
                    <a:gd name="T9" fmla="*/ 10 h 115"/>
                    <a:gd name="T10" fmla="*/ 90 w 128"/>
                    <a:gd name="T11" fmla="*/ 0 h 115"/>
                    <a:gd name="T12" fmla="*/ 128 w 128"/>
                    <a:gd name="T13" fmla="*/ 38 h 115"/>
                    <a:gd name="T14" fmla="*/ 119 w 128"/>
                    <a:gd name="T15" fmla="*/ 63 h 115"/>
                    <a:gd name="T16" fmla="*/ 119 w 128"/>
                    <a:gd name="T17" fmla="*/ 63 h 115"/>
                    <a:gd name="T18" fmla="*/ 75 w 128"/>
                    <a:gd name="T19" fmla="*/ 103 h 115"/>
                    <a:gd name="T20" fmla="*/ 69 w 128"/>
                    <a:gd name="T21" fmla="*/ 97 h 115"/>
                    <a:gd name="T22" fmla="*/ 113 w 128"/>
                    <a:gd name="T23" fmla="*/ 57 h 115"/>
                    <a:gd name="T24" fmla="*/ 120 w 128"/>
                    <a:gd name="T25" fmla="*/ 38 h 115"/>
                    <a:gd name="T26" fmla="*/ 90 w 128"/>
                    <a:gd name="T27" fmla="*/ 8 h 115"/>
                    <a:gd name="T28" fmla="*/ 67 w 128"/>
                    <a:gd name="T29" fmla="*/ 19 h 115"/>
                    <a:gd name="T30" fmla="*/ 64 w 128"/>
                    <a:gd name="T31" fmla="*/ 22 h 115"/>
                    <a:gd name="T32" fmla="*/ 61 w 128"/>
                    <a:gd name="T33" fmla="*/ 19 h 115"/>
                    <a:gd name="T34" fmla="*/ 38 w 128"/>
                    <a:gd name="T35" fmla="*/ 8 h 115"/>
                    <a:gd name="T36" fmla="*/ 8 w 128"/>
                    <a:gd name="T37" fmla="*/ 38 h 115"/>
                    <a:gd name="T38" fmla="*/ 15 w 128"/>
                    <a:gd name="T39" fmla="*/ 57 h 115"/>
                    <a:gd name="T40" fmla="*/ 71 w 128"/>
                    <a:gd name="T41" fmla="*/ 109 h 115"/>
                    <a:gd name="T42" fmla="*/ 65 w 128"/>
                    <a:gd name="T43"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8" h="115">
                      <a:moveTo>
                        <a:pt x="65" y="115"/>
                      </a:moveTo>
                      <a:cubicBezTo>
                        <a:pt x="9" y="63"/>
                        <a:pt x="9" y="63"/>
                        <a:pt x="9" y="63"/>
                      </a:cubicBezTo>
                      <a:cubicBezTo>
                        <a:pt x="3" y="56"/>
                        <a:pt x="0" y="47"/>
                        <a:pt x="0" y="38"/>
                      </a:cubicBezTo>
                      <a:cubicBezTo>
                        <a:pt x="0" y="17"/>
                        <a:pt x="17" y="0"/>
                        <a:pt x="38" y="0"/>
                      </a:cubicBezTo>
                      <a:cubicBezTo>
                        <a:pt x="48" y="0"/>
                        <a:pt x="57" y="4"/>
                        <a:pt x="64" y="10"/>
                      </a:cubicBezTo>
                      <a:cubicBezTo>
                        <a:pt x="71" y="4"/>
                        <a:pt x="80" y="0"/>
                        <a:pt x="90" y="0"/>
                      </a:cubicBezTo>
                      <a:cubicBezTo>
                        <a:pt x="111" y="0"/>
                        <a:pt x="128" y="17"/>
                        <a:pt x="128" y="38"/>
                      </a:cubicBezTo>
                      <a:cubicBezTo>
                        <a:pt x="128" y="47"/>
                        <a:pt x="125" y="56"/>
                        <a:pt x="119" y="63"/>
                      </a:cubicBezTo>
                      <a:cubicBezTo>
                        <a:pt x="119" y="63"/>
                        <a:pt x="119" y="63"/>
                        <a:pt x="119" y="63"/>
                      </a:cubicBezTo>
                      <a:cubicBezTo>
                        <a:pt x="75" y="103"/>
                        <a:pt x="75" y="103"/>
                        <a:pt x="75" y="103"/>
                      </a:cubicBezTo>
                      <a:cubicBezTo>
                        <a:pt x="69" y="97"/>
                        <a:pt x="69" y="97"/>
                        <a:pt x="69" y="97"/>
                      </a:cubicBezTo>
                      <a:cubicBezTo>
                        <a:pt x="113" y="57"/>
                        <a:pt x="113" y="57"/>
                        <a:pt x="113" y="57"/>
                      </a:cubicBezTo>
                      <a:cubicBezTo>
                        <a:pt x="117" y="52"/>
                        <a:pt x="120" y="45"/>
                        <a:pt x="120" y="38"/>
                      </a:cubicBezTo>
                      <a:cubicBezTo>
                        <a:pt x="120" y="21"/>
                        <a:pt x="107" y="8"/>
                        <a:pt x="90" y="8"/>
                      </a:cubicBezTo>
                      <a:cubicBezTo>
                        <a:pt x="81" y="8"/>
                        <a:pt x="73" y="12"/>
                        <a:pt x="67" y="19"/>
                      </a:cubicBezTo>
                      <a:cubicBezTo>
                        <a:pt x="64" y="22"/>
                        <a:pt x="64" y="22"/>
                        <a:pt x="64" y="22"/>
                      </a:cubicBezTo>
                      <a:cubicBezTo>
                        <a:pt x="61" y="19"/>
                        <a:pt x="61" y="19"/>
                        <a:pt x="61" y="19"/>
                      </a:cubicBezTo>
                      <a:cubicBezTo>
                        <a:pt x="55" y="12"/>
                        <a:pt x="47" y="8"/>
                        <a:pt x="38" y="8"/>
                      </a:cubicBezTo>
                      <a:cubicBezTo>
                        <a:pt x="21" y="8"/>
                        <a:pt x="8" y="21"/>
                        <a:pt x="8" y="38"/>
                      </a:cubicBezTo>
                      <a:cubicBezTo>
                        <a:pt x="8" y="45"/>
                        <a:pt x="11" y="52"/>
                        <a:pt x="15" y="57"/>
                      </a:cubicBezTo>
                      <a:cubicBezTo>
                        <a:pt x="71" y="109"/>
                        <a:pt x="71" y="109"/>
                        <a:pt x="71" y="109"/>
                      </a:cubicBezTo>
                      <a:lnTo>
                        <a:pt x="65" y="1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15"/>
                <p:cNvSpPr>
                  <a:spLocks noEditPoints="1"/>
                </p:cNvSpPr>
                <p:nvPr/>
              </p:nvSpPr>
              <p:spPr bwMode="auto">
                <a:xfrm>
                  <a:off x="9655943" y="4095751"/>
                  <a:ext cx="319088" cy="273050"/>
                </a:xfrm>
                <a:custGeom>
                  <a:avLst/>
                  <a:gdLst>
                    <a:gd name="T0" fmla="*/ 45 w 85"/>
                    <a:gd name="T1" fmla="*/ 73 h 73"/>
                    <a:gd name="T2" fmla="*/ 5 w 85"/>
                    <a:gd name="T3" fmla="*/ 36 h 73"/>
                    <a:gd name="T4" fmla="*/ 0 w 85"/>
                    <a:gd name="T5" fmla="*/ 22 h 73"/>
                    <a:gd name="T6" fmla="*/ 22 w 85"/>
                    <a:gd name="T7" fmla="*/ 0 h 73"/>
                    <a:gd name="T8" fmla="*/ 22 w 85"/>
                    <a:gd name="T9" fmla="*/ 8 h 73"/>
                    <a:gd name="T10" fmla="*/ 8 w 85"/>
                    <a:gd name="T11" fmla="*/ 22 h 73"/>
                    <a:gd name="T12" fmla="*/ 11 w 85"/>
                    <a:gd name="T13" fmla="*/ 30 h 73"/>
                    <a:gd name="T14" fmla="*/ 50 w 85"/>
                    <a:gd name="T15" fmla="*/ 67 h 73"/>
                    <a:gd name="T16" fmla="*/ 45 w 85"/>
                    <a:gd name="T17" fmla="*/ 73 h 73"/>
                    <a:gd name="T18" fmla="*/ 62 w 85"/>
                    <a:gd name="T19" fmla="*/ 16 h 73"/>
                    <a:gd name="T20" fmla="*/ 55 w 85"/>
                    <a:gd name="T21" fmla="*/ 12 h 73"/>
                    <a:gd name="T22" fmla="*/ 68 w 85"/>
                    <a:gd name="T23" fmla="*/ 2 h 73"/>
                    <a:gd name="T24" fmla="*/ 85 w 85"/>
                    <a:gd name="T25" fmla="*/ 4 h 73"/>
                    <a:gd name="T26" fmla="*/ 81 w 85"/>
                    <a:gd name="T27" fmla="*/ 11 h 73"/>
                    <a:gd name="T28" fmla="*/ 70 w 85"/>
                    <a:gd name="T29" fmla="*/ 9 h 73"/>
                    <a:gd name="T30" fmla="*/ 62 w 85"/>
                    <a:gd name="T31" fmla="*/ 1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73">
                      <a:moveTo>
                        <a:pt x="45" y="73"/>
                      </a:moveTo>
                      <a:cubicBezTo>
                        <a:pt x="5" y="36"/>
                        <a:pt x="5" y="36"/>
                        <a:pt x="5" y="36"/>
                      </a:cubicBezTo>
                      <a:cubicBezTo>
                        <a:pt x="2" y="32"/>
                        <a:pt x="0" y="27"/>
                        <a:pt x="0" y="22"/>
                      </a:cubicBezTo>
                      <a:cubicBezTo>
                        <a:pt x="0" y="10"/>
                        <a:pt x="10" y="0"/>
                        <a:pt x="22" y="0"/>
                      </a:cubicBezTo>
                      <a:cubicBezTo>
                        <a:pt x="22" y="8"/>
                        <a:pt x="22" y="8"/>
                        <a:pt x="22" y="8"/>
                      </a:cubicBezTo>
                      <a:cubicBezTo>
                        <a:pt x="14" y="8"/>
                        <a:pt x="8" y="14"/>
                        <a:pt x="8" y="22"/>
                      </a:cubicBezTo>
                      <a:cubicBezTo>
                        <a:pt x="8" y="25"/>
                        <a:pt x="9" y="28"/>
                        <a:pt x="11" y="30"/>
                      </a:cubicBezTo>
                      <a:cubicBezTo>
                        <a:pt x="50" y="67"/>
                        <a:pt x="50" y="67"/>
                        <a:pt x="50" y="67"/>
                      </a:cubicBezTo>
                      <a:lnTo>
                        <a:pt x="45" y="73"/>
                      </a:lnTo>
                      <a:close/>
                      <a:moveTo>
                        <a:pt x="62" y="16"/>
                      </a:moveTo>
                      <a:cubicBezTo>
                        <a:pt x="55" y="12"/>
                        <a:pt x="55" y="12"/>
                        <a:pt x="55" y="12"/>
                      </a:cubicBezTo>
                      <a:cubicBezTo>
                        <a:pt x="58" y="7"/>
                        <a:pt x="62" y="3"/>
                        <a:pt x="68" y="2"/>
                      </a:cubicBezTo>
                      <a:cubicBezTo>
                        <a:pt x="74" y="0"/>
                        <a:pt x="80" y="1"/>
                        <a:pt x="85" y="4"/>
                      </a:cubicBezTo>
                      <a:cubicBezTo>
                        <a:pt x="81" y="11"/>
                        <a:pt x="81" y="11"/>
                        <a:pt x="81" y="11"/>
                      </a:cubicBezTo>
                      <a:cubicBezTo>
                        <a:pt x="78" y="9"/>
                        <a:pt x="74" y="8"/>
                        <a:pt x="70" y="9"/>
                      </a:cubicBezTo>
                      <a:cubicBezTo>
                        <a:pt x="67" y="10"/>
                        <a:pt x="64" y="13"/>
                        <a:pt x="62" y="1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86" name="椭圆 185"/>
              <p:cNvSpPr/>
              <p:nvPr/>
            </p:nvSpPr>
            <p:spPr>
              <a:xfrm>
                <a:off x="6625245" y="1766888"/>
                <a:ext cx="1431136" cy="1431136"/>
              </a:xfrm>
              <a:prstGeom prst="ellipse">
                <a:avLst/>
              </a:prstGeom>
              <a:noFill/>
              <a:ln w="12700">
                <a:solidFill>
                  <a:srgbClr val="008B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3" name="组合 192"/>
            <p:cNvGrpSpPr/>
            <p:nvPr/>
          </p:nvGrpSpPr>
          <p:grpSpPr>
            <a:xfrm>
              <a:off x="6175471" y="3625738"/>
              <a:ext cx="2116156" cy="700897"/>
              <a:chOff x="543501" y="3471850"/>
              <a:chExt cx="2116156" cy="700897"/>
            </a:xfrm>
          </p:grpSpPr>
          <p:sp>
            <p:nvSpPr>
              <p:cNvPr id="194" name="矩形 193"/>
              <p:cNvSpPr/>
              <p:nvPr/>
            </p:nvSpPr>
            <p:spPr>
              <a:xfrm>
                <a:off x="959416" y="3471850"/>
                <a:ext cx="1284327" cy="307777"/>
              </a:xfrm>
              <a:prstGeom prst="rect">
                <a:avLst/>
              </a:prstGeom>
            </p:spPr>
            <p:txBody>
              <a:bodyPr wrap="none">
                <a:spAutoFit/>
              </a:bodyPr>
              <a:lstStyle/>
              <a:p>
                <a:pPr algn="ctr"/>
                <a:r>
                  <a:rPr lang="en-US" altLang="zh-CN" sz="1400" b="1" dirty="0">
                    <a:solidFill>
                      <a:srgbClr val="00A7AA"/>
                    </a:solidFill>
                    <a:latin typeface="Century Gothic" panose="020B0502020202020204" pitchFamily="34" charset="0"/>
                    <a:cs typeface="Arial" panose="020B0604020202020204" pitchFamily="34" charset="0"/>
                  </a:rPr>
                  <a:t>Add The Title</a:t>
                </a:r>
              </a:p>
            </p:txBody>
          </p:sp>
          <p:sp>
            <p:nvSpPr>
              <p:cNvPr id="195" name="矩形 194"/>
              <p:cNvSpPr/>
              <p:nvPr/>
            </p:nvSpPr>
            <p:spPr>
              <a:xfrm>
                <a:off x="543501" y="3799696"/>
                <a:ext cx="2116156" cy="373051"/>
              </a:xfrm>
              <a:prstGeom prst="rect">
                <a:avLst/>
              </a:prstGeom>
            </p:spPr>
            <p:txBody>
              <a:bodyPr wrap="square">
                <a:spAutoFit/>
              </a:bodyPr>
              <a:lstStyle/>
              <a:p>
                <a:pPr algn="ctr">
                  <a:lnSpc>
                    <a:spcPct val="114000"/>
                  </a:lnSpc>
                </a:pPr>
                <a:r>
                  <a:rPr lang="en-US" altLang="zh-CN" sz="800" dirty="0" smtClean="0">
                    <a:solidFill>
                      <a:schemeClr val="tx1">
                        <a:lumMod val="65000"/>
                        <a:lumOff val="35000"/>
                      </a:schemeClr>
                    </a:solidFill>
                    <a:latin typeface="Century Gothic" panose="020B0502020202020204" pitchFamily="34" charset="0"/>
                    <a:cs typeface="Arial" panose="020B0604020202020204" pitchFamily="34" charset="0"/>
                  </a:rPr>
                  <a:t>The </a:t>
                </a:r>
                <a:r>
                  <a:rPr lang="en-US" altLang="zh-CN" sz="800" dirty="0">
                    <a:solidFill>
                      <a:schemeClr val="tx1">
                        <a:lumMod val="65000"/>
                        <a:lumOff val="35000"/>
                      </a:schemeClr>
                    </a:solidFill>
                    <a:latin typeface="Century Gothic" panose="020B0502020202020204" pitchFamily="34" charset="0"/>
                    <a:cs typeface="Arial" panose="020B0604020202020204" pitchFamily="34" charset="0"/>
                  </a:rPr>
                  <a:t>concepts national income and national product have roughly </a:t>
                </a:r>
              </a:p>
            </p:txBody>
          </p:sp>
        </p:grpSp>
      </p:grpSp>
      <p:grpSp>
        <p:nvGrpSpPr>
          <p:cNvPr id="57" name="组合 56"/>
          <p:cNvGrpSpPr/>
          <p:nvPr/>
        </p:nvGrpSpPr>
        <p:grpSpPr>
          <a:xfrm>
            <a:off x="8892480" y="411510"/>
            <a:ext cx="251520" cy="661800"/>
            <a:chOff x="8892480" y="411510"/>
            <a:chExt cx="251520" cy="661800"/>
          </a:xfrm>
        </p:grpSpPr>
        <p:sp>
          <p:nvSpPr>
            <p:cNvPr id="58" name="矩形 57"/>
            <p:cNvSpPr/>
            <p:nvPr/>
          </p:nvSpPr>
          <p:spPr>
            <a:xfrm>
              <a:off x="8892480" y="411510"/>
              <a:ext cx="251520" cy="661800"/>
            </a:xfrm>
            <a:prstGeom prst="rect">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文本框 19"/>
            <p:cNvSpPr txBox="1"/>
            <p:nvPr/>
          </p:nvSpPr>
          <p:spPr>
            <a:xfrm rot="5400000">
              <a:off x="8688849" y="634418"/>
              <a:ext cx="658780" cy="215444"/>
            </a:xfrm>
            <a:prstGeom prst="rect">
              <a:avLst/>
            </a:prstGeom>
            <a:noFill/>
          </p:spPr>
          <p:txBody>
            <a:bodyPr wrap="square" rtlCol="0">
              <a:spAutoFit/>
            </a:bodyPr>
            <a:lstStyle/>
            <a:p>
              <a:r>
                <a:rPr lang="en-US" altLang="zh-CN" sz="800" dirty="0" smtClean="0">
                  <a:solidFill>
                    <a:schemeClr val="bg1"/>
                  </a:solidFill>
                  <a:latin typeface="Century Gothic" panose="020B0502020202020204" pitchFamily="34" charset="0"/>
                </a:rPr>
                <a:t>PAGE   22</a:t>
              </a:r>
              <a:endParaRPr lang="zh-CN" altLang="en-US" sz="800" dirty="0">
                <a:solidFill>
                  <a:schemeClr val="bg1"/>
                </a:solidFill>
                <a:latin typeface="Century Gothic" panose="020B0502020202020204" pitchFamily="34" charset="0"/>
              </a:endParaRPr>
            </a:p>
          </p:txBody>
        </p:sp>
        <p:grpSp>
          <p:nvGrpSpPr>
            <p:cNvPr id="65" name="组合 64"/>
            <p:cNvGrpSpPr/>
            <p:nvPr/>
          </p:nvGrpSpPr>
          <p:grpSpPr>
            <a:xfrm>
              <a:off x="8964240" y="819459"/>
              <a:ext cx="108000" cy="7834"/>
              <a:chOff x="8953171" y="848034"/>
              <a:chExt cx="130138" cy="7834"/>
            </a:xfrm>
          </p:grpSpPr>
          <p:cxnSp>
            <p:nvCxnSpPr>
              <p:cNvPr id="66" name="直接连接符 65"/>
              <p:cNvCxnSpPr/>
              <p:nvPr/>
            </p:nvCxnSpPr>
            <p:spPr>
              <a:xfrm>
                <a:off x="8953171" y="855868"/>
                <a:ext cx="130138" cy="0"/>
              </a:xfrm>
              <a:prstGeom prst="line">
                <a:avLst/>
              </a:prstGeom>
              <a:ln w="3175">
                <a:solidFill>
                  <a:srgbClr val="008B8E"/>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8953171" y="848034"/>
                <a:ext cx="13013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04058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3" presetClass="entr" presetSubtype="16" fill="hold" nodeType="withEffect">
                                  <p:stCondLst>
                                    <p:cond delay="1000"/>
                                  </p:stCondLst>
                                  <p:childTnLst>
                                    <p:set>
                                      <p:cBhvr>
                                        <p:cTn id="9" dur="1" fill="hold">
                                          <p:stCondLst>
                                            <p:cond delay="0"/>
                                          </p:stCondLst>
                                        </p:cTn>
                                        <p:tgtEl>
                                          <p:spTgt spid="4118"/>
                                        </p:tgtEl>
                                        <p:attrNameLst>
                                          <p:attrName>style.visibility</p:attrName>
                                        </p:attrNameLst>
                                      </p:cBhvr>
                                      <p:to>
                                        <p:strVal val="visible"/>
                                      </p:to>
                                    </p:set>
                                    <p:anim calcmode="lin" valueType="num">
                                      <p:cBhvr>
                                        <p:cTn id="10" dur="300" fill="hold"/>
                                        <p:tgtEl>
                                          <p:spTgt spid="4118"/>
                                        </p:tgtEl>
                                        <p:attrNameLst>
                                          <p:attrName>ppt_w</p:attrName>
                                        </p:attrNameLst>
                                      </p:cBhvr>
                                      <p:tavLst>
                                        <p:tav tm="0">
                                          <p:val>
                                            <p:fltVal val="0"/>
                                          </p:val>
                                        </p:tav>
                                        <p:tav tm="100000">
                                          <p:val>
                                            <p:strVal val="#ppt_w"/>
                                          </p:val>
                                        </p:tav>
                                      </p:tavLst>
                                    </p:anim>
                                    <p:anim calcmode="lin" valueType="num">
                                      <p:cBhvr>
                                        <p:cTn id="11" dur="300" fill="hold"/>
                                        <p:tgtEl>
                                          <p:spTgt spid="4118"/>
                                        </p:tgtEl>
                                        <p:attrNameLst>
                                          <p:attrName>ppt_h</p:attrName>
                                        </p:attrNameLst>
                                      </p:cBhvr>
                                      <p:tavLst>
                                        <p:tav tm="0">
                                          <p:val>
                                            <p:fltVal val="0"/>
                                          </p:val>
                                        </p:tav>
                                        <p:tav tm="100000">
                                          <p:val>
                                            <p:strVal val="#ppt_h"/>
                                          </p:val>
                                        </p:tav>
                                      </p:tavLst>
                                    </p:anim>
                                  </p:childTnLst>
                                </p:cTn>
                              </p:par>
                              <p:par>
                                <p:cTn id="12" presetID="6" presetClass="emph" presetSubtype="0" autoRev="1" fill="hold" nodeType="withEffect">
                                  <p:stCondLst>
                                    <p:cond delay="1250"/>
                                  </p:stCondLst>
                                  <p:childTnLst>
                                    <p:animScale>
                                      <p:cBhvr>
                                        <p:cTn id="13" dur="200" fill="hold"/>
                                        <p:tgtEl>
                                          <p:spTgt spid="4118"/>
                                        </p:tgtEl>
                                      </p:cBhvr>
                                      <p:by x="110000" y="110000"/>
                                    </p:animScale>
                                  </p:childTnLst>
                                </p:cTn>
                              </p:par>
                              <p:par>
                                <p:cTn id="14" presetID="23" presetClass="entr" presetSubtype="16" fill="hold" nodeType="withEffect">
                                  <p:stCondLst>
                                    <p:cond delay="1250"/>
                                  </p:stCondLst>
                                  <p:childTnLst>
                                    <p:set>
                                      <p:cBhvr>
                                        <p:cTn id="15" dur="1" fill="hold">
                                          <p:stCondLst>
                                            <p:cond delay="0"/>
                                          </p:stCondLst>
                                        </p:cTn>
                                        <p:tgtEl>
                                          <p:spTgt spid="4117"/>
                                        </p:tgtEl>
                                        <p:attrNameLst>
                                          <p:attrName>style.visibility</p:attrName>
                                        </p:attrNameLst>
                                      </p:cBhvr>
                                      <p:to>
                                        <p:strVal val="visible"/>
                                      </p:to>
                                    </p:set>
                                    <p:anim calcmode="lin" valueType="num">
                                      <p:cBhvr>
                                        <p:cTn id="16" dur="300" fill="hold"/>
                                        <p:tgtEl>
                                          <p:spTgt spid="4117"/>
                                        </p:tgtEl>
                                        <p:attrNameLst>
                                          <p:attrName>ppt_w</p:attrName>
                                        </p:attrNameLst>
                                      </p:cBhvr>
                                      <p:tavLst>
                                        <p:tav tm="0">
                                          <p:val>
                                            <p:fltVal val="0"/>
                                          </p:val>
                                        </p:tav>
                                        <p:tav tm="100000">
                                          <p:val>
                                            <p:strVal val="#ppt_w"/>
                                          </p:val>
                                        </p:tav>
                                      </p:tavLst>
                                    </p:anim>
                                    <p:anim calcmode="lin" valueType="num">
                                      <p:cBhvr>
                                        <p:cTn id="17" dur="300" fill="hold"/>
                                        <p:tgtEl>
                                          <p:spTgt spid="4117"/>
                                        </p:tgtEl>
                                        <p:attrNameLst>
                                          <p:attrName>ppt_h</p:attrName>
                                        </p:attrNameLst>
                                      </p:cBhvr>
                                      <p:tavLst>
                                        <p:tav tm="0">
                                          <p:val>
                                            <p:fltVal val="0"/>
                                          </p:val>
                                        </p:tav>
                                        <p:tav tm="100000">
                                          <p:val>
                                            <p:strVal val="#ppt_h"/>
                                          </p:val>
                                        </p:tav>
                                      </p:tavLst>
                                    </p:anim>
                                  </p:childTnLst>
                                </p:cTn>
                              </p:par>
                              <p:par>
                                <p:cTn id="18" presetID="6" presetClass="emph" presetSubtype="0" autoRev="1" fill="hold" nodeType="withEffect">
                                  <p:stCondLst>
                                    <p:cond delay="1500"/>
                                  </p:stCondLst>
                                  <p:childTnLst>
                                    <p:animScale>
                                      <p:cBhvr>
                                        <p:cTn id="19" dur="200" fill="hold"/>
                                        <p:tgtEl>
                                          <p:spTgt spid="4117"/>
                                        </p:tgtEl>
                                      </p:cBhvr>
                                      <p:by x="110000" y="110000"/>
                                    </p:animScale>
                                  </p:childTnLst>
                                </p:cTn>
                              </p:par>
                              <p:par>
                                <p:cTn id="20" presetID="23" presetClass="entr" presetSubtype="16" fill="hold" nodeType="withEffect">
                                  <p:stCondLst>
                                    <p:cond delay="1500"/>
                                  </p:stCondLst>
                                  <p:childTnLst>
                                    <p:set>
                                      <p:cBhvr>
                                        <p:cTn id="21" dur="1" fill="hold">
                                          <p:stCondLst>
                                            <p:cond delay="0"/>
                                          </p:stCondLst>
                                        </p:cTn>
                                        <p:tgtEl>
                                          <p:spTgt spid="4115"/>
                                        </p:tgtEl>
                                        <p:attrNameLst>
                                          <p:attrName>style.visibility</p:attrName>
                                        </p:attrNameLst>
                                      </p:cBhvr>
                                      <p:to>
                                        <p:strVal val="visible"/>
                                      </p:to>
                                    </p:set>
                                    <p:anim calcmode="lin" valueType="num">
                                      <p:cBhvr>
                                        <p:cTn id="22" dur="300" fill="hold"/>
                                        <p:tgtEl>
                                          <p:spTgt spid="4115"/>
                                        </p:tgtEl>
                                        <p:attrNameLst>
                                          <p:attrName>ppt_w</p:attrName>
                                        </p:attrNameLst>
                                      </p:cBhvr>
                                      <p:tavLst>
                                        <p:tav tm="0">
                                          <p:val>
                                            <p:fltVal val="0"/>
                                          </p:val>
                                        </p:tav>
                                        <p:tav tm="100000">
                                          <p:val>
                                            <p:strVal val="#ppt_w"/>
                                          </p:val>
                                        </p:tav>
                                      </p:tavLst>
                                    </p:anim>
                                    <p:anim calcmode="lin" valueType="num">
                                      <p:cBhvr>
                                        <p:cTn id="23" dur="300" fill="hold"/>
                                        <p:tgtEl>
                                          <p:spTgt spid="4115"/>
                                        </p:tgtEl>
                                        <p:attrNameLst>
                                          <p:attrName>ppt_h</p:attrName>
                                        </p:attrNameLst>
                                      </p:cBhvr>
                                      <p:tavLst>
                                        <p:tav tm="0">
                                          <p:val>
                                            <p:fltVal val="0"/>
                                          </p:val>
                                        </p:tav>
                                        <p:tav tm="100000">
                                          <p:val>
                                            <p:strVal val="#ppt_h"/>
                                          </p:val>
                                        </p:tav>
                                      </p:tavLst>
                                    </p:anim>
                                  </p:childTnLst>
                                </p:cTn>
                              </p:par>
                              <p:par>
                                <p:cTn id="24" presetID="6" presetClass="emph" presetSubtype="0" autoRev="1" fill="hold" nodeType="withEffect">
                                  <p:stCondLst>
                                    <p:cond delay="1750"/>
                                  </p:stCondLst>
                                  <p:childTnLst>
                                    <p:animScale>
                                      <p:cBhvr>
                                        <p:cTn id="25" dur="200" fill="hold"/>
                                        <p:tgtEl>
                                          <p:spTgt spid="4115"/>
                                        </p:tgtEl>
                                      </p:cBhvr>
                                      <p:by x="110000" y="110000"/>
                                    </p:animScale>
                                  </p:childTnLst>
                                </p:cTn>
                              </p:par>
                              <p:par>
                                <p:cTn id="26" presetID="23" presetClass="entr" presetSubtype="16" fill="hold" nodeType="withEffect">
                                  <p:stCondLst>
                                    <p:cond delay="1750"/>
                                  </p:stCondLst>
                                  <p:childTnLst>
                                    <p:set>
                                      <p:cBhvr>
                                        <p:cTn id="27" dur="1" fill="hold">
                                          <p:stCondLst>
                                            <p:cond delay="0"/>
                                          </p:stCondLst>
                                        </p:cTn>
                                        <p:tgtEl>
                                          <p:spTgt spid="4111"/>
                                        </p:tgtEl>
                                        <p:attrNameLst>
                                          <p:attrName>style.visibility</p:attrName>
                                        </p:attrNameLst>
                                      </p:cBhvr>
                                      <p:to>
                                        <p:strVal val="visible"/>
                                      </p:to>
                                    </p:set>
                                    <p:anim calcmode="lin" valueType="num">
                                      <p:cBhvr>
                                        <p:cTn id="28" dur="300" fill="hold"/>
                                        <p:tgtEl>
                                          <p:spTgt spid="4111"/>
                                        </p:tgtEl>
                                        <p:attrNameLst>
                                          <p:attrName>ppt_w</p:attrName>
                                        </p:attrNameLst>
                                      </p:cBhvr>
                                      <p:tavLst>
                                        <p:tav tm="0">
                                          <p:val>
                                            <p:fltVal val="0"/>
                                          </p:val>
                                        </p:tav>
                                        <p:tav tm="100000">
                                          <p:val>
                                            <p:strVal val="#ppt_w"/>
                                          </p:val>
                                        </p:tav>
                                      </p:tavLst>
                                    </p:anim>
                                    <p:anim calcmode="lin" valueType="num">
                                      <p:cBhvr>
                                        <p:cTn id="29" dur="300" fill="hold"/>
                                        <p:tgtEl>
                                          <p:spTgt spid="4111"/>
                                        </p:tgtEl>
                                        <p:attrNameLst>
                                          <p:attrName>ppt_h</p:attrName>
                                        </p:attrNameLst>
                                      </p:cBhvr>
                                      <p:tavLst>
                                        <p:tav tm="0">
                                          <p:val>
                                            <p:fltVal val="0"/>
                                          </p:val>
                                        </p:tav>
                                        <p:tav tm="100000">
                                          <p:val>
                                            <p:strVal val="#ppt_h"/>
                                          </p:val>
                                        </p:tav>
                                      </p:tavLst>
                                    </p:anim>
                                  </p:childTnLst>
                                </p:cTn>
                              </p:par>
                              <p:par>
                                <p:cTn id="30" presetID="6" presetClass="emph" presetSubtype="0" autoRev="1" fill="hold" nodeType="withEffect">
                                  <p:stCondLst>
                                    <p:cond delay="2000"/>
                                  </p:stCondLst>
                                  <p:childTnLst>
                                    <p:animScale>
                                      <p:cBhvr>
                                        <p:cTn id="31" dur="200" fill="hold"/>
                                        <p:tgtEl>
                                          <p:spTgt spid="4111"/>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0" y="0"/>
            <a:ext cx="9144000" cy="5143500"/>
          </a:xfrm>
          <a:prstGeom prst="rect">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2571610"/>
            <a:ext cx="9144000" cy="1044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348990" y="1657869"/>
            <a:ext cx="3121367" cy="923330"/>
          </a:xfrm>
          <a:prstGeom prst="rect">
            <a:avLst/>
          </a:prstGeom>
        </p:spPr>
        <p:txBody>
          <a:bodyPr wrap="none">
            <a:spAutoFit/>
          </a:bodyPr>
          <a:lstStyle/>
          <a:p>
            <a:r>
              <a:rPr lang="en-US" altLang="zh-CN" sz="5400" dirty="0" smtClean="0">
                <a:solidFill>
                  <a:schemeClr val="bg1"/>
                </a:solidFill>
                <a:latin typeface="Century Gothic" panose="020B0502020202020204" pitchFamily="34" charset="0"/>
                <a:cs typeface="Arial" panose="020B0604020202020204" pitchFamily="34" charset="0"/>
              </a:rPr>
              <a:t>Part Four</a:t>
            </a:r>
          </a:p>
        </p:txBody>
      </p:sp>
      <p:grpSp>
        <p:nvGrpSpPr>
          <p:cNvPr id="41" name="组合 40"/>
          <p:cNvGrpSpPr/>
          <p:nvPr/>
        </p:nvGrpSpPr>
        <p:grpSpPr>
          <a:xfrm>
            <a:off x="382010" y="2674118"/>
            <a:ext cx="7233093" cy="871108"/>
            <a:chOff x="382010" y="2731268"/>
            <a:chExt cx="7233093" cy="871108"/>
          </a:xfrm>
        </p:grpSpPr>
        <p:sp>
          <p:nvSpPr>
            <p:cNvPr id="34" name="矩形 33"/>
            <p:cNvSpPr/>
            <p:nvPr/>
          </p:nvSpPr>
          <p:spPr>
            <a:xfrm>
              <a:off x="382010" y="2731268"/>
              <a:ext cx="3454792" cy="584775"/>
            </a:xfrm>
            <a:prstGeom prst="rect">
              <a:avLst/>
            </a:prstGeom>
          </p:spPr>
          <p:txBody>
            <a:bodyPr wrap="none">
              <a:spAutoFit/>
            </a:bodyPr>
            <a:lstStyle/>
            <a:p>
              <a:r>
                <a:rPr lang="en-US" altLang="zh-CN" sz="3200" dirty="0" smtClean="0">
                  <a:solidFill>
                    <a:srgbClr val="0563B8"/>
                  </a:solidFill>
                  <a:latin typeface="Century Gothic" panose="020B0502020202020204" pitchFamily="34" charset="0"/>
                  <a:cs typeface="Arial" panose="020B0604020202020204" pitchFamily="34" charset="0"/>
                </a:rPr>
                <a:t>Click to add title</a:t>
              </a:r>
            </a:p>
          </p:txBody>
        </p:sp>
        <p:sp>
          <p:nvSpPr>
            <p:cNvPr id="36" name="矩形 35"/>
            <p:cNvSpPr/>
            <p:nvPr/>
          </p:nvSpPr>
          <p:spPr>
            <a:xfrm>
              <a:off x="412490" y="3233044"/>
              <a:ext cx="7202613" cy="369332"/>
            </a:xfrm>
            <a:prstGeom prst="rect">
              <a:avLst/>
            </a:prstGeom>
          </p:spPr>
          <p:txBody>
            <a:bodyPr wrap="none">
              <a:spAutoFit/>
            </a:bodyPr>
            <a:lstStyle/>
            <a:p>
              <a:r>
                <a:rPr lang="en-US" altLang="zh-CN" dirty="0">
                  <a:solidFill>
                    <a:schemeClr val="tx1">
                      <a:lumMod val="65000"/>
                      <a:lumOff val="35000"/>
                    </a:schemeClr>
                  </a:solidFill>
                  <a:latin typeface="Century Gothic" panose="020B0502020202020204" pitchFamily="34" charset="0"/>
                  <a:cs typeface="Arial" panose="020B0604020202020204" pitchFamily="34" charset="0"/>
                </a:rPr>
                <a:t>Thought for customer service "is the sacred mission of hi design.</a:t>
              </a:r>
              <a:endParaRPr lang="en-US" altLang="zh-CN" dirty="0" smtClean="0">
                <a:solidFill>
                  <a:schemeClr val="tx1">
                    <a:lumMod val="65000"/>
                    <a:lumOff val="35000"/>
                  </a:schemeClr>
                </a:solidFill>
                <a:latin typeface="Century Gothic" panose="020B0502020202020204" pitchFamily="34" charset="0"/>
                <a:cs typeface="Arial" panose="020B0604020202020204" pitchFamily="34" charset="0"/>
              </a:endParaRPr>
            </a:p>
          </p:txBody>
        </p:sp>
      </p:grpSp>
      <p:grpSp>
        <p:nvGrpSpPr>
          <p:cNvPr id="38" name="组合 37"/>
          <p:cNvGrpSpPr/>
          <p:nvPr/>
        </p:nvGrpSpPr>
        <p:grpSpPr>
          <a:xfrm>
            <a:off x="8423260" y="2367459"/>
            <a:ext cx="212739" cy="45719"/>
            <a:chOff x="8136396" y="1704236"/>
            <a:chExt cx="366876" cy="78844"/>
          </a:xfrm>
          <a:solidFill>
            <a:schemeClr val="bg1">
              <a:alpha val="36000"/>
            </a:schemeClr>
          </a:solidFill>
        </p:grpSpPr>
        <p:sp>
          <p:nvSpPr>
            <p:cNvPr id="30" name="矩形 29"/>
            <p:cNvSpPr/>
            <p:nvPr/>
          </p:nvSpPr>
          <p:spPr>
            <a:xfrm>
              <a:off x="8136396" y="1704236"/>
              <a:ext cx="78844" cy="788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8280412" y="1704236"/>
              <a:ext cx="78844" cy="788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8424428" y="1704236"/>
              <a:ext cx="78844" cy="788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0" y="3608566"/>
            <a:ext cx="9144000" cy="538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348990" y="4695986"/>
            <a:ext cx="800219" cy="261610"/>
          </a:xfrm>
          <a:prstGeom prst="rect">
            <a:avLst/>
          </a:prstGeom>
        </p:spPr>
        <p:txBody>
          <a:bodyPr wrap="none">
            <a:spAutoFit/>
          </a:bodyPr>
          <a:lstStyle/>
          <a:p>
            <a:r>
              <a:rPr lang="en-US" altLang="zh-CN" sz="1100" i="1" dirty="0" smtClean="0">
                <a:solidFill>
                  <a:schemeClr val="bg1">
                    <a:alpha val="49000"/>
                  </a:schemeClr>
                </a:solidFill>
                <a:latin typeface="Century Gothic" panose="020B0502020202020204" pitchFamily="34" charset="0"/>
                <a:cs typeface="Arial" panose="020B0604020202020204" pitchFamily="34" charset="0"/>
              </a:rPr>
              <a:t>Hi design</a:t>
            </a:r>
          </a:p>
        </p:txBody>
      </p:sp>
    </p:spTree>
    <p:extLst>
      <p:ext uri="{BB962C8B-B14F-4D97-AF65-F5344CB8AC3E}">
        <p14:creationId xmlns:p14="http://schemas.microsoft.com/office/powerpoint/2010/main" val="18471357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 presetClass="entr" presetSubtype="2" decel="100000" fill="hold" grpId="0" nodeType="withEffect">
                                  <p:stCondLst>
                                    <p:cond delay="500"/>
                                  </p:stCondLst>
                                  <p:childTnLst>
                                    <p:set>
                                      <p:cBhvr>
                                        <p:cTn id="9" dur="1" fill="hold">
                                          <p:stCondLst>
                                            <p:cond delay="0"/>
                                          </p:stCondLst>
                                        </p:cTn>
                                        <p:tgtEl>
                                          <p:spTgt spid="42"/>
                                        </p:tgtEl>
                                        <p:attrNameLst>
                                          <p:attrName>style.visibility</p:attrName>
                                        </p:attrNameLst>
                                      </p:cBhvr>
                                      <p:to>
                                        <p:strVal val="visible"/>
                                      </p:to>
                                    </p:set>
                                    <p:anim calcmode="lin" valueType="num">
                                      <p:cBhvr additive="base">
                                        <p:cTn id="10" dur="500" fill="hold"/>
                                        <p:tgtEl>
                                          <p:spTgt spid="42"/>
                                        </p:tgtEl>
                                        <p:attrNameLst>
                                          <p:attrName>ppt_x</p:attrName>
                                        </p:attrNameLst>
                                      </p:cBhvr>
                                      <p:tavLst>
                                        <p:tav tm="0">
                                          <p:val>
                                            <p:strVal val="1+#ppt_w/2"/>
                                          </p:val>
                                        </p:tav>
                                        <p:tav tm="100000">
                                          <p:val>
                                            <p:strVal val="#ppt_x"/>
                                          </p:val>
                                        </p:tav>
                                      </p:tavLst>
                                    </p:anim>
                                    <p:anim calcmode="lin" valueType="num">
                                      <p:cBhvr additive="base">
                                        <p:cTn id="11" dur="500" fill="hold"/>
                                        <p:tgtEl>
                                          <p:spTgt spid="42"/>
                                        </p:tgtEl>
                                        <p:attrNameLst>
                                          <p:attrName>ppt_y</p:attrName>
                                        </p:attrNameLst>
                                      </p:cBhvr>
                                      <p:tavLst>
                                        <p:tav tm="0">
                                          <p:val>
                                            <p:strVal val="#ppt_y"/>
                                          </p:val>
                                        </p:tav>
                                        <p:tav tm="100000">
                                          <p:val>
                                            <p:strVal val="#ppt_y"/>
                                          </p:val>
                                        </p:tav>
                                      </p:tavLst>
                                    </p:anim>
                                  </p:childTnLst>
                                </p:cTn>
                              </p:par>
                              <p:par>
                                <p:cTn id="12" presetID="2" presetClass="entr" presetSubtype="8" decel="100000" fill="hold" nodeType="withEffect">
                                  <p:stCondLst>
                                    <p:cond delay="500"/>
                                  </p:stCondLst>
                                  <p:childTnLst>
                                    <p:set>
                                      <p:cBhvr>
                                        <p:cTn id="13" dur="1" fill="hold">
                                          <p:stCondLst>
                                            <p:cond delay="0"/>
                                          </p:stCondLst>
                                        </p:cTn>
                                        <p:tgtEl>
                                          <p:spTgt spid="41"/>
                                        </p:tgtEl>
                                        <p:attrNameLst>
                                          <p:attrName>style.visibility</p:attrName>
                                        </p:attrNameLst>
                                      </p:cBhvr>
                                      <p:to>
                                        <p:strVal val="visible"/>
                                      </p:to>
                                    </p:set>
                                    <p:anim calcmode="lin" valueType="num">
                                      <p:cBhvr additive="base">
                                        <p:cTn id="14" dur="500" fill="hold"/>
                                        <p:tgtEl>
                                          <p:spTgt spid="41"/>
                                        </p:tgtEl>
                                        <p:attrNameLst>
                                          <p:attrName>ppt_x</p:attrName>
                                        </p:attrNameLst>
                                      </p:cBhvr>
                                      <p:tavLst>
                                        <p:tav tm="0">
                                          <p:val>
                                            <p:strVal val="0-#ppt_w/2"/>
                                          </p:val>
                                        </p:tav>
                                        <p:tav tm="100000">
                                          <p:val>
                                            <p:strVal val="#ppt_x"/>
                                          </p:val>
                                        </p:tav>
                                      </p:tavLst>
                                    </p:anim>
                                    <p:anim calcmode="lin" valueType="num">
                                      <p:cBhvr additive="base">
                                        <p:cTn id="15" dur="500" fill="hold"/>
                                        <p:tgtEl>
                                          <p:spTgt spid="41"/>
                                        </p:tgtEl>
                                        <p:attrNameLst>
                                          <p:attrName>ppt_y</p:attrName>
                                        </p:attrNameLst>
                                      </p:cBhvr>
                                      <p:tavLst>
                                        <p:tav tm="0">
                                          <p:val>
                                            <p:strVal val="#ppt_y"/>
                                          </p:val>
                                        </p:tav>
                                        <p:tav tm="100000">
                                          <p:val>
                                            <p:strVal val="#ppt_y"/>
                                          </p:val>
                                        </p:tav>
                                      </p:tavLst>
                                    </p:anim>
                                  </p:childTnLst>
                                </p:cTn>
                              </p:par>
                              <p:par>
                                <p:cTn id="16" presetID="10" presetClass="entr" presetSubtype="0" fill="hold" grpId="0" nodeType="withEffect">
                                  <p:stCondLst>
                                    <p:cond delay="100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2" grpId="0" animBg="1"/>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12490" y="524010"/>
            <a:ext cx="3129383" cy="461665"/>
          </a:xfrm>
          <a:prstGeom prst="rect">
            <a:avLst/>
          </a:prstGeom>
        </p:spPr>
        <p:txBody>
          <a:bodyPr wrap="none">
            <a:spAutoFit/>
          </a:bodyPr>
          <a:lstStyle/>
          <a:p>
            <a:r>
              <a:rPr lang="en-US" altLang="zh-CN" sz="2400" dirty="0" smtClean="0">
                <a:solidFill>
                  <a:srgbClr val="0563B8"/>
                </a:solidFill>
                <a:latin typeface="Century Gothic" panose="020B0502020202020204" pitchFamily="34" charset="0"/>
                <a:cs typeface="Arial" panose="020B0604020202020204" pitchFamily="34" charset="0"/>
              </a:rPr>
              <a:t>Marketing Deadline</a:t>
            </a:r>
          </a:p>
        </p:txBody>
      </p:sp>
      <p:sp>
        <p:nvSpPr>
          <p:cNvPr id="3" name="矩形 2"/>
          <p:cNvSpPr/>
          <p:nvPr/>
        </p:nvSpPr>
        <p:spPr>
          <a:xfrm>
            <a:off x="412490" y="877466"/>
            <a:ext cx="2666114" cy="261610"/>
          </a:xfrm>
          <a:prstGeom prst="rect">
            <a:avLst/>
          </a:prstGeom>
        </p:spPr>
        <p:txBody>
          <a:bodyPr wrap="none">
            <a:spAutoFit/>
          </a:bodyPr>
          <a:lstStyle/>
          <a:p>
            <a:r>
              <a:rPr lang="en-US" altLang="zh-CN" sz="1100" dirty="0" smtClean="0">
                <a:solidFill>
                  <a:schemeClr val="bg1">
                    <a:lumMod val="50000"/>
                  </a:schemeClr>
                </a:solidFill>
                <a:latin typeface="Century Gothic" panose="020B0502020202020204" pitchFamily="34" charset="0"/>
                <a:cs typeface="Arial" panose="020B0604020202020204" pitchFamily="34" charset="0"/>
              </a:rPr>
              <a:t>The people that makes stuff happen</a:t>
            </a:r>
            <a:endParaRPr lang="en-US" altLang="zh-CN" sz="1100" dirty="0">
              <a:solidFill>
                <a:schemeClr val="bg1">
                  <a:lumMod val="50000"/>
                </a:schemeClr>
              </a:solidFill>
              <a:latin typeface="Century Gothic" panose="020B0502020202020204" pitchFamily="34" charset="0"/>
              <a:cs typeface="Arial" panose="020B0604020202020204" pitchFamily="34" charset="0"/>
            </a:endParaRPr>
          </a:p>
        </p:txBody>
      </p:sp>
      <p:pic>
        <p:nvPicPr>
          <p:cNvPr id="5123" name="Picture 3"/>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l="7186" r="5670" b="7891"/>
          <a:stretch/>
        </p:blipFill>
        <p:spPr bwMode="auto">
          <a:xfrm>
            <a:off x="503238" y="1432529"/>
            <a:ext cx="2453963" cy="1481783"/>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5124" name="Picture 4"/>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b="7880"/>
          <a:stretch/>
        </p:blipFill>
        <p:spPr bwMode="auto">
          <a:xfrm>
            <a:off x="2999915" y="1430422"/>
            <a:ext cx="2292164" cy="1483891"/>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5125" name="Picture 5"/>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saturation sat="66000"/>
                    </a14:imgEffect>
                  </a14:imgLayer>
                </a14:imgProps>
              </a:ext>
              <a:ext uri="{28A0092B-C50C-407E-A947-70E740481C1C}">
                <a14:useLocalDpi xmlns:a14="http://schemas.microsoft.com/office/drawing/2010/main" val="0"/>
              </a:ext>
            </a:extLst>
          </a:blip>
          <a:srcRect b="8997"/>
          <a:stretch/>
        </p:blipFill>
        <p:spPr bwMode="auto">
          <a:xfrm>
            <a:off x="503237" y="2953177"/>
            <a:ext cx="2453963" cy="1475375"/>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80" name="Picture 2" descr="E:\图片\shutterstock_141190603.jpg"/>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saturation sat="66000"/>
                    </a14:imgEffect>
                  </a14:imgLayer>
                </a14:imgProps>
              </a:ext>
              <a:ext uri="{28A0092B-C50C-407E-A947-70E740481C1C}">
                <a14:useLocalDpi xmlns:a14="http://schemas.microsoft.com/office/drawing/2010/main" val="0"/>
              </a:ext>
            </a:extLst>
          </a:blip>
          <a:srcRect l="16518" t="19656" r="7769" b="9412"/>
          <a:stretch/>
        </p:blipFill>
        <p:spPr bwMode="auto">
          <a:xfrm>
            <a:off x="2999916" y="2953177"/>
            <a:ext cx="2292164" cy="1475376"/>
          </a:xfrm>
          <a:prstGeom prst="rect">
            <a:avLst/>
          </a:prstGeom>
          <a:noFill/>
          <a:ln w="9525">
            <a:solidFill>
              <a:schemeClr val="bg1">
                <a:lumMod val="75000"/>
              </a:schemeClr>
            </a:solidFill>
            <a:miter lim="800000"/>
            <a:headEnd/>
            <a:tailEnd/>
          </a:ln>
          <a:extLst/>
        </p:spPr>
      </p:pic>
      <p:grpSp>
        <p:nvGrpSpPr>
          <p:cNvPr id="21" name="组合 20"/>
          <p:cNvGrpSpPr/>
          <p:nvPr/>
        </p:nvGrpSpPr>
        <p:grpSpPr>
          <a:xfrm>
            <a:off x="5523363" y="1314920"/>
            <a:ext cx="3086944" cy="873330"/>
            <a:chOff x="5523363" y="1314920"/>
            <a:chExt cx="3086944" cy="873330"/>
          </a:xfrm>
        </p:grpSpPr>
        <p:sp>
          <p:nvSpPr>
            <p:cNvPr id="83" name="矩形 82"/>
            <p:cNvSpPr/>
            <p:nvPr/>
          </p:nvSpPr>
          <p:spPr>
            <a:xfrm>
              <a:off x="5523363" y="1588086"/>
              <a:ext cx="3086944" cy="600164"/>
            </a:xfrm>
            <a:prstGeom prst="rect">
              <a:avLst/>
            </a:prstGeom>
          </p:spPr>
          <p:txBody>
            <a:bodyPr wrap="square">
              <a:spAutoFit/>
            </a:bodyPr>
            <a:lstStyle/>
            <a:p>
              <a:r>
                <a:rPr lang="en-US" altLang="zh-CN" sz="1100" dirty="0" smtClean="0">
                  <a:solidFill>
                    <a:schemeClr val="tx1">
                      <a:lumMod val="65000"/>
                      <a:lumOff val="35000"/>
                    </a:schemeClr>
                  </a:solidFill>
                  <a:latin typeface="Century Gothic" panose="020B0502020202020204" pitchFamily="34" charset="0"/>
                  <a:cs typeface="Arial" panose="020B0604020202020204" pitchFamily="34" charset="0"/>
                </a:rPr>
                <a:t>The </a:t>
              </a:r>
              <a:r>
                <a:rPr lang="en-US" altLang="zh-CN" sz="1100" dirty="0">
                  <a:solidFill>
                    <a:schemeClr val="tx1">
                      <a:lumMod val="65000"/>
                      <a:lumOff val="35000"/>
                    </a:schemeClr>
                  </a:solidFill>
                  <a:latin typeface="Century Gothic" panose="020B0502020202020204" pitchFamily="34" charset="0"/>
                  <a:cs typeface="Arial" panose="020B0604020202020204" pitchFamily="34" charset="0"/>
                </a:rPr>
                <a:t>concepts national income and </a:t>
              </a:r>
              <a:r>
                <a:rPr lang="en-US" altLang="zh-CN" sz="1100" dirty="0" smtClean="0">
                  <a:solidFill>
                    <a:schemeClr val="tx1">
                      <a:lumMod val="65000"/>
                      <a:lumOff val="35000"/>
                    </a:schemeClr>
                  </a:solidFill>
                  <a:latin typeface="Century Gothic" panose="020B0502020202020204" pitchFamily="34" charset="0"/>
                  <a:cs typeface="Arial" panose="020B0604020202020204" pitchFamily="34" charset="0"/>
                </a:rPr>
                <a:t>national product have roughly the same value and can be used interchangeably </a:t>
              </a:r>
              <a:endParaRPr lang="en-US" altLang="zh-CN" sz="1100" dirty="0">
                <a:solidFill>
                  <a:schemeClr val="tx1">
                    <a:lumMod val="65000"/>
                    <a:lumOff val="35000"/>
                  </a:schemeClr>
                </a:solidFill>
                <a:latin typeface="Century Gothic" panose="020B0502020202020204" pitchFamily="34" charset="0"/>
                <a:cs typeface="Arial" panose="020B0604020202020204" pitchFamily="34" charset="0"/>
              </a:endParaRPr>
            </a:p>
          </p:txBody>
        </p:sp>
        <p:sp>
          <p:nvSpPr>
            <p:cNvPr id="84" name="矩形 83"/>
            <p:cNvSpPr/>
            <p:nvPr/>
          </p:nvSpPr>
          <p:spPr>
            <a:xfrm>
              <a:off x="5523363" y="1314920"/>
              <a:ext cx="1096775" cy="261610"/>
            </a:xfrm>
            <a:prstGeom prst="rect">
              <a:avLst/>
            </a:prstGeom>
          </p:spPr>
          <p:txBody>
            <a:bodyPr wrap="none">
              <a:spAutoFit/>
            </a:bodyPr>
            <a:lstStyle/>
            <a:p>
              <a:r>
                <a:rPr lang="en-US" altLang="zh-CN" sz="1100" dirty="0" smtClean="0">
                  <a:solidFill>
                    <a:srgbClr val="0563B8"/>
                  </a:solidFill>
                  <a:latin typeface="Century Gothic" panose="020B0502020202020204" pitchFamily="34" charset="0"/>
                  <a:cs typeface="Arial" panose="020B0604020202020204" pitchFamily="34" charset="0"/>
                </a:rPr>
                <a:t>ADD THE TITLE</a:t>
              </a:r>
              <a:endParaRPr lang="en-US" altLang="zh-CN" sz="1100" dirty="0">
                <a:solidFill>
                  <a:srgbClr val="0563B8"/>
                </a:solidFill>
                <a:latin typeface="Century Gothic" panose="020B0502020202020204" pitchFamily="34" charset="0"/>
                <a:cs typeface="Arial" panose="020B0604020202020204" pitchFamily="34" charset="0"/>
              </a:endParaRPr>
            </a:p>
          </p:txBody>
        </p:sp>
      </p:grpSp>
      <p:grpSp>
        <p:nvGrpSpPr>
          <p:cNvPr id="19" name="组合 18"/>
          <p:cNvGrpSpPr/>
          <p:nvPr/>
        </p:nvGrpSpPr>
        <p:grpSpPr>
          <a:xfrm>
            <a:off x="5628943" y="2476056"/>
            <a:ext cx="3563693" cy="497976"/>
            <a:chOff x="5607549" y="2476056"/>
            <a:chExt cx="3563693" cy="497976"/>
          </a:xfrm>
        </p:grpSpPr>
        <p:sp>
          <p:nvSpPr>
            <p:cNvPr id="87" name="矩形 86"/>
            <p:cNvSpPr/>
            <p:nvPr/>
          </p:nvSpPr>
          <p:spPr>
            <a:xfrm>
              <a:off x="6228719" y="2517295"/>
              <a:ext cx="2942523" cy="415498"/>
            </a:xfrm>
            <a:prstGeom prst="rect">
              <a:avLst/>
            </a:prstGeom>
          </p:spPr>
          <p:txBody>
            <a:bodyPr wrap="square">
              <a:spAutoFit/>
            </a:bodyPr>
            <a:lstStyle/>
            <a:p>
              <a:r>
                <a:rPr lang="en-US" altLang="zh-CN" sz="1050" dirty="0" smtClean="0">
                  <a:solidFill>
                    <a:schemeClr val="tx1">
                      <a:lumMod val="85000"/>
                      <a:lumOff val="15000"/>
                    </a:schemeClr>
                  </a:solidFill>
                  <a:latin typeface="Century Gothic" panose="020B0502020202020204" pitchFamily="34" charset="0"/>
                  <a:cs typeface="Arial" panose="020B0604020202020204" pitchFamily="34" charset="0"/>
                </a:rPr>
                <a:t>The </a:t>
              </a:r>
              <a:r>
                <a:rPr lang="en-US" altLang="zh-CN" sz="1050" dirty="0">
                  <a:solidFill>
                    <a:schemeClr val="tx1">
                      <a:lumMod val="85000"/>
                      <a:lumOff val="15000"/>
                    </a:schemeClr>
                  </a:solidFill>
                  <a:latin typeface="Century Gothic" panose="020B0502020202020204" pitchFamily="34" charset="0"/>
                  <a:cs typeface="Arial" panose="020B0604020202020204" pitchFamily="34" charset="0"/>
                </a:rPr>
                <a:t>concepts national income and national product have roughly </a:t>
              </a:r>
            </a:p>
          </p:txBody>
        </p:sp>
        <p:grpSp>
          <p:nvGrpSpPr>
            <p:cNvPr id="18" name="组合 17"/>
            <p:cNvGrpSpPr/>
            <p:nvPr/>
          </p:nvGrpSpPr>
          <p:grpSpPr>
            <a:xfrm>
              <a:off x="5607549" y="2476056"/>
              <a:ext cx="497976" cy="497976"/>
              <a:chOff x="5607549" y="2521897"/>
              <a:chExt cx="497976" cy="497976"/>
            </a:xfrm>
          </p:grpSpPr>
          <p:sp>
            <p:nvSpPr>
              <p:cNvPr id="88" name="椭圆 87"/>
              <p:cNvSpPr/>
              <p:nvPr/>
            </p:nvSpPr>
            <p:spPr>
              <a:xfrm>
                <a:off x="5607549" y="2521897"/>
                <a:ext cx="497976" cy="497976"/>
              </a:xfrm>
              <a:prstGeom prst="ellipse">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3" name="组合 92"/>
              <p:cNvGrpSpPr/>
              <p:nvPr/>
            </p:nvGrpSpPr>
            <p:grpSpPr>
              <a:xfrm flipH="1">
                <a:off x="5709115" y="2621443"/>
                <a:ext cx="294846" cy="298883"/>
                <a:chOff x="9363075" y="4967288"/>
                <a:chExt cx="463551" cy="469900"/>
              </a:xfrm>
              <a:solidFill>
                <a:schemeClr val="bg1"/>
              </a:solidFill>
            </p:grpSpPr>
            <p:sp>
              <p:nvSpPr>
                <p:cNvPr id="94" name="Freeform 22"/>
                <p:cNvSpPr>
                  <a:spLocks/>
                </p:cNvSpPr>
                <p:nvPr/>
              </p:nvSpPr>
              <p:spPr bwMode="auto">
                <a:xfrm>
                  <a:off x="9371013" y="5280025"/>
                  <a:ext cx="158750" cy="150813"/>
                </a:xfrm>
                <a:custGeom>
                  <a:avLst/>
                  <a:gdLst>
                    <a:gd name="T0" fmla="*/ 14 w 100"/>
                    <a:gd name="T1" fmla="*/ 95 h 95"/>
                    <a:gd name="T2" fmla="*/ 0 w 100"/>
                    <a:gd name="T3" fmla="*/ 80 h 95"/>
                    <a:gd name="T4" fmla="*/ 85 w 100"/>
                    <a:gd name="T5" fmla="*/ 0 h 95"/>
                    <a:gd name="T6" fmla="*/ 100 w 100"/>
                    <a:gd name="T7" fmla="*/ 14 h 95"/>
                    <a:gd name="T8" fmla="*/ 14 w 100"/>
                    <a:gd name="T9" fmla="*/ 95 h 95"/>
                  </a:gdLst>
                  <a:ahLst/>
                  <a:cxnLst>
                    <a:cxn ang="0">
                      <a:pos x="T0" y="T1"/>
                    </a:cxn>
                    <a:cxn ang="0">
                      <a:pos x="T2" y="T3"/>
                    </a:cxn>
                    <a:cxn ang="0">
                      <a:pos x="T4" y="T5"/>
                    </a:cxn>
                    <a:cxn ang="0">
                      <a:pos x="T6" y="T7"/>
                    </a:cxn>
                    <a:cxn ang="0">
                      <a:pos x="T8" y="T9"/>
                    </a:cxn>
                  </a:cxnLst>
                  <a:rect l="0" t="0" r="r" b="b"/>
                  <a:pathLst>
                    <a:path w="100" h="95">
                      <a:moveTo>
                        <a:pt x="14" y="95"/>
                      </a:moveTo>
                      <a:lnTo>
                        <a:pt x="0" y="80"/>
                      </a:lnTo>
                      <a:lnTo>
                        <a:pt x="85" y="0"/>
                      </a:lnTo>
                      <a:lnTo>
                        <a:pt x="100" y="14"/>
                      </a:lnTo>
                      <a:lnTo>
                        <a:pt x="14"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23"/>
                <p:cNvSpPr>
                  <a:spLocks noEditPoints="1"/>
                </p:cNvSpPr>
                <p:nvPr/>
              </p:nvSpPr>
              <p:spPr bwMode="auto">
                <a:xfrm>
                  <a:off x="9486900" y="5200650"/>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24"/>
                <p:cNvSpPr>
                  <a:spLocks noEditPoints="1"/>
                </p:cNvSpPr>
                <p:nvPr/>
              </p:nvSpPr>
              <p:spPr bwMode="auto">
                <a:xfrm>
                  <a:off x="9577388" y="4967288"/>
                  <a:ext cx="249238" cy="249238"/>
                </a:xfrm>
                <a:custGeom>
                  <a:avLst/>
                  <a:gdLst>
                    <a:gd name="T0" fmla="*/ 32 w 66"/>
                    <a:gd name="T1" fmla="*/ 66 h 66"/>
                    <a:gd name="T2" fmla="*/ 9 w 66"/>
                    <a:gd name="T3" fmla="*/ 57 h 66"/>
                    <a:gd name="T4" fmla="*/ 0 w 66"/>
                    <a:gd name="T5" fmla="*/ 34 h 66"/>
                    <a:gd name="T6" fmla="*/ 9 w 66"/>
                    <a:gd name="T7" fmla="*/ 11 h 66"/>
                    <a:gd name="T8" fmla="*/ 20 w 66"/>
                    <a:gd name="T9" fmla="*/ 0 h 66"/>
                    <a:gd name="T10" fmla="*/ 66 w 66"/>
                    <a:gd name="T11" fmla="*/ 46 h 66"/>
                    <a:gd name="T12" fmla="*/ 55 w 66"/>
                    <a:gd name="T13" fmla="*/ 57 h 66"/>
                    <a:gd name="T14" fmla="*/ 32 w 66"/>
                    <a:gd name="T15" fmla="*/ 66 h 66"/>
                    <a:gd name="T16" fmla="*/ 20 w 66"/>
                    <a:gd name="T17" fmla="*/ 12 h 66"/>
                    <a:gd name="T18" fmla="*/ 15 w 66"/>
                    <a:gd name="T19" fmla="*/ 17 h 66"/>
                    <a:gd name="T20" fmla="*/ 8 w 66"/>
                    <a:gd name="T21" fmla="*/ 34 h 66"/>
                    <a:gd name="T22" fmla="*/ 15 w 66"/>
                    <a:gd name="T23" fmla="*/ 51 h 66"/>
                    <a:gd name="T24" fmla="*/ 32 w 66"/>
                    <a:gd name="T25" fmla="*/ 58 h 66"/>
                    <a:gd name="T26" fmla="*/ 49 w 66"/>
                    <a:gd name="T27" fmla="*/ 51 h 66"/>
                    <a:gd name="T28" fmla="*/ 54 w 66"/>
                    <a:gd name="T29" fmla="*/ 46 h 66"/>
                    <a:gd name="T30" fmla="*/ 20 w 66"/>
                    <a:gd name="T31"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66">
                      <a:moveTo>
                        <a:pt x="32" y="66"/>
                      </a:moveTo>
                      <a:cubicBezTo>
                        <a:pt x="23" y="66"/>
                        <a:pt x="15" y="63"/>
                        <a:pt x="9" y="57"/>
                      </a:cubicBezTo>
                      <a:cubicBezTo>
                        <a:pt x="3" y="51"/>
                        <a:pt x="0" y="43"/>
                        <a:pt x="0" y="34"/>
                      </a:cubicBezTo>
                      <a:cubicBezTo>
                        <a:pt x="0" y="25"/>
                        <a:pt x="3" y="17"/>
                        <a:pt x="9" y="11"/>
                      </a:cubicBezTo>
                      <a:cubicBezTo>
                        <a:pt x="20" y="0"/>
                        <a:pt x="20" y="0"/>
                        <a:pt x="20" y="0"/>
                      </a:cubicBezTo>
                      <a:cubicBezTo>
                        <a:pt x="66" y="46"/>
                        <a:pt x="66" y="46"/>
                        <a:pt x="66" y="46"/>
                      </a:cubicBezTo>
                      <a:cubicBezTo>
                        <a:pt x="55" y="57"/>
                        <a:pt x="55" y="57"/>
                        <a:pt x="55" y="57"/>
                      </a:cubicBezTo>
                      <a:cubicBezTo>
                        <a:pt x="49" y="63"/>
                        <a:pt x="41" y="66"/>
                        <a:pt x="32" y="66"/>
                      </a:cubicBezTo>
                      <a:moveTo>
                        <a:pt x="20" y="12"/>
                      </a:moveTo>
                      <a:cubicBezTo>
                        <a:pt x="15" y="17"/>
                        <a:pt x="15" y="17"/>
                        <a:pt x="15" y="17"/>
                      </a:cubicBezTo>
                      <a:cubicBezTo>
                        <a:pt x="10" y="22"/>
                        <a:pt x="8" y="28"/>
                        <a:pt x="8" y="34"/>
                      </a:cubicBezTo>
                      <a:cubicBezTo>
                        <a:pt x="8" y="40"/>
                        <a:pt x="10" y="46"/>
                        <a:pt x="15" y="51"/>
                      </a:cubicBezTo>
                      <a:cubicBezTo>
                        <a:pt x="20" y="56"/>
                        <a:pt x="26" y="58"/>
                        <a:pt x="32" y="58"/>
                      </a:cubicBezTo>
                      <a:cubicBezTo>
                        <a:pt x="38" y="58"/>
                        <a:pt x="44" y="56"/>
                        <a:pt x="49" y="51"/>
                      </a:cubicBezTo>
                      <a:cubicBezTo>
                        <a:pt x="54" y="46"/>
                        <a:pt x="54" y="46"/>
                        <a:pt x="54" y="46"/>
                      </a:cubicBezTo>
                      <a:lnTo>
                        <a:pt x="2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25"/>
                <p:cNvSpPr>
                  <a:spLocks/>
                </p:cNvSpPr>
                <p:nvPr/>
              </p:nvSpPr>
              <p:spPr bwMode="auto">
                <a:xfrm>
                  <a:off x="9363075" y="5065713"/>
                  <a:ext cx="365125" cy="371475"/>
                </a:xfrm>
                <a:custGeom>
                  <a:avLst/>
                  <a:gdLst>
                    <a:gd name="T0" fmla="*/ 0 w 230"/>
                    <a:gd name="T1" fmla="*/ 234 h 234"/>
                    <a:gd name="T2" fmla="*/ 22 w 230"/>
                    <a:gd name="T3" fmla="*/ 49 h 234"/>
                    <a:gd name="T4" fmla="*/ 112 w 230"/>
                    <a:gd name="T5" fmla="*/ 0 h 234"/>
                    <a:gd name="T6" fmla="*/ 121 w 230"/>
                    <a:gd name="T7" fmla="*/ 16 h 234"/>
                    <a:gd name="T8" fmla="*/ 41 w 230"/>
                    <a:gd name="T9" fmla="*/ 61 h 234"/>
                    <a:gd name="T10" fmla="*/ 24 w 230"/>
                    <a:gd name="T11" fmla="*/ 211 h 234"/>
                    <a:gd name="T12" fmla="*/ 185 w 230"/>
                    <a:gd name="T13" fmla="*/ 180 h 234"/>
                    <a:gd name="T14" fmla="*/ 211 w 230"/>
                    <a:gd name="T15" fmla="*/ 111 h 234"/>
                    <a:gd name="T16" fmla="*/ 230 w 230"/>
                    <a:gd name="T17" fmla="*/ 116 h 234"/>
                    <a:gd name="T18" fmla="*/ 199 w 230"/>
                    <a:gd name="T19" fmla="*/ 199 h 234"/>
                    <a:gd name="T20" fmla="*/ 0 w 230"/>
                    <a:gd name="T21"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 h="234">
                      <a:moveTo>
                        <a:pt x="0" y="234"/>
                      </a:moveTo>
                      <a:lnTo>
                        <a:pt x="22" y="49"/>
                      </a:lnTo>
                      <a:lnTo>
                        <a:pt x="112" y="0"/>
                      </a:lnTo>
                      <a:lnTo>
                        <a:pt x="121" y="16"/>
                      </a:lnTo>
                      <a:lnTo>
                        <a:pt x="41" y="61"/>
                      </a:lnTo>
                      <a:lnTo>
                        <a:pt x="24" y="211"/>
                      </a:lnTo>
                      <a:lnTo>
                        <a:pt x="185" y="180"/>
                      </a:lnTo>
                      <a:lnTo>
                        <a:pt x="211" y="111"/>
                      </a:lnTo>
                      <a:lnTo>
                        <a:pt x="230" y="116"/>
                      </a:lnTo>
                      <a:lnTo>
                        <a:pt x="199" y="199"/>
                      </a:lnTo>
                      <a:lnTo>
                        <a:pt x="0" y="2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grpSp>
        <p:nvGrpSpPr>
          <p:cNvPr id="20" name="组合 19"/>
          <p:cNvGrpSpPr/>
          <p:nvPr/>
        </p:nvGrpSpPr>
        <p:grpSpPr>
          <a:xfrm>
            <a:off x="5628943" y="3203317"/>
            <a:ext cx="3563693" cy="497976"/>
            <a:chOff x="5607549" y="3099264"/>
            <a:chExt cx="3563693" cy="497976"/>
          </a:xfrm>
        </p:grpSpPr>
        <p:sp>
          <p:nvSpPr>
            <p:cNvPr id="100" name="矩形 99"/>
            <p:cNvSpPr/>
            <p:nvPr/>
          </p:nvSpPr>
          <p:spPr>
            <a:xfrm>
              <a:off x="6228719" y="3140503"/>
              <a:ext cx="2942523" cy="415498"/>
            </a:xfrm>
            <a:prstGeom prst="rect">
              <a:avLst/>
            </a:prstGeom>
          </p:spPr>
          <p:txBody>
            <a:bodyPr wrap="square">
              <a:spAutoFit/>
            </a:bodyPr>
            <a:lstStyle/>
            <a:p>
              <a:r>
                <a:rPr lang="en-US" altLang="zh-CN" sz="1050" dirty="0" smtClean="0">
                  <a:solidFill>
                    <a:schemeClr val="tx1">
                      <a:lumMod val="85000"/>
                      <a:lumOff val="15000"/>
                    </a:schemeClr>
                  </a:solidFill>
                  <a:latin typeface="Century Gothic" panose="020B0502020202020204" pitchFamily="34" charset="0"/>
                  <a:cs typeface="Arial" panose="020B0604020202020204" pitchFamily="34" charset="0"/>
                </a:rPr>
                <a:t>The </a:t>
              </a:r>
              <a:r>
                <a:rPr lang="en-US" altLang="zh-CN" sz="1050" dirty="0">
                  <a:solidFill>
                    <a:schemeClr val="tx1">
                      <a:lumMod val="85000"/>
                      <a:lumOff val="15000"/>
                    </a:schemeClr>
                  </a:solidFill>
                  <a:latin typeface="Century Gothic" panose="020B0502020202020204" pitchFamily="34" charset="0"/>
                  <a:cs typeface="Arial" panose="020B0604020202020204" pitchFamily="34" charset="0"/>
                </a:rPr>
                <a:t>concepts national income and national product have roughly </a:t>
              </a:r>
            </a:p>
          </p:txBody>
        </p:sp>
        <p:grpSp>
          <p:nvGrpSpPr>
            <p:cNvPr id="17" name="组合 16"/>
            <p:cNvGrpSpPr/>
            <p:nvPr/>
          </p:nvGrpSpPr>
          <p:grpSpPr>
            <a:xfrm>
              <a:off x="5607549" y="3099264"/>
              <a:ext cx="497976" cy="497976"/>
              <a:chOff x="5607549" y="3099264"/>
              <a:chExt cx="497976" cy="497976"/>
            </a:xfrm>
          </p:grpSpPr>
          <p:sp>
            <p:nvSpPr>
              <p:cNvPr id="101" name="椭圆 100"/>
              <p:cNvSpPr/>
              <p:nvPr/>
            </p:nvSpPr>
            <p:spPr>
              <a:xfrm>
                <a:off x="5607549" y="3099264"/>
                <a:ext cx="497976" cy="497976"/>
              </a:xfrm>
              <a:prstGeom prst="ellipse">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2" name="组合 101"/>
              <p:cNvGrpSpPr/>
              <p:nvPr/>
            </p:nvGrpSpPr>
            <p:grpSpPr>
              <a:xfrm>
                <a:off x="5705580" y="3197296"/>
                <a:ext cx="301913" cy="301913"/>
                <a:chOff x="13057188" y="3740150"/>
                <a:chExt cx="474663" cy="474663"/>
              </a:xfrm>
              <a:solidFill>
                <a:schemeClr val="bg1"/>
              </a:solidFill>
            </p:grpSpPr>
            <p:sp>
              <p:nvSpPr>
                <p:cNvPr id="103" name="Freeform 18"/>
                <p:cNvSpPr>
                  <a:spLocks/>
                </p:cNvSpPr>
                <p:nvPr/>
              </p:nvSpPr>
              <p:spPr bwMode="auto">
                <a:xfrm>
                  <a:off x="13114338" y="4019550"/>
                  <a:ext cx="360363" cy="195263"/>
                </a:xfrm>
                <a:custGeom>
                  <a:avLst/>
                  <a:gdLst>
                    <a:gd name="T0" fmla="*/ 227 w 227"/>
                    <a:gd name="T1" fmla="*/ 123 h 123"/>
                    <a:gd name="T2" fmla="*/ 0 w 227"/>
                    <a:gd name="T3" fmla="*/ 123 h 123"/>
                    <a:gd name="T4" fmla="*/ 0 w 227"/>
                    <a:gd name="T5" fmla="*/ 0 h 123"/>
                    <a:gd name="T6" fmla="*/ 19 w 227"/>
                    <a:gd name="T7" fmla="*/ 0 h 123"/>
                    <a:gd name="T8" fmla="*/ 19 w 227"/>
                    <a:gd name="T9" fmla="*/ 104 h 123"/>
                    <a:gd name="T10" fmla="*/ 208 w 227"/>
                    <a:gd name="T11" fmla="*/ 104 h 123"/>
                    <a:gd name="T12" fmla="*/ 208 w 227"/>
                    <a:gd name="T13" fmla="*/ 0 h 123"/>
                    <a:gd name="T14" fmla="*/ 227 w 227"/>
                    <a:gd name="T15" fmla="*/ 0 h 123"/>
                    <a:gd name="T16" fmla="*/ 227 w 227"/>
                    <a:gd name="T1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123">
                      <a:moveTo>
                        <a:pt x="227" y="123"/>
                      </a:moveTo>
                      <a:lnTo>
                        <a:pt x="0" y="123"/>
                      </a:lnTo>
                      <a:lnTo>
                        <a:pt x="0" y="0"/>
                      </a:lnTo>
                      <a:lnTo>
                        <a:pt x="19" y="0"/>
                      </a:lnTo>
                      <a:lnTo>
                        <a:pt x="19" y="104"/>
                      </a:lnTo>
                      <a:lnTo>
                        <a:pt x="208" y="104"/>
                      </a:lnTo>
                      <a:lnTo>
                        <a:pt x="208" y="0"/>
                      </a:lnTo>
                      <a:lnTo>
                        <a:pt x="227" y="0"/>
                      </a:lnTo>
                      <a:lnTo>
                        <a:pt x="227" y="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19"/>
                <p:cNvSpPr>
                  <a:spLocks/>
                </p:cNvSpPr>
                <p:nvPr/>
              </p:nvSpPr>
              <p:spPr bwMode="auto">
                <a:xfrm>
                  <a:off x="13057188" y="3740150"/>
                  <a:ext cx="474663" cy="274638"/>
                </a:xfrm>
                <a:custGeom>
                  <a:avLst/>
                  <a:gdLst>
                    <a:gd name="T0" fmla="*/ 284 w 299"/>
                    <a:gd name="T1" fmla="*/ 173 h 173"/>
                    <a:gd name="T2" fmla="*/ 149 w 299"/>
                    <a:gd name="T3" fmla="*/ 29 h 173"/>
                    <a:gd name="T4" fmla="*/ 14 w 299"/>
                    <a:gd name="T5" fmla="*/ 173 h 173"/>
                    <a:gd name="T6" fmla="*/ 0 w 299"/>
                    <a:gd name="T7" fmla="*/ 159 h 173"/>
                    <a:gd name="T8" fmla="*/ 149 w 299"/>
                    <a:gd name="T9" fmla="*/ 0 h 173"/>
                    <a:gd name="T10" fmla="*/ 299 w 299"/>
                    <a:gd name="T11" fmla="*/ 159 h 173"/>
                    <a:gd name="T12" fmla="*/ 284 w 299"/>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299" h="173">
                      <a:moveTo>
                        <a:pt x="284" y="173"/>
                      </a:moveTo>
                      <a:lnTo>
                        <a:pt x="149" y="29"/>
                      </a:lnTo>
                      <a:lnTo>
                        <a:pt x="14" y="173"/>
                      </a:lnTo>
                      <a:lnTo>
                        <a:pt x="0" y="159"/>
                      </a:lnTo>
                      <a:lnTo>
                        <a:pt x="149" y="0"/>
                      </a:lnTo>
                      <a:lnTo>
                        <a:pt x="299" y="159"/>
                      </a:lnTo>
                      <a:lnTo>
                        <a:pt x="284"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20"/>
                <p:cNvSpPr>
                  <a:spLocks/>
                </p:cNvSpPr>
                <p:nvPr/>
              </p:nvSpPr>
              <p:spPr bwMode="auto">
                <a:xfrm>
                  <a:off x="13233400" y="4019550"/>
                  <a:ext cx="120650" cy="134938"/>
                </a:xfrm>
                <a:custGeom>
                  <a:avLst/>
                  <a:gdLst>
                    <a:gd name="T0" fmla="*/ 76 w 76"/>
                    <a:gd name="T1" fmla="*/ 85 h 85"/>
                    <a:gd name="T2" fmla="*/ 57 w 76"/>
                    <a:gd name="T3" fmla="*/ 85 h 85"/>
                    <a:gd name="T4" fmla="*/ 57 w 76"/>
                    <a:gd name="T5" fmla="*/ 19 h 85"/>
                    <a:gd name="T6" fmla="*/ 19 w 76"/>
                    <a:gd name="T7" fmla="*/ 19 h 85"/>
                    <a:gd name="T8" fmla="*/ 19 w 76"/>
                    <a:gd name="T9" fmla="*/ 85 h 85"/>
                    <a:gd name="T10" fmla="*/ 0 w 76"/>
                    <a:gd name="T11" fmla="*/ 85 h 85"/>
                    <a:gd name="T12" fmla="*/ 0 w 76"/>
                    <a:gd name="T13" fmla="*/ 0 h 85"/>
                    <a:gd name="T14" fmla="*/ 76 w 76"/>
                    <a:gd name="T15" fmla="*/ 0 h 85"/>
                    <a:gd name="T16" fmla="*/ 76 w 76"/>
                    <a:gd name="T1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85">
                      <a:moveTo>
                        <a:pt x="76" y="85"/>
                      </a:moveTo>
                      <a:lnTo>
                        <a:pt x="57" y="85"/>
                      </a:lnTo>
                      <a:lnTo>
                        <a:pt x="57" y="19"/>
                      </a:lnTo>
                      <a:lnTo>
                        <a:pt x="19" y="19"/>
                      </a:lnTo>
                      <a:lnTo>
                        <a:pt x="19" y="85"/>
                      </a:lnTo>
                      <a:lnTo>
                        <a:pt x="0" y="85"/>
                      </a:lnTo>
                      <a:lnTo>
                        <a:pt x="0" y="0"/>
                      </a:lnTo>
                      <a:lnTo>
                        <a:pt x="76" y="0"/>
                      </a:lnTo>
                      <a:lnTo>
                        <a:pt x="76"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21"/>
                <p:cNvSpPr>
                  <a:spLocks noEditPoints="1"/>
                </p:cNvSpPr>
                <p:nvPr/>
              </p:nvSpPr>
              <p:spPr bwMode="auto">
                <a:xfrm>
                  <a:off x="13233400" y="3868738"/>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grpSp>
        <p:nvGrpSpPr>
          <p:cNvPr id="16" name="组合 15"/>
          <p:cNvGrpSpPr/>
          <p:nvPr/>
        </p:nvGrpSpPr>
        <p:grpSpPr>
          <a:xfrm>
            <a:off x="5628943" y="3930577"/>
            <a:ext cx="3563693" cy="497976"/>
            <a:chOff x="5607549" y="3722472"/>
            <a:chExt cx="3563693" cy="497976"/>
          </a:xfrm>
        </p:grpSpPr>
        <p:sp>
          <p:nvSpPr>
            <p:cNvPr id="109" name="矩形 108"/>
            <p:cNvSpPr/>
            <p:nvPr/>
          </p:nvSpPr>
          <p:spPr>
            <a:xfrm>
              <a:off x="6228719" y="3763711"/>
              <a:ext cx="2942523" cy="415498"/>
            </a:xfrm>
            <a:prstGeom prst="rect">
              <a:avLst/>
            </a:prstGeom>
          </p:spPr>
          <p:txBody>
            <a:bodyPr wrap="square">
              <a:spAutoFit/>
            </a:bodyPr>
            <a:lstStyle/>
            <a:p>
              <a:r>
                <a:rPr lang="en-US" altLang="zh-CN" sz="1050" dirty="0" smtClean="0">
                  <a:solidFill>
                    <a:schemeClr val="tx1">
                      <a:lumMod val="85000"/>
                      <a:lumOff val="15000"/>
                    </a:schemeClr>
                  </a:solidFill>
                  <a:latin typeface="Century Gothic" panose="020B0502020202020204" pitchFamily="34" charset="0"/>
                  <a:cs typeface="Arial" panose="020B0604020202020204" pitchFamily="34" charset="0"/>
                </a:rPr>
                <a:t>The </a:t>
              </a:r>
              <a:r>
                <a:rPr lang="en-US" altLang="zh-CN" sz="1050" dirty="0">
                  <a:solidFill>
                    <a:schemeClr val="tx1">
                      <a:lumMod val="85000"/>
                      <a:lumOff val="15000"/>
                    </a:schemeClr>
                  </a:solidFill>
                  <a:latin typeface="Century Gothic" panose="020B0502020202020204" pitchFamily="34" charset="0"/>
                  <a:cs typeface="Arial" panose="020B0604020202020204" pitchFamily="34" charset="0"/>
                </a:rPr>
                <a:t>concepts national income and national product have roughly </a:t>
              </a:r>
            </a:p>
          </p:txBody>
        </p:sp>
        <p:grpSp>
          <p:nvGrpSpPr>
            <p:cNvPr id="15" name="组合 14"/>
            <p:cNvGrpSpPr/>
            <p:nvPr/>
          </p:nvGrpSpPr>
          <p:grpSpPr>
            <a:xfrm>
              <a:off x="5607549" y="3722472"/>
              <a:ext cx="497976" cy="497976"/>
              <a:chOff x="5607549" y="3676631"/>
              <a:chExt cx="497976" cy="497976"/>
            </a:xfrm>
          </p:grpSpPr>
          <p:sp>
            <p:nvSpPr>
              <p:cNvPr id="110" name="椭圆 109"/>
              <p:cNvSpPr/>
              <p:nvPr/>
            </p:nvSpPr>
            <p:spPr>
              <a:xfrm>
                <a:off x="5607549" y="3676631"/>
                <a:ext cx="497976" cy="497976"/>
              </a:xfrm>
              <a:prstGeom prst="ellipse">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6" name="组合 115"/>
              <p:cNvGrpSpPr/>
              <p:nvPr/>
            </p:nvGrpSpPr>
            <p:grpSpPr>
              <a:xfrm>
                <a:off x="5687435" y="3756519"/>
                <a:ext cx="338204" cy="338200"/>
                <a:chOff x="3459051" y="-884634"/>
                <a:chExt cx="492125" cy="492125"/>
              </a:xfrm>
              <a:solidFill>
                <a:schemeClr val="bg1"/>
              </a:solidFill>
            </p:grpSpPr>
            <p:sp>
              <p:nvSpPr>
                <p:cNvPr id="117" name="Freeform 5"/>
                <p:cNvSpPr>
                  <a:spLocks noEditPoints="1"/>
                </p:cNvSpPr>
                <p:nvPr/>
              </p:nvSpPr>
              <p:spPr bwMode="auto">
                <a:xfrm>
                  <a:off x="3459051" y="-684609"/>
                  <a:ext cx="107950" cy="184150"/>
                </a:xfrm>
                <a:custGeom>
                  <a:avLst/>
                  <a:gdLst>
                    <a:gd name="T0" fmla="*/ 28 w 28"/>
                    <a:gd name="T1" fmla="*/ 48 h 48"/>
                    <a:gd name="T2" fmla="*/ 24 w 28"/>
                    <a:gd name="T3" fmla="*/ 48 h 48"/>
                    <a:gd name="T4" fmla="*/ 0 w 28"/>
                    <a:gd name="T5" fmla="*/ 24 h 48"/>
                    <a:gd name="T6" fmla="*/ 24 w 28"/>
                    <a:gd name="T7" fmla="*/ 0 h 48"/>
                    <a:gd name="T8" fmla="*/ 28 w 28"/>
                    <a:gd name="T9" fmla="*/ 0 h 48"/>
                    <a:gd name="T10" fmla="*/ 28 w 28"/>
                    <a:gd name="T11" fmla="*/ 48 h 48"/>
                    <a:gd name="T12" fmla="*/ 20 w 28"/>
                    <a:gd name="T13" fmla="*/ 8 h 48"/>
                    <a:gd name="T14" fmla="*/ 8 w 28"/>
                    <a:gd name="T15" fmla="*/ 24 h 48"/>
                    <a:gd name="T16" fmla="*/ 20 w 28"/>
                    <a:gd name="T17" fmla="*/ 40 h 48"/>
                    <a:gd name="T18" fmla="*/ 20 w 28"/>
                    <a:gd name="T19"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8">
                      <a:moveTo>
                        <a:pt x="28" y="48"/>
                      </a:moveTo>
                      <a:cubicBezTo>
                        <a:pt x="24" y="48"/>
                        <a:pt x="24" y="48"/>
                        <a:pt x="24" y="48"/>
                      </a:cubicBezTo>
                      <a:cubicBezTo>
                        <a:pt x="10" y="48"/>
                        <a:pt x="0" y="38"/>
                        <a:pt x="0" y="24"/>
                      </a:cubicBezTo>
                      <a:cubicBezTo>
                        <a:pt x="0" y="10"/>
                        <a:pt x="10" y="0"/>
                        <a:pt x="24" y="0"/>
                      </a:cubicBezTo>
                      <a:cubicBezTo>
                        <a:pt x="28" y="0"/>
                        <a:pt x="28" y="0"/>
                        <a:pt x="28" y="0"/>
                      </a:cubicBezTo>
                      <a:lnTo>
                        <a:pt x="28" y="48"/>
                      </a:lnTo>
                      <a:close/>
                      <a:moveTo>
                        <a:pt x="20" y="8"/>
                      </a:moveTo>
                      <a:cubicBezTo>
                        <a:pt x="13" y="10"/>
                        <a:pt x="8" y="16"/>
                        <a:pt x="8" y="24"/>
                      </a:cubicBezTo>
                      <a:cubicBezTo>
                        <a:pt x="8" y="32"/>
                        <a:pt x="13" y="38"/>
                        <a:pt x="20" y="40"/>
                      </a:cubicBezTo>
                      <a:lnTo>
                        <a:pt x="2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6"/>
                <p:cNvSpPr>
                  <a:spLocks noEditPoints="1"/>
                </p:cNvSpPr>
                <p:nvPr/>
              </p:nvSpPr>
              <p:spPr bwMode="auto">
                <a:xfrm>
                  <a:off x="3843226" y="-684609"/>
                  <a:ext cx="107950" cy="184150"/>
                </a:xfrm>
                <a:custGeom>
                  <a:avLst/>
                  <a:gdLst>
                    <a:gd name="T0" fmla="*/ 4 w 28"/>
                    <a:gd name="T1" fmla="*/ 48 h 48"/>
                    <a:gd name="T2" fmla="*/ 0 w 28"/>
                    <a:gd name="T3" fmla="*/ 48 h 48"/>
                    <a:gd name="T4" fmla="*/ 0 w 28"/>
                    <a:gd name="T5" fmla="*/ 0 h 48"/>
                    <a:gd name="T6" fmla="*/ 4 w 28"/>
                    <a:gd name="T7" fmla="*/ 0 h 48"/>
                    <a:gd name="T8" fmla="*/ 28 w 28"/>
                    <a:gd name="T9" fmla="*/ 24 h 48"/>
                    <a:gd name="T10" fmla="*/ 4 w 28"/>
                    <a:gd name="T11" fmla="*/ 48 h 48"/>
                    <a:gd name="T12" fmla="*/ 8 w 28"/>
                    <a:gd name="T13" fmla="*/ 8 h 48"/>
                    <a:gd name="T14" fmla="*/ 8 w 28"/>
                    <a:gd name="T15" fmla="*/ 40 h 48"/>
                    <a:gd name="T16" fmla="*/ 20 w 28"/>
                    <a:gd name="T17" fmla="*/ 24 h 48"/>
                    <a:gd name="T18" fmla="*/ 8 w 28"/>
                    <a:gd name="T19"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8">
                      <a:moveTo>
                        <a:pt x="4" y="48"/>
                      </a:moveTo>
                      <a:cubicBezTo>
                        <a:pt x="0" y="48"/>
                        <a:pt x="0" y="48"/>
                        <a:pt x="0" y="48"/>
                      </a:cubicBezTo>
                      <a:cubicBezTo>
                        <a:pt x="0" y="0"/>
                        <a:pt x="0" y="0"/>
                        <a:pt x="0" y="0"/>
                      </a:cubicBezTo>
                      <a:cubicBezTo>
                        <a:pt x="4" y="0"/>
                        <a:pt x="4" y="0"/>
                        <a:pt x="4" y="0"/>
                      </a:cubicBezTo>
                      <a:cubicBezTo>
                        <a:pt x="18" y="0"/>
                        <a:pt x="28" y="10"/>
                        <a:pt x="28" y="24"/>
                      </a:cubicBezTo>
                      <a:cubicBezTo>
                        <a:pt x="28" y="38"/>
                        <a:pt x="18" y="48"/>
                        <a:pt x="4" y="48"/>
                      </a:cubicBezTo>
                      <a:moveTo>
                        <a:pt x="8" y="8"/>
                      </a:moveTo>
                      <a:cubicBezTo>
                        <a:pt x="8" y="40"/>
                        <a:pt x="8" y="40"/>
                        <a:pt x="8" y="40"/>
                      </a:cubicBezTo>
                      <a:cubicBezTo>
                        <a:pt x="15" y="38"/>
                        <a:pt x="20" y="32"/>
                        <a:pt x="20" y="24"/>
                      </a:cubicBezTo>
                      <a:cubicBezTo>
                        <a:pt x="20" y="16"/>
                        <a:pt x="15" y="10"/>
                        <a:pt x="8"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7"/>
                <p:cNvSpPr>
                  <a:spLocks/>
                </p:cNvSpPr>
                <p:nvPr/>
              </p:nvSpPr>
              <p:spPr bwMode="auto">
                <a:xfrm>
                  <a:off x="3874976" y="-470296"/>
                  <a:ext cx="46038" cy="46038"/>
                </a:xfrm>
                <a:custGeom>
                  <a:avLst/>
                  <a:gdLst>
                    <a:gd name="T0" fmla="*/ 0 w 12"/>
                    <a:gd name="T1" fmla="*/ 12 h 12"/>
                    <a:gd name="T2" fmla="*/ 0 w 12"/>
                    <a:gd name="T3" fmla="*/ 4 h 12"/>
                    <a:gd name="T4" fmla="*/ 4 w 12"/>
                    <a:gd name="T5" fmla="*/ 0 h 12"/>
                    <a:gd name="T6" fmla="*/ 12 w 12"/>
                    <a:gd name="T7" fmla="*/ 0 h 12"/>
                    <a:gd name="T8" fmla="*/ 0 w 12"/>
                    <a:gd name="T9" fmla="*/ 12 h 12"/>
                  </a:gdLst>
                  <a:ahLst/>
                  <a:cxnLst>
                    <a:cxn ang="0">
                      <a:pos x="T0" y="T1"/>
                    </a:cxn>
                    <a:cxn ang="0">
                      <a:pos x="T2" y="T3"/>
                    </a:cxn>
                    <a:cxn ang="0">
                      <a:pos x="T4" y="T5"/>
                    </a:cxn>
                    <a:cxn ang="0">
                      <a:pos x="T6" y="T7"/>
                    </a:cxn>
                    <a:cxn ang="0">
                      <a:pos x="T8" y="T9"/>
                    </a:cxn>
                  </a:cxnLst>
                  <a:rect l="0" t="0" r="r" b="b"/>
                  <a:pathLst>
                    <a:path w="12" h="12">
                      <a:moveTo>
                        <a:pt x="0" y="12"/>
                      </a:moveTo>
                      <a:cubicBezTo>
                        <a:pt x="0" y="4"/>
                        <a:pt x="0" y="4"/>
                        <a:pt x="0" y="4"/>
                      </a:cubicBezTo>
                      <a:cubicBezTo>
                        <a:pt x="2" y="4"/>
                        <a:pt x="4" y="3"/>
                        <a:pt x="4" y="0"/>
                      </a:cubicBezTo>
                      <a:cubicBezTo>
                        <a:pt x="12" y="0"/>
                        <a:pt x="12" y="0"/>
                        <a:pt x="12" y="0"/>
                      </a:cubicBezTo>
                      <a:cubicBezTo>
                        <a:pt x="12" y="7"/>
                        <a:pt x="7" y="12"/>
                        <a:pt x="0" y="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Rectangle 8"/>
                <p:cNvSpPr>
                  <a:spLocks noChangeArrowheads="1"/>
                </p:cNvSpPr>
                <p:nvPr/>
              </p:nvSpPr>
              <p:spPr bwMode="auto">
                <a:xfrm>
                  <a:off x="3813064" y="-454421"/>
                  <a:ext cx="61913"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9"/>
                <p:cNvSpPr>
                  <a:spLocks noEditPoints="1"/>
                </p:cNvSpPr>
                <p:nvPr/>
              </p:nvSpPr>
              <p:spPr bwMode="auto">
                <a:xfrm>
                  <a:off x="3728926" y="-484584"/>
                  <a:ext cx="92075" cy="92075"/>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8 h 24"/>
                    <a:gd name="T12" fmla="*/ 8 w 24"/>
                    <a:gd name="T13" fmla="*/ 12 h 24"/>
                    <a:gd name="T14" fmla="*/ 12 w 24"/>
                    <a:gd name="T15" fmla="*/ 16 h 24"/>
                    <a:gd name="T16" fmla="*/ 16 w 24"/>
                    <a:gd name="T17" fmla="*/ 12 h 24"/>
                    <a:gd name="T18" fmla="*/ 12 w 24"/>
                    <a:gd name="T19"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5" y="24"/>
                        <a:pt x="0" y="19"/>
                        <a:pt x="0" y="12"/>
                      </a:cubicBezTo>
                      <a:cubicBezTo>
                        <a:pt x="0" y="5"/>
                        <a:pt x="5" y="0"/>
                        <a:pt x="12" y="0"/>
                      </a:cubicBezTo>
                      <a:cubicBezTo>
                        <a:pt x="19" y="0"/>
                        <a:pt x="24" y="5"/>
                        <a:pt x="24" y="12"/>
                      </a:cubicBezTo>
                      <a:cubicBezTo>
                        <a:pt x="24" y="19"/>
                        <a:pt x="19" y="24"/>
                        <a:pt x="12" y="24"/>
                      </a:cubicBezTo>
                      <a:moveTo>
                        <a:pt x="12" y="8"/>
                      </a:moveTo>
                      <a:cubicBezTo>
                        <a:pt x="10" y="8"/>
                        <a:pt x="8" y="10"/>
                        <a:pt x="8" y="12"/>
                      </a:cubicBezTo>
                      <a:cubicBezTo>
                        <a:pt x="8" y="14"/>
                        <a:pt x="10" y="16"/>
                        <a:pt x="12" y="16"/>
                      </a:cubicBezTo>
                      <a:cubicBezTo>
                        <a:pt x="14" y="16"/>
                        <a:pt x="16" y="14"/>
                        <a:pt x="16" y="12"/>
                      </a:cubicBezTo>
                      <a:cubicBezTo>
                        <a:pt x="16" y="10"/>
                        <a:pt x="14" y="8"/>
                        <a:pt x="12"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Freeform 10"/>
                <p:cNvSpPr>
                  <a:spLocks/>
                </p:cNvSpPr>
                <p:nvPr/>
              </p:nvSpPr>
              <p:spPr bwMode="auto">
                <a:xfrm>
                  <a:off x="3536839" y="-884634"/>
                  <a:ext cx="338138" cy="168275"/>
                </a:xfrm>
                <a:custGeom>
                  <a:avLst/>
                  <a:gdLst>
                    <a:gd name="T0" fmla="*/ 88 w 88"/>
                    <a:gd name="T1" fmla="*/ 44 h 44"/>
                    <a:gd name="T2" fmla="*/ 80 w 88"/>
                    <a:gd name="T3" fmla="*/ 44 h 44"/>
                    <a:gd name="T4" fmla="*/ 44 w 88"/>
                    <a:gd name="T5" fmla="*/ 8 h 44"/>
                    <a:gd name="T6" fmla="*/ 8 w 88"/>
                    <a:gd name="T7" fmla="*/ 44 h 44"/>
                    <a:gd name="T8" fmla="*/ 0 w 88"/>
                    <a:gd name="T9" fmla="*/ 44 h 44"/>
                    <a:gd name="T10" fmla="*/ 44 w 88"/>
                    <a:gd name="T11" fmla="*/ 0 h 44"/>
                    <a:gd name="T12" fmla="*/ 88 w 88"/>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88" h="44">
                      <a:moveTo>
                        <a:pt x="88" y="44"/>
                      </a:moveTo>
                      <a:cubicBezTo>
                        <a:pt x="80" y="44"/>
                        <a:pt x="80" y="44"/>
                        <a:pt x="80" y="44"/>
                      </a:cubicBezTo>
                      <a:cubicBezTo>
                        <a:pt x="80" y="24"/>
                        <a:pt x="64" y="8"/>
                        <a:pt x="44" y="8"/>
                      </a:cubicBezTo>
                      <a:cubicBezTo>
                        <a:pt x="24" y="8"/>
                        <a:pt x="8" y="24"/>
                        <a:pt x="8" y="44"/>
                      </a:cubicBezTo>
                      <a:cubicBezTo>
                        <a:pt x="0" y="44"/>
                        <a:pt x="0" y="44"/>
                        <a:pt x="0" y="44"/>
                      </a:cubicBezTo>
                      <a:cubicBezTo>
                        <a:pt x="0" y="20"/>
                        <a:pt x="20" y="0"/>
                        <a:pt x="44" y="0"/>
                      </a:cubicBezTo>
                      <a:cubicBezTo>
                        <a:pt x="68" y="0"/>
                        <a:pt x="88" y="20"/>
                        <a:pt x="88"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grpSp>
        <p:nvGrpSpPr>
          <p:cNvPr id="46" name="组合 45"/>
          <p:cNvGrpSpPr/>
          <p:nvPr/>
        </p:nvGrpSpPr>
        <p:grpSpPr>
          <a:xfrm>
            <a:off x="8892480" y="411510"/>
            <a:ext cx="251520" cy="661800"/>
            <a:chOff x="8892480" y="411510"/>
            <a:chExt cx="251520" cy="661800"/>
          </a:xfrm>
        </p:grpSpPr>
        <p:sp>
          <p:nvSpPr>
            <p:cNvPr id="47" name="矩形 46"/>
            <p:cNvSpPr/>
            <p:nvPr/>
          </p:nvSpPr>
          <p:spPr>
            <a:xfrm>
              <a:off x="8892480" y="411510"/>
              <a:ext cx="251520" cy="661800"/>
            </a:xfrm>
            <a:prstGeom prst="rect">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文本框 19"/>
            <p:cNvSpPr txBox="1"/>
            <p:nvPr/>
          </p:nvSpPr>
          <p:spPr>
            <a:xfrm rot="5400000">
              <a:off x="8688849" y="634418"/>
              <a:ext cx="658780" cy="215444"/>
            </a:xfrm>
            <a:prstGeom prst="rect">
              <a:avLst/>
            </a:prstGeom>
            <a:noFill/>
          </p:spPr>
          <p:txBody>
            <a:bodyPr wrap="square" rtlCol="0">
              <a:spAutoFit/>
            </a:bodyPr>
            <a:lstStyle/>
            <a:p>
              <a:r>
                <a:rPr lang="en-US" altLang="zh-CN" sz="800" dirty="0" smtClean="0">
                  <a:solidFill>
                    <a:schemeClr val="bg1"/>
                  </a:solidFill>
                  <a:latin typeface="Century Gothic" panose="020B0502020202020204" pitchFamily="34" charset="0"/>
                </a:rPr>
                <a:t>PAGE   24</a:t>
              </a:r>
              <a:endParaRPr lang="zh-CN" altLang="en-US" sz="800" dirty="0">
                <a:solidFill>
                  <a:schemeClr val="bg1"/>
                </a:solidFill>
                <a:latin typeface="Century Gothic" panose="020B0502020202020204" pitchFamily="34" charset="0"/>
              </a:endParaRPr>
            </a:p>
          </p:txBody>
        </p:sp>
        <p:grpSp>
          <p:nvGrpSpPr>
            <p:cNvPr id="49" name="组合 48"/>
            <p:cNvGrpSpPr/>
            <p:nvPr/>
          </p:nvGrpSpPr>
          <p:grpSpPr>
            <a:xfrm>
              <a:off x="8964240" y="819459"/>
              <a:ext cx="108000" cy="7834"/>
              <a:chOff x="8953171" y="848034"/>
              <a:chExt cx="130138" cy="7834"/>
            </a:xfrm>
          </p:grpSpPr>
          <p:cxnSp>
            <p:nvCxnSpPr>
              <p:cNvPr id="50" name="直接连接符 49"/>
              <p:cNvCxnSpPr/>
              <p:nvPr/>
            </p:nvCxnSpPr>
            <p:spPr>
              <a:xfrm>
                <a:off x="8953171" y="855868"/>
                <a:ext cx="130138" cy="0"/>
              </a:xfrm>
              <a:prstGeom prst="line">
                <a:avLst/>
              </a:prstGeom>
              <a:ln w="3175">
                <a:solidFill>
                  <a:srgbClr val="008B8E"/>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8953171" y="848034"/>
                <a:ext cx="13013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927032258"/>
      </p:ext>
    </p:extLst>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p:cTn id="7" dur="500" fill="hold"/>
                                            <p:tgtEl>
                                              <p:spTgt spid="5123"/>
                                            </p:tgtEl>
                                            <p:attrNameLst>
                                              <p:attrName>ppt_w</p:attrName>
                                            </p:attrNameLst>
                                          </p:cBhvr>
                                          <p:tavLst>
                                            <p:tav tm="0">
                                              <p:val>
                                                <p:fltVal val="0"/>
                                              </p:val>
                                            </p:tav>
                                            <p:tav tm="100000">
                                              <p:val>
                                                <p:strVal val="#ppt_w"/>
                                              </p:val>
                                            </p:tav>
                                          </p:tavLst>
                                        </p:anim>
                                        <p:anim calcmode="lin" valueType="num">
                                          <p:cBhvr>
                                            <p:cTn id="8" dur="500" fill="hold"/>
                                            <p:tgtEl>
                                              <p:spTgt spid="5123"/>
                                            </p:tgtEl>
                                            <p:attrNameLst>
                                              <p:attrName>ppt_h</p:attrName>
                                            </p:attrNameLst>
                                          </p:cBhvr>
                                          <p:tavLst>
                                            <p:tav tm="0">
                                              <p:val>
                                                <p:fltVal val="0"/>
                                              </p:val>
                                            </p:tav>
                                            <p:tav tm="100000">
                                              <p:val>
                                                <p:strVal val="#ppt_h"/>
                                              </p:val>
                                            </p:tav>
                                          </p:tavLst>
                                        </p:anim>
                                        <p:animEffect transition="in" filter="fade">
                                          <p:cBhvr>
                                            <p:cTn id="9" dur="500"/>
                                            <p:tgtEl>
                                              <p:spTgt spid="5123"/>
                                            </p:tgtEl>
                                          </p:cBhvr>
                                        </p:animEffect>
                                      </p:childTnLst>
                                    </p:cTn>
                                  </p:par>
                                  <p:par>
                                    <p:cTn id="10" presetID="53" presetClass="entr" presetSubtype="16" fill="hold" nodeType="withEffect">
                                      <p:stCondLst>
                                        <p:cond delay="250"/>
                                      </p:stCondLst>
                                      <p:childTnLst>
                                        <p:set>
                                          <p:cBhvr>
                                            <p:cTn id="11" dur="1" fill="hold">
                                              <p:stCondLst>
                                                <p:cond delay="0"/>
                                              </p:stCondLst>
                                            </p:cTn>
                                            <p:tgtEl>
                                              <p:spTgt spid="5124"/>
                                            </p:tgtEl>
                                            <p:attrNameLst>
                                              <p:attrName>style.visibility</p:attrName>
                                            </p:attrNameLst>
                                          </p:cBhvr>
                                          <p:to>
                                            <p:strVal val="visible"/>
                                          </p:to>
                                        </p:set>
                                        <p:anim calcmode="lin" valueType="num">
                                          <p:cBhvr>
                                            <p:cTn id="12" dur="500" fill="hold"/>
                                            <p:tgtEl>
                                              <p:spTgt spid="5124"/>
                                            </p:tgtEl>
                                            <p:attrNameLst>
                                              <p:attrName>ppt_w</p:attrName>
                                            </p:attrNameLst>
                                          </p:cBhvr>
                                          <p:tavLst>
                                            <p:tav tm="0">
                                              <p:val>
                                                <p:fltVal val="0"/>
                                              </p:val>
                                            </p:tav>
                                            <p:tav tm="100000">
                                              <p:val>
                                                <p:strVal val="#ppt_w"/>
                                              </p:val>
                                            </p:tav>
                                          </p:tavLst>
                                        </p:anim>
                                        <p:anim calcmode="lin" valueType="num">
                                          <p:cBhvr>
                                            <p:cTn id="13" dur="500" fill="hold"/>
                                            <p:tgtEl>
                                              <p:spTgt spid="5124"/>
                                            </p:tgtEl>
                                            <p:attrNameLst>
                                              <p:attrName>ppt_h</p:attrName>
                                            </p:attrNameLst>
                                          </p:cBhvr>
                                          <p:tavLst>
                                            <p:tav tm="0">
                                              <p:val>
                                                <p:fltVal val="0"/>
                                              </p:val>
                                            </p:tav>
                                            <p:tav tm="100000">
                                              <p:val>
                                                <p:strVal val="#ppt_h"/>
                                              </p:val>
                                            </p:tav>
                                          </p:tavLst>
                                        </p:anim>
                                        <p:animEffect transition="in" filter="fade">
                                          <p:cBhvr>
                                            <p:cTn id="14" dur="500"/>
                                            <p:tgtEl>
                                              <p:spTgt spid="5124"/>
                                            </p:tgtEl>
                                          </p:cBhvr>
                                        </p:animEffect>
                                      </p:childTnLst>
                                    </p:cTn>
                                  </p:par>
                                  <p:par>
                                    <p:cTn id="15" presetID="53" presetClass="entr" presetSubtype="16" fill="hold" nodeType="withEffect">
                                      <p:stCondLst>
                                        <p:cond delay="500"/>
                                      </p:stCondLst>
                                      <p:childTnLst>
                                        <p:set>
                                          <p:cBhvr>
                                            <p:cTn id="16" dur="1" fill="hold">
                                              <p:stCondLst>
                                                <p:cond delay="0"/>
                                              </p:stCondLst>
                                            </p:cTn>
                                            <p:tgtEl>
                                              <p:spTgt spid="80"/>
                                            </p:tgtEl>
                                            <p:attrNameLst>
                                              <p:attrName>style.visibility</p:attrName>
                                            </p:attrNameLst>
                                          </p:cBhvr>
                                          <p:to>
                                            <p:strVal val="visible"/>
                                          </p:to>
                                        </p:set>
                                        <p:anim calcmode="lin" valueType="num">
                                          <p:cBhvr>
                                            <p:cTn id="17" dur="500" fill="hold"/>
                                            <p:tgtEl>
                                              <p:spTgt spid="80"/>
                                            </p:tgtEl>
                                            <p:attrNameLst>
                                              <p:attrName>ppt_w</p:attrName>
                                            </p:attrNameLst>
                                          </p:cBhvr>
                                          <p:tavLst>
                                            <p:tav tm="0">
                                              <p:val>
                                                <p:fltVal val="0"/>
                                              </p:val>
                                            </p:tav>
                                            <p:tav tm="100000">
                                              <p:val>
                                                <p:strVal val="#ppt_w"/>
                                              </p:val>
                                            </p:tav>
                                          </p:tavLst>
                                        </p:anim>
                                        <p:anim calcmode="lin" valueType="num">
                                          <p:cBhvr>
                                            <p:cTn id="18" dur="500" fill="hold"/>
                                            <p:tgtEl>
                                              <p:spTgt spid="80"/>
                                            </p:tgtEl>
                                            <p:attrNameLst>
                                              <p:attrName>ppt_h</p:attrName>
                                            </p:attrNameLst>
                                          </p:cBhvr>
                                          <p:tavLst>
                                            <p:tav tm="0">
                                              <p:val>
                                                <p:fltVal val="0"/>
                                              </p:val>
                                            </p:tav>
                                            <p:tav tm="100000">
                                              <p:val>
                                                <p:strVal val="#ppt_h"/>
                                              </p:val>
                                            </p:tav>
                                          </p:tavLst>
                                        </p:anim>
                                        <p:animEffect transition="in" filter="fade">
                                          <p:cBhvr>
                                            <p:cTn id="19" dur="500"/>
                                            <p:tgtEl>
                                              <p:spTgt spid="80"/>
                                            </p:tgtEl>
                                          </p:cBhvr>
                                        </p:animEffect>
                                      </p:childTnLst>
                                    </p:cTn>
                                  </p:par>
                                  <p:par>
                                    <p:cTn id="20" presetID="53" presetClass="entr" presetSubtype="16" fill="hold" nodeType="withEffect">
                                      <p:stCondLst>
                                        <p:cond delay="750"/>
                                      </p:stCondLst>
                                      <p:childTnLst>
                                        <p:set>
                                          <p:cBhvr>
                                            <p:cTn id="21" dur="1" fill="hold">
                                              <p:stCondLst>
                                                <p:cond delay="0"/>
                                              </p:stCondLst>
                                            </p:cTn>
                                            <p:tgtEl>
                                              <p:spTgt spid="5125"/>
                                            </p:tgtEl>
                                            <p:attrNameLst>
                                              <p:attrName>style.visibility</p:attrName>
                                            </p:attrNameLst>
                                          </p:cBhvr>
                                          <p:to>
                                            <p:strVal val="visible"/>
                                          </p:to>
                                        </p:set>
                                        <p:anim calcmode="lin" valueType="num">
                                          <p:cBhvr>
                                            <p:cTn id="22" dur="500" fill="hold"/>
                                            <p:tgtEl>
                                              <p:spTgt spid="5125"/>
                                            </p:tgtEl>
                                            <p:attrNameLst>
                                              <p:attrName>ppt_w</p:attrName>
                                            </p:attrNameLst>
                                          </p:cBhvr>
                                          <p:tavLst>
                                            <p:tav tm="0">
                                              <p:val>
                                                <p:fltVal val="0"/>
                                              </p:val>
                                            </p:tav>
                                            <p:tav tm="100000">
                                              <p:val>
                                                <p:strVal val="#ppt_w"/>
                                              </p:val>
                                            </p:tav>
                                          </p:tavLst>
                                        </p:anim>
                                        <p:anim calcmode="lin" valueType="num">
                                          <p:cBhvr>
                                            <p:cTn id="23" dur="500" fill="hold"/>
                                            <p:tgtEl>
                                              <p:spTgt spid="5125"/>
                                            </p:tgtEl>
                                            <p:attrNameLst>
                                              <p:attrName>ppt_h</p:attrName>
                                            </p:attrNameLst>
                                          </p:cBhvr>
                                          <p:tavLst>
                                            <p:tav tm="0">
                                              <p:val>
                                                <p:fltVal val="0"/>
                                              </p:val>
                                            </p:tav>
                                            <p:tav tm="100000">
                                              <p:val>
                                                <p:strVal val="#ppt_h"/>
                                              </p:val>
                                            </p:tav>
                                          </p:tavLst>
                                        </p:anim>
                                        <p:animEffect transition="in" filter="fade">
                                          <p:cBhvr>
                                            <p:cTn id="24" dur="500"/>
                                            <p:tgtEl>
                                              <p:spTgt spid="5125"/>
                                            </p:tgtEl>
                                          </p:cBhvr>
                                        </p:animEffect>
                                      </p:childTnLst>
                                    </p:cTn>
                                  </p:par>
                                  <p:par>
                                    <p:cTn id="25" presetID="2" presetClass="entr" presetSubtype="2" fill="hold" nodeType="withEffect" p14:presetBounceEnd="38000">
                                      <p:stCondLst>
                                        <p:cond delay="1250"/>
                                      </p:stCondLst>
                                      <p:childTnLst>
                                        <p:set>
                                          <p:cBhvr>
                                            <p:cTn id="26" dur="1" fill="hold">
                                              <p:stCondLst>
                                                <p:cond delay="0"/>
                                              </p:stCondLst>
                                            </p:cTn>
                                            <p:tgtEl>
                                              <p:spTgt spid="21"/>
                                            </p:tgtEl>
                                            <p:attrNameLst>
                                              <p:attrName>style.visibility</p:attrName>
                                            </p:attrNameLst>
                                          </p:cBhvr>
                                          <p:to>
                                            <p:strVal val="visible"/>
                                          </p:to>
                                        </p:set>
                                        <p:anim calcmode="lin" valueType="num" p14:bounceEnd="38000">
                                          <p:cBhvr additive="base">
                                            <p:cTn id="27" dur="500" fill="hold"/>
                                            <p:tgtEl>
                                              <p:spTgt spid="21"/>
                                            </p:tgtEl>
                                            <p:attrNameLst>
                                              <p:attrName>ppt_x</p:attrName>
                                            </p:attrNameLst>
                                          </p:cBhvr>
                                          <p:tavLst>
                                            <p:tav tm="0">
                                              <p:val>
                                                <p:strVal val="1+#ppt_w/2"/>
                                              </p:val>
                                            </p:tav>
                                            <p:tav tm="100000">
                                              <p:val>
                                                <p:strVal val="#ppt_x"/>
                                              </p:val>
                                            </p:tav>
                                          </p:tavLst>
                                        </p:anim>
                                        <p:anim calcmode="lin" valueType="num" p14:bounceEnd="38000">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12" presetClass="entr" presetSubtype="1" fill="hold" nodeType="withEffect">
                                      <p:stCondLst>
                                        <p:cond delay="175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p:tgtEl>
                                              <p:spTgt spid="19"/>
                                            </p:tgtEl>
                                            <p:attrNameLst>
                                              <p:attrName>ppt_y</p:attrName>
                                            </p:attrNameLst>
                                          </p:cBhvr>
                                          <p:tavLst>
                                            <p:tav tm="0">
                                              <p:val>
                                                <p:strVal val="#ppt_y-#ppt_h*1.125000"/>
                                              </p:val>
                                            </p:tav>
                                            <p:tav tm="100000">
                                              <p:val>
                                                <p:strVal val="#ppt_y"/>
                                              </p:val>
                                            </p:tav>
                                          </p:tavLst>
                                        </p:anim>
                                        <p:animEffect transition="in" filter="wipe(down)">
                                          <p:cBhvr>
                                            <p:cTn id="32" dur="500"/>
                                            <p:tgtEl>
                                              <p:spTgt spid="19"/>
                                            </p:tgtEl>
                                          </p:cBhvr>
                                        </p:animEffect>
                                      </p:childTnLst>
                                    </p:cTn>
                                  </p:par>
                                  <p:par>
                                    <p:cTn id="33" presetID="12" presetClass="entr" presetSubtype="1" fill="hold" nodeType="withEffect">
                                      <p:stCondLst>
                                        <p:cond delay="200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p:tgtEl>
                                              <p:spTgt spid="20"/>
                                            </p:tgtEl>
                                            <p:attrNameLst>
                                              <p:attrName>ppt_y</p:attrName>
                                            </p:attrNameLst>
                                          </p:cBhvr>
                                          <p:tavLst>
                                            <p:tav tm="0">
                                              <p:val>
                                                <p:strVal val="#ppt_y-#ppt_h*1.125000"/>
                                              </p:val>
                                            </p:tav>
                                            <p:tav tm="100000">
                                              <p:val>
                                                <p:strVal val="#ppt_y"/>
                                              </p:val>
                                            </p:tav>
                                          </p:tavLst>
                                        </p:anim>
                                        <p:animEffect transition="in" filter="wipe(down)">
                                          <p:cBhvr>
                                            <p:cTn id="36" dur="500"/>
                                            <p:tgtEl>
                                              <p:spTgt spid="20"/>
                                            </p:tgtEl>
                                          </p:cBhvr>
                                        </p:animEffect>
                                      </p:childTnLst>
                                    </p:cTn>
                                  </p:par>
                                  <p:par>
                                    <p:cTn id="37" presetID="12" presetClass="entr" presetSubtype="1" fill="hold" nodeType="withEffect">
                                      <p:stCondLst>
                                        <p:cond delay="225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p:tgtEl>
                                              <p:spTgt spid="16"/>
                                            </p:tgtEl>
                                            <p:attrNameLst>
                                              <p:attrName>ppt_y</p:attrName>
                                            </p:attrNameLst>
                                          </p:cBhvr>
                                          <p:tavLst>
                                            <p:tav tm="0">
                                              <p:val>
                                                <p:strVal val="#ppt_y-#ppt_h*1.125000"/>
                                              </p:val>
                                            </p:tav>
                                            <p:tav tm="100000">
                                              <p:val>
                                                <p:strVal val="#ppt_y"/>
                                              </p:val>
                                            </p:tav>
                                          </p:tavLst>
                                        </p:anim>
                                        <p:animEffect transition="in" filter="wipe(down)">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p:cTn id="7" dur="500" fill="hold"/>
                                            <p:tgtEl>
                                              <p:spTgt spid="5123"/>
                                            </p:tgtEl>
                                            <p:attrNameLst>
                                              <p:attrName>ppt_w</p:attrName>
                                            </p:attrNameLst>
                                          </p:cBhvr>
                                          <p:tavLst>
                                            <p:tav tm="0">
                                              <p:val>
                                                <p:fltVal val="0"/>
                                              </p:val>
                                            </p:tav>
                                            <p:tav tm="100000">
                                              <p:val>
                                                <p:strVal val="#ppt_w"/>
                                              </p:val>
                                            </p:tav>
                                          </p:tavLst>
                                        </p:anim>
                                        <p:anim calcmode="lin" valueType="num">
                                          <p:cBhvr>
                                            <p:cTn id="8" dur="500" fill="hold"/>
                                            <p:tgtEl>
                                              <p:spTgt spid="5123"/>
                                            </p:tgtEl>
                                            <p:attrNameLst>
                                              <p:attrName>ppt_h</p:attrName>
                                            </p:attrNameLst>
                                          </p:cBhvr>
                                          <p:tavLst>
                                            <p:tav tm="0">
                                              <p:val>
                                                <p:fltVal val="0"/>
                                              </p:val>
                                            </p:tav>
                                            <p:tav tm="100000">
                                              <p:val>
                                                <p:strVal val="#ppt_h"/>
                                              </p:val>
                                            </p:tav>
                                          </p:tavLst>
                                        </p:anim>
                                        <p:animEffect transition="in" filter="fade">
                                          <p:cBhvr>
                                            <p:cTn id="9" dur="500"/>
                                            <p:tgtEl>
                                              <p:spTgt spid="5123"/>
                                            </p:tgtEl>
                                          </p:cBhvr>
                                        </p:animEffect>
                                      </p:childTnLst>
                                    </p:cTn>
                                  </p:par>
                                  <p:par>
                                    <p:cTn id="10" presetID="53" presetClass="entr" presetSubtype="16" fill="hold" nodeType="withEffect">
                                      <p:stCondLst>
                                        <p:cond delay="250"/>
                                      </p:stCondLst>
                                      <p:childTnLst>
                                        <p:set>
                                          <p:cBhvr>
                                            <p:cTn id="11" dur="1" fill="hold">
                                              <p:stCondLst>
                                                <p:cond delay="0"/>
                                              </p:stCondLst>
                                            </p:cTn>
                                            <p:tgtEl>
                                              <p:spTgt spid="5124"/>
                                            </p:tgtEl>
                                            <p:attrNameLst>
                                              <p:attrName>style.visibility</p:attrName>
                                            </p:attrNameLst>
                                          </p:cBhvr>
                                          <p:to>
                                            <p:strVal val="visible"/>
                                          </p:to>
                                        </p:set>
                                        <p:anim calcmode="lin" valueType="num">
                                          <p:cBhvr>
                                            <p:cTn id="12" dur="500" fill="hold"/>
                                            <p:tgtEl>
                                              <p:spTgt spid="5124"/>
                                            </p:tgtEl>
                                            <p:attrNameLst>
                                              <p:attrName>ppt_w</p:attrName>
                                            </p:attrNameLst>
                                          </p:cBhvr>
                                          <p:tavLst>
                                            <p:tav tm="0">
                                              <p:val>
                                                <p:fltVal val="0"/>
                                              </p:val>
                                            </p:tav>
                                            <p:tav tm="100000">
                                              <p:val>
                                                <p:strVal val="#ppt_w"/>
                                              </p:val>
                                            </p:tav>
                                          </p:tavLst>
                                        </p:anim>
                                        <p:anim calcmode="lin" valueType="num">
                                          <p:cBhvr>
                                            <p:cTn id="13" dur="500" fill="hold"/>
                                            <p:tgtEl>
                                              <p:spTgt spid="5124"/>
                                            </p:tgtEl>
                                            <p:attrNameLst>
                                              <p:attrName>ppt_h</p:attrName>
                                            </p:attrNameLst>
                                          </p:cBhvr>
                                          <p:tavLst>
                                            <p:tav tm="0">
                                              <p:val>
                                                <p:fltVal val="0"/>
                                              </p:val>
                                            </p:tav>
                                            <p:tav tm="100000">
                                              <p:val>
                                                <p:strVal val="#ppt_h"/>
                                              </p:val>
                                            </p:tav>
                                          </p:tavLst>
                                        </p:anim>
                                        <p:animEffect transition="in" filter="fade">
                                          <p:cBhvr>
                                            <p:cTn id="14" dur="500"/>
                                            <p:tgtEl>
                                              <p:spTgt spid="5124"/>
                                            </p:tgtEl>
                                          </p:cBhvr>
                                        </p:animEffect>
                                      </p:childTnLst>
                                    </p:cTn>
                                  </p:par>
                                  <p:par>
                                    <p:cTn id="15" presetID="53" presetClass="entr" presetSubtype="16" fill="hold" nodeType="withEffect">
                                      <p:stCondLst>
                                        <p:cond delay="500"/>
                                      </p:stCondLst>
                                      <p:childTnLst>
                                        <p:set>
                                          <p:cBhvr>
                                            <p:cTn id="16" dur="1" fill="hold">
                                              <p:stCondLst>
                                                <p:cond delay="0"/>
                                              </p:stCondLst>
                                            </p:cTn>
                                            <p:tgtEl>
                                              <p:spTgt spid="80"/>
                                            </p:tgtEl>
                                            <p:attrNameLst>
                                              <p:attrName>style.visibility</p:attrName>
                                            </p:attrNameLst>
                                          </p:cBhvr>
                                          <p:to>
                                            <p:strVal val="visible"/>
                                          </p:to>
                                        </p:set>
                                        <p:anim calcmode="lin" valueType="num">
                                          <p:cBhvr>
                                            <p:cTn id="17" dur="500" fill="hold"/>
                                            <p:tgtEl>
                                              <p:spTgt spid="80"/>
                                            </p:tgtEl>
                                            <p:attrNameLst>
                                              <p:attrName>ppt_w</p:attrName>
                                            </p:attrNameLst>
                                          </p:cBhvr>
                                          <p:tavLst>
                                            <p:tav tm="0">
                                              <p:val>
                                                <p:fltVal val="0"/>
                                              </p:val>
                                            </p:tav>
                                            <p:tav tm="100000">
                                              <p:val>
                                                <p:strVal val="#ppt_w"/>
                                              </p:val>
                                            </p:tav>
                                          </p:tavLst>
                                        </p:anim>
                                        <p:anim calcmode="lin" valueType="num">
                                          <p:cBhvr>
                                            <p:cTn id="18" dur="500" fill="hold"/>
                                            <p:tgtEl>
                                              <p:spTgt spid="80"/>
                                            </p:tgtEl>
                                            <p:attrNameLst>
                                              <p:attrName>ppt_h</p:attrName>
                                            </p:attrNameLst>
                                          </p:cBhvr>
                                          <p:tavLst>
                                            <p:tav tm="0">
                                              <p:val>
                                                <p:fltVal val="0"/>
                                              </p:val>
                                            </p:tav>
                                            <p:tav tm="100000">
                                              <p:val>
                                                <p:strVal val="#ppt_h"/>
                                              </p:val>
                                            </p:tav>
                                          </p:tavLst>
                                        </p:anim>
                                        <p:animEffect transition="in" filter="fade">
                                          <p:cBhvr>
                                            <p:cTn id="19" dur="500"/>
                                            <p:tgtEl>
                                              <p:spTgt spid="80"/>
                                            </p:tgtEl>
                                          </p:cBhvr>
                                        </p:animEffect>
                                      </p:childTnLst>
                                    </p:cTn>
                                  </p:par>
                                  <p:par>
                                    <p:cTn id="20" presetID="53" presetClass="entr" presetSubtype="16" fill="hold" nodeType="withEffect">
                                      <p:stCondLst>
                                        <p:cond delay="750"/>
                                      </p:stCondLst>
                                      <p:childTnLst>
                                        <p:set>
                                          <p:cBhvr>
                                            <p:cTn id="21" dur="1" fill="hold">
                                              <p:stCondLst>
                                                <p:cond delay="0"/>
                                              </p:stCondLst>
                                            </p:cTn>
                                            <p:tgtEl>
                                              <p:spTgt spid="5125"/>
                                            </p:tgtEl>
                                            <p:attrNameLst>
                                              <p:attrName>style.visibility</p:attrName>
                                            </p:attrNameLst>
                                          </p:cBhvr>
                                          <p:to>
                                            <p:strVal val="visible"/>
                                          </p:to>
                                        </p:set>
                                        <p:anim calcmode="lin" valueType="num">
                                          <p:cBhvr>
                                            <p:cTn id="22" dur="500" fill="hold"/>
                                            <p:tgtEl>
                                              <p:spTgt spid="5125"/>
                                            </p:tgtEl>
                                            <p:attrNameLst>
                                              <p:attrName>ppt_w</p:attrName>
                                            </p:attrNameLst>
                                          </p:cBhvr>
                                          <p:tavLst>
                                            <p:tav tm="0">
                                              <p:val>
                                                <p:fltVal val="0"/>
                                              </p:val>
                                            </p:tav>
                                            <p:tav tm="100000">
                                              <p:val>
                                                <p:strVal val="#ppt_w"/>
                                              </p:val>
                                            </p:tav>
                                          </p:tavLst>
                                        </p:anim>
                                        <p:anim calcmode="lin" valueType="num">
                                          <p:cBhvr>
                                            <p:cTn id="23" dur="500" fill="hold"/>
                                            <p:tgtEl>
                                              <p:spTgt spid="5125"/>
                                            </p:tgtEl>
                                            <p:attrNameLst>
                                              <p:attrName>ppt_h</p:attrName>
                                            </p:attrNameLst>
                                          </p:cBhvr>
                                          <p:tavLst>
                                            <p:tav tm="0">
                                              <p:val>
                                                <p:fltVal val="0"/>
                                              </p:val>
                                            </p:tav>
                                            <p:tav tm="100000">
                                              <p:val>
                                                <p:strVal val="#ppt_h"/>
                                              </p:val>
                                            </p:tav>
                                          </p:tavLst>
                                        </p:anim>
                                        <p:animEffect transition="in" filter="fade">
                                          <p:cBhvr>
                                            <p:cTn id="24" dur="500"/>
                                            <p:tgtEl>
                                              <p:spTgt spid="5125"/>
                                            </p:tgtEl>
                                          </p:cBhvr>
                                        </p:animEffect>
                                      </p:childTnLst>
                                    </p:cTn>
                                  </p:par>
                                  <p:par>
                                    <p:cTn id="25" presetID="2" presetClass="entr" presetSubtype="2" fill="hold" nodeType="withEffect">
                                      <p:stCondLst>
                                        <p:cond delay="125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12" presetClass="entr" presetSubtype="1" fill="hold" nodeType="withEffect">
                                      <p:stCondLst>
                                        <p:cond delay="175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p:tgtEl>
                                              <p:spTgt spid="19"/>
                                            </p:tgtEl>
                                            <p:attrNameLst>
                                              <p:attrName>ppt_y</p:attrName>
                                            </p:attrNameLst>
                                          </p:cBhvr>
                                          <p:tavLst>
                                            <p:tav tm="0">
                                              <p:val>
                                                <p:strVal val="#ppt_y-#ppt_h*1.125000"/>
                                              </p:val>
                                            </p:tav>
                                            <p:tav tm="100000">
                                              <p:val>
                                                <p:strVal val="#ppt_y"/>
                                              </p:val>
                                            </p:tav>
                                          </p:tavLst>
                                        </p:anim>
                                        <p:animEffect transition="in" filter="wipe(down)">
                                          <p:cBhvr>
                                            <p:cTn id="32" dur="500"/>
                                            <p:tgtEl>
                                              <p:spTgt spid="19"/>
                                            </p:tgtEl>
                                          </p:cBhvr>
                                        </p:animEffect>
                                      </p:childTnLst>
                                    </p:cTn>
                                  </p:par>
                                  <p:par>
                                    <p:cTn id="33" presetID="12" presetClass="entr" presetSubtype="1" fill="hold" nodeType="withEffect">
                                      <p:stCondLst>
                                        <p:cond delay="200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p:tgtEl>
                                              <p:spTgt spid="20"/>
                                            </p:tgtEl>
                                            <p:attrNameLst>
                                              <p:attrName>ppt_y</p:attrName>
                                            </p:attrNameLst>
                                          </p:cBhvr>
                                          <p:tavLst>
                                            <p:tav tm="0">
                                              <p:val>
                                                <p:strVal val="#ppt_y-#ppt_h*1.125000"/>
                                              </p:val>
                                            </p:tav>
                                            <p:tav tm="100000">
                                              <p:val>
                                                <p:strVal val="#ppt_y"/>
                                              </p:val>
                                            </p:tav>
                                          </p:tavLst>
                                        </p:anim>
                                        <p:animEffect transition="in" filter="wipe(down)">
                                          <p:cBhvr>
                                            <p:cTn id="36" dur="500"/>
                                            <p:tgtEl>
                                              <p:spTgt spid="20"/>
                                            </p:tgtEl>
                                          </p:cBhvr>
                                        </p:animEffect>
                                      </p:childTnLst>
                                    </p:cTn>
                                  </p:par>
                                  <p:par>
                                    <p:cTn id="37" presetID="12" presetClass="entr" presetSubtype="1" fill="hold" nodeType="withEffect">
                                      <p:stCondLst>
                                        <p:cond delay="225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p:tgtEl>
                                              <p:spTgt spid="16"/>
                                            </p:tgtEl>
                                            <p:attrNameLst>
                                              <p:attrName>ppt_y</p:attrName>
                                            </p:attrNameLst>
                                          </p:cBhvr>
                                          <p:tavLst>
                                            <p:tav tm="0">
                                              <p:val>
                                                <p:strVal val="#ppt_y-#ppt_h*1.125000"/>
                                              </p:val>
                                            </p:tav>
                                            <p:tav tm="100000">
                                              <p:val>
                                                <p:strVal val="#ppt_y"/>
                                              </p:val>
                                            </p:tav>
                                          </p:tavLst>
                                        </p:anim>
                                        <p:animEffect transition="in" filter="wipe(down)">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bwMode="auto">
          <a:xfrm>
            <a:off x="512789" y="1634955"/>
            <a:ext cx="5845393" cy="2870903"/>
            <a:chOff x="1403350" y="2276475"/>
            <a:chExt cx="7416800" cy="3897371"/>
          </a:xfrm>
          <a:solidFill>
            <a:schemeClr val="tx1">
              <a:lumMod val="85000"/>
              <a:lumOff val="15000"/>
            </a:schemeClr>
          </a:solidFill>
        </p:grpSpPr>
        <p:sp>
          <p:nvSpPr>
            <p:cNvPr id="5" name="Freeform 243"/>
            <p:cNvSpPr>
              <a:spLocks/>
            </p:cNvSpPr>
            <p:nvPr/>
          </p:nvSpPr>
          <p:spPr bwMode="auto">
            <a:xfrm>
              <a:off x="6232572" y="3027808"/>
              <a:ext cx="1199234" cy="947794"/>
            </a:xfrm>
            <a:custGeom>
              <a:avLst/>
              <a:gdLst>
                <a:gd name="T0" fmla="*/ 2147483647 w 820"/>
                <a:gd name="T1" fmla="*/ 2147483647 h 600"/>
                <a:gd name="T2" fmla="*/ 2147483647 w 820"/>
                <a:gd name="T3" fmla="*/ 2147483647 h 600"/>
                <a:gd name="T4" fmla="*/ 2147483647 w 820"/>
                <a:gd name="T5" fmla="*/ 2147483647 h 600"/>
                <a:gd name="T6" fmla="*/ 2147483647 w 820"/>
                <a:gd name="T7" fmla="*/ 2147483647 h 600"/>
                <a:gd name="T8" fmla="*/ 2147483647 w 820"/>
                <a:gd name="T9" fmla="*/ 2147483647 h 600"/>
                <a:gd name="T10" fmla="*/ 2147483647 w 820"/>
                <a:gd name="T11" fmla="*/ 2147483647 h 600"/>
                <a:gd name="T12" fmla="*/ 2147483647 w 820"/>
                <a:gd name="T13" fmla="*/ 2147483647 h 600"/>
                <a:gd name="T14" fmla="*/ 2147483647 w 820"/>
                <a:gd name="T15" fmla="*/ 2147483647 h 600"/>
                <a:gd name="T16" fmla="*/ 2147483647 w 820"/>
                <a:gd name="T17" fmla="*/ 2147483647 h 600"/>
                <a:gd name="T18" fmla="*/ 2147483647 w 820"/>
                <a:gd name="T19" fmla="*/ 2147483647 h 600"/>
                <a:gd name="T20" fmla="*/ 2147483647 w 820"/>
                <a:gd name="T21" fmla="*/ 2147483647 h 600"/>
                <a:gd name="T22" fmla="*/ 2147483647 w 820"/>
                <a:gd name="T23" fmla="*/ 2147483647 h 600"/>
                <a:gd name="T24" fmla="*/ 2147483647 w 820"/>
                <a:gd name="T25" fmla="*/ 2147483647 h 600"/>
                <a:gd name="T26" fmla="*/ 2147483647 w 820"/>
                <a:gd name="T27" fmla="*/ 2147483647 h 600"/>
                <a:gd name="T28" fmla="*/ 2147483647 w 820"/>
                <a:gd name="T29" fmla="*/ 2147483647 h 600"/>
                <a:gd name="T30" fmla="*/ 2147483647 w 820"/>
                <a:gd name="T31" fmla="*/ 2147483647 h 600"/>
                <a:gd name="T32" fmla="*/ 2147483647 w 820"/>
                <a:gd name="T33" fmla="*/ 2147483647 h 600"/>
                <a:gd name="T34" fmla="*/ 2147483647 w 820"/>
                <a:gd name="T35" fmla="*/ 2147483647 h 600"/>
                <a:gd name="T36" fmla="*/ 2147483647 w 820"/>
                <a:gd name="T37" fmla="*/ 2147483647 h 600"/>
                <a:gd name="T38" fmla="*/ 2147483647 w 820"/>
                <a:gd name="T39" fmla="*/ 2147483647 h 600"/>
                <a:gd name="T40" fmla="*/ 2147483647 w 820"/>
                <a:gd name="T41" fmla="*/ 2147483647 h 600"/>
                <a:gd name="T42" fmla="*/ 2147483647 w 820"/>
                <a:gd name="T43" fmla="*/ 2147483647 h 600"/>
                <a:gd name="T44" fmla="*/ 2147483647 w 820"/>
                <a:gd name="T45" fmla="*/ 2147483647 h 600"/>
                <a:gd name="T46" fmla="*/ 2147483647 w 820"/>
                <a:gd name="T47" fmla="*/ 2147483647 h 600"/>
                <a:gd name="T48" fmla="*/ 2147483647 w 820"/>
                <a:gd name="T49" fmla="*/ 2147483647 h 600"/>
                <a:gd name="T50" fmla="*/ 2147483647 w 820"/>
                <a:gd name="T51" fmla="*/ 2147483647 h 600"/>
                <a:gd name="T52" fmla="*/ 2147483647 w 820"/>
                <a:gd name="T53" fmla="*/ 2147483647 h 600"/>
                <a:gd name="T54" fmla="*/ 2147483647 w 820"/>
                <a:gd name="T55" fmla="*/ 2147483647 h 600"/>
                <a:gd name="T56" fmla="*/ 2147483647 w 820"/>
                <a:gd name="T57" fmla="*/ 2147483647 h 600"/>
                <a:gd name="T58" fmla="*/ 2147483647 w 820"/>
                <a:gd name="T59" fmla="*/ 2147483647 h 600"/>
                <a:gd name="T60" fmla="*/ 2147483647 w 820"/>
                <a:gd name="T61" fmla="*/ 2147483647 h 600"/>
                <a:gd name="T62" fmla="*/ 2147483647 w 820"/>
                <a:gd name="T63" fmla="*/ 2147483647 h 600"/>
                <a:gd name="T64" fmla="*/ 2147483647 w 820"/>
                <a:gd name="T65" fmla="*/ 2147483647 h 600"/>
                <a:gd name="T66" fmla="*/ 2147483647 w 820"/>
                <a:gd name="T67" fmla="*/ 2147483647 h 600"/>
                <a:gd name="T68" fmla="*/ 2147483647 w 820"/>
                <a:gd name="T69" fmla="*/ 2147483647 h 600"/>
                <a:gd name="T70" fmla="*/ 2147483647 w 820"/>
                <a:gd name="T71" fmla="*/ 2147483647 h 600"/>
                <a:gd name="T72" fmla="*/ 2147483647 w 820"/>
                <a:gd name="T73" fmla="*/ 2147483647 h 600"/>
                <a:gd name="T74" fmla="*/ 2147483647 w 820"/>
                <a:gd name="T75" fmla="*/ 2147483647 h 600"/>
                <a:gd name="T76" fmla="*/ 2147483647 w 820"/>
                <a:gd name="T77" fmla="*/ 2147483647 h 600"/>
                <a:gd name="T78" fmla="*/ 2147483647 w 820"/>
                <a:gd name="T79" fmla="*/ 2147483647 h 600"/>
                <a:gd name="T80" fmla="*/ 2147483647 w 820"/>
                <a:gd name="T81" fmla="*/ 2147483647 h 600"/>
                <a:gd name="T82" fmla="*/ 2147483647 w 820"/>
                <a:gd name="T83" fmla="*/ 2147483647 h 600"/>
                <a:gd name="T84" fmla="*/ 2147483647 w 820"/>
                <a:gd name="T85" fmla="*/ 2147483647 h 600"/>
                <a:gd name="T86" fmla="*/ 2147483647 w 820"/>
                <a:gd name="T87" fmla="*/ 2147483647 h 600"/>
                <a:gd name="T88" fmla="*/ 0 w 820"/>
                <a:gd name="T89" fmla="*/ 2147483647 h 600"/>
                <a:gd name="T90" fmla="*/ 2147483647 w 820"/>
                <a:gd name="T91" fmla="*/ 2147483647 h 600"/>
                <a:gd name="T92" fmla="*/ 2147483647 w 820"/>
                <a:gd name="T93" fmla="*/ 2147483647 h 600"/>
                <a:gd name="T94" fmla="*/ 2147483647 w 820"/>
                <a:gd name="T95" fmla="*/ 2147483647 h 600"/>
                <a:gd name="T96" fmla="*/ 2147483647 w 820"/>
                <a:gd name="T97" fmla="*/ 2147483647 h 600"/>
                <a:gd name="T98" fmla="*/ 2147483647 w 820"/>
                <a:gd name="T99" fmla="*/ 2147483647 h 600"/>
                <a:gd name="T100" fmla="*/ 2147483647 w 820"/>
                <a:gd name="T101" fmla="*/ 2147483647 h 600"/>
                <a:gd name="T102" fmla="*/ 2147483647 w 820"/>
                <a:gd name="T103" fmla="*/ 2147483647 h 600"/>
                <a:gd name="T104" fmla="*/ 2147483647 w 820"/>
                <a:gd name="T105" fmla="*/ 2147483647 h 600"/>
                <a:gd name="T106" fmla="*/ 2147483647 w 820"/>
                <a:gd name="T107" fmla="*/ 2147483647 h 600"/>
                <a:gd name="T108" fmla="*/ 2147483647 w 820"/>
                <a:gd name="T109" fmla="*/ 2147483647 h 600"/>
                <a:gd name="T110" fmla="*/ 2147483647 w 820"/>
                <a:gd name="T111" fmla="*/ 2147483647 h 600"/>
                <a:gd name="T112" fmla="*/ 2147483647 w 820"/>
                <a:gd name="T113" fmla="*/ 2147483647 h 600"/>
                <a:gd name="T114" fmla="*/ 2147483647 w 820"/>
                <a:gd name="T115" fmla="*/ 2147483647 h 600"/>
                <a:gd name="T116" fmla="*/ 2147483647 w 820"/>
                <a:gd name="T117" fmla="*/ 2147483647 h 600"/>
                <a:gd name="T118" fmla="*/ 2147483647 w 820"/>
                <a:gd name="T119" fmla="*/ 2147483647 h 6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20"/>
                <a:gd name="T181" fmla="*/ 0 h 600"/>
                <a:gd name="T182" fmla="*/ 820 w 820"/>
                <a:gd name="T183" fmla="*/ 600 h 6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20" h="600">
                  <a:moveTo>
                    <a:pt x="414" y="452"/>
                  </a:moveTo>
                  <a:lnTo>
                    <a:pt x="420" y="452"/>
                  </a:lnTo>
                  <a:lnTo>
                    <a:pt x="424" y="454"/>
                  </a:lnTo>
                  <a:lnTo>
                    <a:pt x="426" y="456"/>
                  </a:lnTo>
                  <a:lnTo>
                    <a:pt x="430" y="462"/>
                  </a:lnTo>
                  <a:lnTo>
                    <a:pt x="430" y="464"/>
                  </a:lnTo>
                  <a:lnTo>
                    <a:pt x="434" y="466"/>
                  </a:lnTo>
                  <a:lnTo>
                    <a:pt x="438" y="466"/>
                  </a:lnTo>
                  <a:lnTo>
                    <a:pt x="440" y="470"/>
                  </a:lnTo>
                  <a:lnTo>
                    <a:pt x="442" y="480"/>
                  </a:lnTo>
                  <a:lnTo>
                    <a:pt x="446" y="496"/>
                  </a:lnTo>
                  <a:lnTo>
                    <a:pt x="444" y="500"/>
                  </a:lnTo>
                  <a:lnTo>
                    <a:pt x="446" y="502"/>
                  </a:lnTo>
                  <a:lnTo>
                    <a:pt x="440" y="504"/>
                  </a:lnTo>
                  <a:lnTo>
                    <a:pt x="436" y="510"/>
                  </a:lnTo>
                  <a:lnTo>
                    <a:pt x="434" y="516"/>
                  </a:lnTo>
                  <a:lnTo>
                    <a:pt x="434" y="520"/>
                  </a:lnTo>
                  <a:lnTo>
                    <a:pt x="436" y="528"/>
                  </a:lnTo>
                  <a:lnTo>
                    <a:pt x="438" y="532"/>
                  </a:lnTo>
                  <a:lnTo>
                    <a:pt x="442" y="534"/>
                  </a:lnTo>
                  <a:lnTo>
                    <a:pt x="448" y="534"/>
                  </a:lnTo>
                  <a:lnTo>
                    <a:pt x="452" y="534"/>
                  </a:lnTo>
                  <a:lnTo>
                    <a:pt x="454" y="536"/>
                  </a:lnTo>
                  <a:lnTo>
                    <a:pt x="456" y="542"/>
                  </a:lnTo>
                  <a:lnTo>
                    <a:pt x="458" y="546"/>
                  </a:lnTo>
                  <a:lnTo>
                    <a:pt x="462" y="548"/>
                  </a:lnTo>
                  <a:lnTo>
                    <a:pt x="466" y="550"/>
                  </a:lnTo>
                  <a:lnTo>
                    <a:pt x="468" y="554"/>
                  </a:lnTo>
                  <a:lnTo>
                    <a:pt x="468" y="558"/>
                  </a:lnTo>
                  <a:lnTo>
                    <a:pt x="466" y="568"/>
                  </a:lnTo>
                  <a:lnTo>
                    <a:pt x="472" y="570"/>
                  </a:lnTo>
                  <a:lnTo>
                    <a:pt x="478" y="574"/>
                  </a:lnTo>
                  <a:lnTo>
                    <a:pt x="484" y="578"/>
                  </a:lnTo>
                  <a:lnTo>
                    <a:pt x="490" y="580"/>
                  </a:lnTo>
                  <a:lnTo>
                    <a:pt x="492" y="582"/>
                  </a:lnTo>
                  <a:lnTo>
                    <a:pt x="496" y="578"/>
                  </a:lnTo>
                  <a:lnTo>
                    <a:pt x="500" y="582"/>
                  </a:lnTo>
                  <a:lnTo>
                    <a:pt x="502" y="582"/>
                  </a:lnTo>
                  <a:lnTo>
                    <a:pt x="506" y="580"/>
                  </a:lnTo>
                  <a:lnTo>
                    <a:pt x="502" y="574"/>
                  </a:lnTo>
                  <a:lnTo>
                    <a:pt x="500" y="568"/>
                  </a:lnTo>
                  <a:lnTo>
                    <a:pt x="500" y="566"/>
                  </a:lnTo>
                  <a:lnTo>
                    <a:pt x="502" y="562"/>
                  </a:lnTo>
                  <a:lnTo>
                    <a:pt x="506" y="560"/>
                  </a:lnTo>
                  <a:lnTo>
                    <a:pt x="518" y="560"/>
                  </a:lnTo>
                  <a:lnTo>
                    <a:pt x="524" y="560"/>
                  </a:lnTo>
                  <a:lnTo>
                    <a:pt x="534" y="558"/>
                  </a:lnTo>
                  <a:lnTo>
                    <a:pt x="542" y="552"/>
                  </a:lnTo>
                  <a:lnTo>
                    <a:pt x="550" y="548"/>
                  </a:lnTo>
                  <a:lnTo>
                    <a:pt x="558" y="546"/>
                  </a:lnTo>
                  <a:lnTo>
                    <a:pt x="564" y="548"/>
                  </a:lnTo>
                  <a:lnTo>
                    <a:pt x="568" y="550"/>
                  </a:lnTo>
                  <a:lnTo>
                    <a:pt x="574" y="552"/>
                  </a:lnTo>
                  <a:lnTo>
                    <a:pt x="578" y="552"/>
                  </a:lnTo>
                  <a:lnTo>
                    <a:pt x="580" y="558"/>
                  </a:lnTo>
                  <a:lnTo>
                    <a:pt x="582" y="562"/>
                  </a:lnTo>
                  <a:lnTo>
                    <a:pt x="590" y="570"/>
                  </a:lnTo>
                  <a:lnTo>
                    <a:pt x="598" y="574"/>
                  </a:lnTo>
                  <a:lnTo>
                    <a:pt x="606" y="576"/>
                  </a:lnTo>
                  <a:lnTo>
                    <a:pt x="620" y="576"/>
                  </a:lnTo>
                  <a:lnTo>
                    <a:pt x="626" y="576"/>
                  </a:lnTo>
                  <a:lnTo>
                    <a:pt x="630" y="578"/>
                  </a:lnTo>
                  <a:lnTo>
                    <a:pt x="638" y="582"/>
                  </a:lnTo>
                  <a:lnTo>
                    <a:pt x="638" y="588"/>
                  </a:lnTo>
                  <a:lnTo>
                    <a:pt x="638" y="594"/>
                  </a:lnTo>
                  <a:lnTo>
                    <a:pt x="640" y="598"/>
                  </a:lnTo>
                  <a:lnTo>
                    <a:pt x="646" y="600"/>
                  </a:lnTo>
                  <a:lnTo>
                    <a:pt x="650" y="596"/>
                  </a:lnTo>
                  <a:lnTo>
                    <a:pt x="648" y="594"/>
                  </a:lnTo>
                  <a:lnTo>
                    <a:pt x="648" y="590"/>
                  </a:lnTo>
                  <a:lnTo>
                    <a:pt x="646" y="584"/>
                  </a:lnTo>
                  <a:lnTo>
                    <a:pt x="662" y="580"/>
                  </a:lnTo>
                  <a:lnTo>
                    <a:pt x="674" y="572"/>
                  </a:lnTo>
                  <a:lnTo>
                    <a:pt x="696" y="558"/>
                  </a:lnTo>
                  <a:lnTo>
                    <a:pt x="696" y="568"/>
                  </a:lnTo>
                  <a:lnTo>
                    <a:pt x="708" y="568"/>
                  </a:lnTo>
                  <a:lnTo>
                    <a:pt x="712" y="562"/>
                  </a:lnTo>
                  <a:lnTo>
                    <a:pt x="714" y="560"/>
                  </a:lnTo>
                  <a:lnTo>
                    <a:pt x="724" y="556"/>
                  </a:lnTo>
                  <a:lnTo>
                    <a:pt x="734" y="554"/>
                  </a:lnTo>
                  <a:lnTo>
                    <a:pt x="738" y="552"/>
                  </a:lnTo>
                  <a:lnTo>
                    <a:pt x="742" y="548"/>
                  </a:lnTo>
                  <a:lnTo>
                    <a:pt x="742" y="550"/>
                  </a:lnTo>
                  <a:lnTo>
                    <a:pt x="746" y="540"/>
                  </a:lnTo>
                  <a:lnTo>
                    <a:pt x="752" y="532"/>
                  </a:lnTo>
                  <a:lnTo>
                    <a:pt x="770" y="518"/>
                  </a:lnTo>
                  <a:lnTo>
                    <a:pt x="772" y="514"/>
                  </a:lnTo>
                  <a:lnTo>
                    <a:pt x="774" y="508"/>
                  </a:lnTo>
                  <a:lnTo>
                    <a:pt x="774" y="498"/>
                  </a:lnTo>
                  <a:lnTo>
                    <a:pt x="774" y="488"/>
                  </a:lnTo>
                  <a:lnTo>
                    <a:pt x="778" y="478"/>
                  </a:lnTo>
                  <a:lnTo>
                    <a:pt x="786" y="466"/>
                  </a:lnTo>
                  <a:lnTo>
                    <a:pt x="792" y="454"/>
                  </a:lnTo>
                  <a:lnTo>
                    <a:pt x="794" y="448"/>
                  </a:lnTo>
                  <a:lnTo>
                    <a:pt x="794" y="442"/>
                  </a:lnTo>
                  <a:lnTo>
                    <a:pt x="792" y="432"/>
                  </a:lnTo>
                  <a:lnTo>
                    <a:pt x="790" y="426"/>
                  </a:lnTo>
                  <a:lnTo>
                    <a:pt x="782" y="420"/>
                  </a:lnTo>
                  <a:lnTo>
                    <a:pt x="772" y="418"/>
                  </a:lnTo>
                  <a:lnTo>
                    <a:pt x="778" y="410"/>
                  </a:lnTo>
                  <a:lnTo>
                    <a:pt x="786" y="406"/>
                  </a:lnTo>
                  <a:lnTo>
                    <a:pt x="778" y="400"/>
                  </a:lnTo>
                  <a:lnTo>
                    <a:pt x="774" y="396"/>
                  </a:lnTo>
                  <a:lnTo>
                    <a:pt x="772" y="392"/>
                  </a:lnTo>
                  <a:lnTo>
                    <a:pt x="776" y="392"/>
                  </a:lnTo>
                  <a:lnTo>
                    <a:pt x="768" y="378"/>
                  </a:lnTo>
                  <a:lnTo>
                    <a:pt x="760" y="366"/>
                  </a:lnTo>
                  <a:lnTo>
                    <a:pt x="750" y="352"/>
                  </a:lnTo>
                  <a:lnTo>
                    <a:pt x="738" y="342"/>
                  </a:lnTo>
                  <a:lnTo>
                    <a:pt x="726" y="338"/>
                  </a:lnTo>
                  <a:lnTo>
                    <a:pt x="720" y="334"/>
                  </a:lnTo>
                  <a:lnTo>
                    <a:pt x="718" y="332"/>
                  </a:lnTo>
                  <a:lnTo>
                    <a:pt x="718" y="328"/>
                  </a:lnTo>
                  <a:lnTo>
                    <a:pt x="718" y="324"/>
                  </a:lnTo>
                  <a:lnTo>
                    <a:pt x="720" y="316"/>
                  </a:lnTo>
                  <a:lnTo>
                    <a:pt x="724" y="312"/>
                  </a:lnTo>
                  <a:lnTo>
                    <a:pt x="728" y="308"/>
                  </a:lnTo>
                  <a:lnTo>
                    <a:pt x="748" y="294"/>
                  </a:lnTo>
                  <a:lnTo>
                    <a:pt x="734" y="286"/>
                  </a:lnTo>
                  <a:lnTo>
                    <a:pt x="726" y="282"/>
                  </a:lnTo>
                  <a:lnTo>
                    <a:pt x="718" y="280"/>
                  </a:lnTo>
                  <a:lnTo>
                    <a:pt x="714" y="282"/>
                  </a:lnTo>
                  <a:lnTo>
                    <a:pt x="710" y="286"/>
                  </a:lnTo>
                  <a:lnTo>
                    <a:pt x="706" y="290"/>
                  </a:lnTo>
                  <a:lnTo>
                    <a:pt x="702" y="290"/>
                  </a:lnTo>
                  <a:lnTo>
                    <a:pt x="662" y="266"/>
                  </a:lnTo>
                  <a:lnTo>
                    <a:pt x="662" y="262"/>
                  </a:lnTo>
                  <a:lnTo>
                    <a:pt x="666" y="260"/>
                  </a:lnTo>
                  <a:lnTo>
                    <a:pt x="670" y="256"/>
                  </a:lnTo>
                  <a:lnTo>
                    <a:pt x="676" y="254"/>
                  </a:lnTo>
                  <a:lnTo>
                    <a:pt x="682" y="250"/>
                  </a:lnTo>
                  <a:lnTo>
                    <a:pt x="686" y="240"/>
                  </a:lnTo>
                  <a:lnTo>
                    <a:pt x="694" y="228"/>
                  </a:lnTo>
                  <a:lnTo>
                    <a:pt x="698" y="224"/>
                  </a:lnTo>
                  <a:lnTo>
                    <a:pt x="704" y="224"/>
                  </a:lnTo>
                  <a:lnTo>
                    <a:pt x="708" y="224"/>
                  </a:lnTo>
                  <a:lnTo>
                    <a:pt x="712" y="228"/>
                  </a:lnTo>
                  <a:lnTo>
                    <a:pt x="714" y="236"/>
                  </a:lnTo>
                  <a:lnTo>
                    <a:pt x="714" y="262"/>
                  </a:lnTo>
                  <a:lnTo>
                    <a:pt x="718" y="262"/>
                  </a:lnTo>
                  <a:lnTo>
                    <a:pt x="724" y="258"/>
                  </a:lnTo>
                  <a:lnTo>
                    <a:pt x="732" y="250"/>
                  </a:lnTo>
                  <a:lnTo>
                    <a:pt x="740" y="242"/>
                  </a:lnTo>
                  <a:lnTo>
                    <a:pt x="742" y="242"/>
                  </a:lnTo>
                  <a:lnTo>
                    <a:pt x="748" y="242"/>
                  </a:lnTo>
                  <a:lnTo>
                    <a:pt x="752" y="234"/>
                  </a:lnTo>
                  <a:lnTo>
                    <a:pt x="760" y="222"/>
                  </a:lnTo>
                  <a:lnTo>
                    <a:pt x="770" y="210"/>
                  </a:lnTo>
                  <a:lnTo>
                    <a:pt x="774" y="212"/>
                  </a:lnTo>
                  <a:lnTo>
                    <a:pt x="780" y="214"/>
                  </a:lnTo>
                  <a:lnTo>
                    <a:pt x="792" y="214"/>
                  </a:lnTo>
                  <a:lnTo>
                    <a:pt x="790" y="208"/>
                  </a:lnTo>
                  <a:lnTo>
                    <a:pt x="792" y="204"/>
                  </a:lnTo>
                  <a:lnTo>
                    <a:pt x="796" y="198"/>
                  </a:lnTo>
                  <a:lnTo>
                    <a:pt x="802" y="188"/>
                  </a:lnTo>
                  <a:lnTo>
                    <a:pt x="806" y="190"/>
                  </a:lnTo>
                  <a:lnTo>
                    <a:pt x="810" y="192"/>
                  </a:lnTo>
                  <a:lnTo>
                    <a:pt x="814" y="190"/>
                  </a:lnTo>
                  <a:lnTo>
                    <a:pt x="818" y="188"/>
                  </a:lnTo>
                  <a:lnTo>
                    <a:pt x="818" y="186"/>
                  </a:lnTo>
                  <a:lnTo>
                    <a:pt x="820" y="188"/>
                  </a:lnTo>
                  <a:lnTo>
                    <a:pt x="814" y="172"/>
                  </a:lnTo>
                  <a:lnTo>
                    <a:pt x="808" y="164"/>
                  </a:lnTo>
                  <a:lnTo>
                    <a:pt x="800" y="158"/>
                  </a:lnTo>
                  <a:lnTo>
                    <a:pt x="800" y="142"/>
                  </a:lnTo>
                  <a:lnTo>
                    <a:pt x="812" y="146"/>
                  </a:lnTo>
                  <a:lnTo>
                    <a:pt x="820" y="152"/>
                  </a:lnTo>
                  <a:lnTo>
                    <a:pt x="820" y="142"/>
                  </a:lnTo>
                  <a:lnTo>
                    <a:pt x="820" y="136"/>
                  </a:lnTo>
                  <a:lnTo>
                    <a:pt x="820" y="124"/>
                  </a:lnTo>
                  <a:lnTo>
                    <a:pt x="818" y="110"/>
                  </a:lnTo>
                  <a:lnTo>
                    <a:pt x="814" y="100"/>
                  </a:lnTo>
                  <a:lnTo>
                    <a:pt x="806" y="86"/>
                  </a:lnTo>
                  <a:lnTo>
                    <a:pt x="798" y="92"/>
                  </a:lnTo>
                  <a:lnTo>
                    <a:pt x="792" y="98"/>
                  </a:lnTo>
                  <a:lnTo>
                    <a:pt x="786" y="102"/>
                  </a:lnTo>
                  <a:lnTo>
                    <a:pt x="774" y="104"/>
                  </a:lnTo>
                  <a:lnTo>
                    <a:pt x="770" y="104"/>
                  </a:lnTo>
                  <a:lnTo>
                    <a:pt x="764" y="102"/>
                  </a:lnTo>
                  <a:lnTo>
                    <a:pt x="756" y="96"/>
                  </a:lnTo>
                  <a:lnTo>
                    <a:pt x="750" y="88"/>
                  </a:lnTo>
                  <a:lnTo>
                    <a:pt x="744" y="80"/>
                  </a:lnTo>
                  <a:lnTo>
                    <a:pt x="732" y="76"/>
                  </a:lnTo>
                  <a:lnTo>
                    <a:pt x="718" y="72"/>
                  </a:lnTo>
                  <a:lnTo>
                    <a:pt x="704" y="68"/>
                  </a:lnTo>
                  <a:lnTo>
                    <a:pt x="690" y="62"/>
                  </a:lnTo>
                  <a:lnTo>
                    <a:pt x="680" y="54"/>
                  </a:lnTo>
                  <a:lnTo>
                    <a:pt x="668" y="46"/>
                  </a:lnTo>
                  <a:lnTo>
                    <a:pt x="646" y="24"/>
                  </a:lnTo>
                  <a:lnTo>
                    <a:pt x="634" y="16"/>
                  </a:lnTo>
                  <a:lnTo>
                    <a:pt x="622" y="8"/>
                  </a:lnTo>
                  <a:lnTo>
                    <a:pt x="606" y="2"/>
                  </a:lnTo>
                  <a:lnTo>
                    <a:pt x="584" y="0"/>
                  </a:lnTo>
                  <a:lnTo>
                    <a:pt x="572" y="0"/>
                  </a:lnTo>
                  <a:lnTo>
                    <a:pt x="562" y="2"/>
                  </a:lnTo>
                  <a:lnTo>
                    <a:pt x="556" y="4"/>
                  </a:lnTo>
                  <a:lnTo>
                    <a:pt x="552" y="8"/>
                  </a:lnTo>
                  <a:lnTo>
                    <a:pt x="550" y="12"/>
                  </a:lnTo>
                  <a:lnTo>
                    <a:pt x="550" y="18"/>
                  </a:lnTo>
                  <a:lnTo>
                    <a:pt x="552" y="20"/>
                  </a:lnTo>
                  <a:lnTo>
                    <a:pt x="556" y="24"/>
                  </a:lnTo>
                  <a:lnTo>
                    <a:pt x="562" y="30"/>
                  </a:lnTo>
                  <a:lnTo>
                    <a:pt x="564" y="40"/>
                  </a:lnTo>
                  <a:lnTo>
                    <a:pt x="566" y="50"/>
                  </a:lnTo>
                  <a:lnTo>
                    <a:pt x="566" y="56"/>
                  </a:lnTo>
                  <a:lnTo>
                    <a:pt x="566" y="62"/>
                  </a:lnTo>
                  <a:lnTo>
                    <a:pt x="562" y="66"/>
                  </a:lnTo>
                  <a:lnTo>
                    <a:pt x="560" y="68"/>
                  </a:lnTo>
                  <a:lnTo>
                    <a:pt x="550" y="68"/>
                  </a:lnTo>
                  <a:lnTo>
                    <a:pt x="536" y="66"/>
                  </a:lnTo>
                  <a:lnTo>
                    <a:pt x="538" y="88"/>
                  </a:lnTo>
                  <a:lnTo>
                    <a:pt x="538" y="94"/>
                  </a:lnTo>
                  <a:lnTo>
                    <a:pt x="542" y="98"/>
                  </a:lnTo>
                  <a:lnTo>
                    <a:pt x="544" y="102"/>
                  </a:lnTo>
                  <a:lnTo>
                    <a:pt x="550" y="102"/>
                  </a:lnTo>
                  <a:lnTo>
                    <a:pt x="568" y="102"/>
                  </a:lnTo>
                  <a:lnTo>
                    <a:pt x="576" y="100"/>
                  </a:lnTo>
                  <a:lnTo>
                    <a:pt x="582" y="98"/>
                  </a:lnTo>
                  <a:lnTo>
                    <a:pt x="592" y="100"/>
                  </a:lnTo>
                  <a:lnTo>
                    <a:pt x="602" y="106"/>
                  </a:lnTo>
                  <a:lnTo>
                    <a:pt x="610" y="112"/>
                  </a:lnTo>
                  <a:lnTo>
                    <a:pt x="616" y="120"/>
                  </a:lnTo>
                  <a:lnTo>
                    <a:pt x="596" y="122"/>
                  </a:lnTo>
                  <a:lnTo>
                    <a:pt x="578" y="124"/>
                  </a:lnTo>
                  <a:lnTo>
                    <a:pt x="576" y="128"/>
                  </a:lnTo>
                  <a:lnTo>
                    <a:pt x="576" y="132"/>
                  </a:lnTo>
                  <a:lnTo>
                    <a:pt x="574" y="134"/>
                  </a:lnTo>
                  <a:lnTo>
                    <a:pt x="574" y="140"/>
                  </a:lnTo>
                  <a:lnTo>
                    <a:pt x="570" y="142"/>
                  </a:lnTo>
                  <a:lnTo>
                    <a:pt x="566" y="142"/>
                  </a:lnTo>
                  <a:lnTo>
                    <a:pt x="556" y="144"/>
                  </a:lnTo>
                  <a:lnTo>
                    <a:pt x="552" y="146"/>
                  </a:lnTo>
                  <a:lnTo>
                    <a:pt x="550" y="150"/>
                  </a:lnTo>
                  <a:lnTo>
                    <a:pt x="544" y="152"/>
                  </a:lnTo>
                  <a:lnTo>
                    <a:pt x="538" y="154"/>
                  </a:lnTo>
                  <a:lnTo>
                    <a:pt x="532" y="154"/>
                  </a:lnTo>
                  <a:lnTo>
                    <a:pt x="528" y="152"/>
                  </a:lnTo>
                  <a:lnTo>
                    <a:pt x="524" y="150"/>
                  </a:lnTo>
                  <a:lnTo>
                    <a:pt x="522" y="150"/>
                  </a:lnTo>
                  <a:lnTo>
                    <a:pt x="518" y="152"/>
                  </a:lnTo>
                  <a:lnTo>
                    <a:pt x="516" y="156"/>
                  </a:lnTo>
                  <a:lnTo>
                    <a:pt x="516" y="160"/>
                  </a:lnTo>
                  <a:lnTo>
                    <a:pt x="518" y="160"/>
                  </a:lnTo>
                  <a:lnTo>
                    <a:pt x="524" y="164"/>
                  </a:lnTo>
                  <a:lnTo>
                    <a:pt x="528" y="166"/>
                  </a:lnTo>
                  <a:lnTo>
                    <a:pt x="530" y="168"/>
                  </a:lnTo>
                  <a:lnTo>
                    <a:pt x="530" y="172"/>
                  </a:lnTo>
                  <a:lnTo>
                    <a:pt x="530" y="176"/>
                  </a:lnTo>
                  <a:lnTo>
                    <a:pt x="526" y="182"/>
                  </a:lnTo>
                  <a:lnTo>
                    <a:pt x="518" y="188"/>
                  </a:lnTo>
                  <a:lnTo>
                    <a:pt x="508" y="194"/>
                  </a:lnTo>
                  <a:lnTo>
                    <a:pt x="496" y="198"/>
                  </a:lnTo>
                  <a:lnTo>
                    <a:pt x="468" y="198"/>
                  </a:lnTo>
                  <a:lnTo>
                    <a:pt x="458" y="206"/>
                  </a:lnTo>
                  <a:lnTo>
                    <a:pt x="452" y="210"/>
                  </a:lnTo>
                  <a:lnTo>
                    <a:pt x="444" y="212"/>
                  </a:lnTo>
                  <a:lnTo>
                    <a:pt x="430" y="210"/>
                  </a:lnTo>
                  <a:lnTo>
                    <a:pt x="414" y="206"/>
                  </a:lnTo>
                  <a:lnTo>
                    <a:pt x="402" y="200"/>
                  </a:lnTo>
                  <a:lnTo>
                    <a:pt x="392" y="194"/>
                  </a:lnTo>
                  <a:lnTo>
                    <a:pt x="348" y="194"/>
                  </a:lnTo>
                  <a:lnTo>
                    <a:pt x="348" y="192"/>
                  </a:lnTo>
                  <a:lnTo>
                    <a:pt x="314" y="192"/>
                  </a:lnTo>
                  <a:lnTo>
                    <a:pt x="306" y="188"/>
                  </a:lnTo>
                  <a:lnTo>
                    <a:pt x="298" y="180"/>
                  </a:lnTo>
                  <a:lnTo>
                    <a:pt x="290" y="172"/>
                  </a:lnTo>
                  <a:lnTo>
                    <a:pt x="280" y="166"/>
                  </a:lnTo>
                  <a:lnTo>
                    <a:pt x="272" y="160"/>
                  </a:lnTo>
                  <a:lnTo>
                    <a:pt x="262" y="160"/>
                  </a:lnTo>
                  <a:lnTo>
                    <a:pt x="252" y="156"/>
                  </a:lnTo>
                  <a:lnTo>
                    <a:pt x="244" y="152"/>
                  </a:lnTo>
                  <a:lnTo>
                    <a:pt x="214" y="152"/>
                  </a:lnTo>
                  <a:lnTo>
                    <a:pt x="210" y="146"/>
                  </a:lnTo>
                  <a:lnTo>
                    <a:pt x="206" y="140"/>
                  </a:lnTo>
                  <a:lnTo>
                    <a:pt x="202" y="126"/>
                  </a:lnTo>
                  <a:lnTo>
                    <a:pt x="198" y="118"/>
                  </a:lnTo>
                  <a:lnTo>
                    <a:pt x="194" y="112"/>
                  </a:lnTo>
                  <a:lnTo>
                    <a:pt x="182" y="104"/>
                  </a:lnTo>
                  <a:lnTo>
                    <a:pt x="174" y="100"/>
                  </a:lnTo>
                  <a:lnTo>
                    <a:pt x="168" y="98"/>
                  </a:lnTo>
                  <a:lnTo>
                    <a:pt x="154" y="92"/>
                  </a:lnTo>
                  <a:lnTo>
                    <a:pt x="146" y="90"/>
                  </a:lnTo>
                  <a:lnTo>
                    <a:pt x="140" y="86"/>
                  </a:lnTo>
                  <a:lnTo>
                    <a:pt x="138" y="82"/>
                  </a:lnTo>
                  <a:lnTo>
                    <a:pt x="134" y="76"/>
                  </a:lnTo>
                  <a:lnTo>
                    <a:pt x="134" y="78"/>
                  </a:lnTo>
                  <a:lnTo>
                    <a:pt x="122" y="86"/>
                  </a:lnTo>
                  <a:lnTo>
                    <a:pt x="114" y="94"/>
                  </a:lnTo>
                  <a:lnTo>
                    <a:pt x="126" y="108"/>
                  </a:lnTo>
                  <a:lnTo>
                    <a:pt x="116" y="116"/>
                  </a:lnTo>
                  <a:lnTo>
                    <a:pt x="110" y="118"/>
                  </a:lnTo>
                  <a:lnTo>
                    <a:pt x="100" y="116"/>
                  </a:lnTo>
                  <a:lnTo>
                    <a:pt x="88" y="112"/>
                  </a:lnTo>
                  <a:lnTo>
                    <a:pt x="92" y="130"/>
                  </a:lnTo>
                  <a:lnTo>
                    <a:pt x="92" y="140"/>
                  </a:lnTo>
                  <a:lnTo>
                    <a:pt x="90" y="148"/>
                  </a:lnTo>
                  <a:lnTo>
                    <a:pt x="86" y="150"/>
                  </a:lnTo>
                  <a:lnTo>
                    <a:pt x="84" y="150"/>
                  </a:lnTo>
                  <a:lnTo>
                    <a:pt x="78" y="150"/>
                  </a:lnTo>
                  <a:lnTo>
                    <a:pt x="68" y="146"/>
                  </a:lnTo>
                  <a:lnTo>
                    <a:pt x="70" y="156"/>
                  </a:lnTo>
                  <a:lnTo>
                    <a:pt x="76" y="164"/>
                  </a:lnTo>
                  <a:lnTo>
                    <a:pt x="80" y="176"/>
                  </a:lnTo>
                  <a:lnTo>
                    <a:pt x="82" y="188"/>
                  </a:lnTo>
                  <a:lnTo>
                    <a:pt x="78" y="194"/>
                  </a:lnTo>
                  <a:lnTo>
                    <a:pt x="74" y="200"/>
                  </a:lnTo>
                  <a:lnTo>
                    <a:pt x="64" y="214"/>
                  </a:lnTo>
                  <a:lnTo>
                    <a:pt x="50" y="228"/>
                  </a:lnTo>
                  <a:lnTo>
                    <a:pt x="38" y="236"/>
                  </a:lnTo>
                  <a:lnTo>
                    <a:pt x="28" y="238"/>
                  </a:lnTo>
                  <a:lnTo>
                    <a:pt x="14" y="240"/>
                  </a:lnTo>
                  <a:lnTo>
                    <a:pt x="8" y="242"/>
                  </a:lnTo>
                  <a:lnTo>
                    <a:pt x="4" y="244"/>
                  </a:lnTo>
                  <a:lnTo>
                    <a:pt x="2" y="248"/>
                  </a:lnTo>
                  <a:lnTo>
                    <a:pt x="0" y="254"/>
                  </a:lnTo>
                  <a:lnTo>
                    <a:pt x="2" y="258"/>
                  </a:lnTo>
                  <a:lnTo>
                    <a:pt x="4" y="262"/>
                  </a:lnTo>
                  <a:lnTo>
                    <a:pt x="14" y="268"/>
                  </a:lnTo>
                  <a:lnTo>
                    <a:pt x="24" y="276"/>
                  </a:lnTo>
                  <a:lnTo>
                    <a:pt x="26" y="280"/>
                  </a:lnTo>
                  <a:lnTo>
                    <a:pt x="26" y="286"/>
                  </a:lnTo>
                  <a:lnTo>
                    <a:pt x="20" y="288"/>
                  </a:lnTo>
                  <a:lnTo>
                    <a:pt x="14" y="290"/>
                  </a:lnTo>
                  <a:lnTo>
                    <a:pt x="18" y="292"/>
                  </a:lnTo>
                  <a:lnTo>
                    <a:pt x="20" y="294"/>
                  </a:lnTo>
                  <a:lnTo>
                    <a:pt x="28" y="296"/>
                  </a:lnTo>
                  <a:lnTo>
                    <a:pt x="28" y="298"/>
                  </a:lnTo>
                  <a:lnTo>
                    <a:pt x="36" y="298"/>
                  </a:lnTo>
                  <a:lnTo>
                    <a:pt x="44" y="302"/>
                  </a:lnTo>
                  <a:lnTo>
                    <a:pt x="50" y="308"/>
                  </a:lnTo>
                  <a:lnTo>
                    <a:pt x="54" y="316"/>
                  </a:lnTo>
                  <a:lnTo>
                    <a:pt x="58" y="320"/>
                  </a:lnTo>
                  <a:lnTo>
                    <a:pt x="62" y="322"/>
                  </a:lnTo>
                  <a:lnTo>
                    <a:pt x="68" y="322"/>
                  </a:lnTo>
                  <a:lnTo>
                    <a:pt x="74" y="324"/>
                  </a:lnTo>
                  <a:lnTo>
                    <a:pt x="78" y="324"/>
                  </a:lnTo>
                  <a:lnTo>
                    <a:pt x="82" y="326"/>
                  </a:lnTo>
                  <a:lnTo>
                    <a:pt x="84" y="326"/>
                  </a:lnTo>
                  <a:lnTo>
                    <a:pt x="86" y="324"/>
                  </a:lnTo>
                  <a:lnTo>
                    <a:pt x="90" y="322"/>
                  </a:lnTo>
                  <a:lnTo>
                    <a:pt x="94" y="320"/>
                  </a:lnTo>
                  <a:lnTo>
                    <a:pt x="100" y="320"/>
                  </a:lnTo>
                  <a:lnTo>
                    <a:pt x="108" y="320"/>
                  </a:lnTo>
                  <a:lnTo>
                    <a:pt x="114" y="324"/>
                  </a:lnTo>
                  <a:lnTo>
                    <a:pt x="116" y="324"/>
                  </a:lnTo>
                  <a:lnTo>
                    <a:pt x="122" y="326"/>
                  </a:lnTo>
                  <a:lnTo>
                    <a:pt x="122" y="332"/>
                  </a:lnTo>
                  <a:lnTo>
                    <a:pt x="120" y="336"/>
                  </a:lnTo>
                  <a:lnTo>
                    <a:pt x="114" y="344"/>
                  </a:lnTo>
                  <a:lnTo>
                    <a:pt x="112" y="352"/>
                  </a:lnTo>
                  <a:lnTo>
                    <a:pt x="110" y="358"/>
                  </a:lnTo>
                  <a:lnTo>
                    <a:pt x="112" y="362"/>
                  </a:lnTo>
                  <a:lnTo>
                    <a:pt x="114" y="368"/>
                  </a:lnTo>
                  <a:lnTo>
                    <a:pt x="122" y="376"/>
                  </a:lnTo>
                  <a:lnTo>
                    <a:pt x="120" y="378"/>
                  </a:lnTo>
                  <a:lnTo>
                    <a:pt x="118" y="378"/>
                  </a:lnTo>
                  <a:lnTo>
                    <a:pt x="112" y="380"/>
                  </a:lnTo>
                  <a:lnTo>
                    <a:pt x="114" y="388"/>
                  </a:lnTo>
                  <a:lnTo>
                    <a:pt x="114" y="392"/>
                  </a:lnTo>
                  <a:lnTo>
                    <a:pt x="116" y="396"/>
                  </a:lnTo>
                  <a:lnTo>
                    <a:pt x="118" y="400"/>
                  </a:lnTo>
                  <a:lnTo>
                    <a:pt x="126" y="404"/>
                  </a:lnTo>
                  <a:lnTo>
                    <a:pt x="136" y="408"/>
                  </a:lnTo>
                  <a:lnTo>
                    <a:pt x="144" y="416"/>
                  </a:lnTo>
                  <a:lnTo>
                    <a:pt x="152" y="424"/>
                  </a:lnTo>
                  <a:lnTo>
                    <a:pt x="158" y="424"/>
                  </a:lnTo>
                  <a:lnTo>
                    <a:pt x="162" y="424"/>
                  </a:lnTo>
                  <a:lnTo>
                    <a:pt x="164" y="422"/>
                  </a:lnTo>
                  <a:lnTo>
                    <a:pt x="166" y="420"/>
                  </a:lnTo>
                  <a:lnTo>
                    <a:pt x="168" y="420"/>
                  </a:lnTo>
                  <a:lnTo>
                    <a:pt x="180" y="428"/>
                  </a:lnTo>
                  <a:lnTo>
                    <a:pt x="190" y="436"/>
                  </a:lnTo>
                  <a:lnTo>
                    <a:pt x="198" y="442"/>
                  </a:lnTo>
                  <a:lnTo>
                    <a:pt x="208" y="446"/>
                  </a:lnTo>
                  <a:lnTo>
                    <a:pt x="220" y="450"/>
                  </a:lnTo>
                  <a:lnTo>
                    <a:pt x="222" y="452"/>
                  </a:lnTo>
                  <a:lnTo>
                    <a:pt x="226" y="456"/>
                  </a:lnTo>
                  <a:lnTo>
                    <a:pt x="230" y="458"/>
                  </a:lnTo>
                  <a:lnTo>
                    <a:pt x="236" y="460"/>
                  </a:lnTo>
                  <a:lnTo>
                    <a:pt x="240" y="460"/>
                  </a:lnTo>
                  <a:lnTo>
                    <a:pt x="242" y="460"/>
                  </a:lnTo>
                  <a:lnTo>
                    <a:pt x="244" y="460"/>
                  </a:lnTo>
                  <a:lnTo>
                    <a:pt x="250" y="464"/>
                  </a:lnTo>
                  <a:lnTo>
                    <a:pt x="256" y="466"/>
                  </a:lnTo>
                  <a:lnTo>
                    <a:pt x="274" y="466"/>
                  </a:lnTo>
                  <a:lnTo>
                    <a:pt x="274" y="468"/>
                  </a:lnTo>
                  <a:lnTo>
                    <a:pt x="274" y="464"/>
                  </a:lnTo>
                  <a:lnTo>
                    <a:pt x="278" y="462"/>
                  </a:lnTo>
                  <a:lnTo>
                    <a:pt x="284" y="460"/>
                  </a:lnTo>
                  <a:lnTo>
                    <a:pt x="288" y="472"/>
                  </a:lnTo>
                  <a:lnTo>
                    <a:pt x="290" y="468"/>
                  </a:lnTo>
                  <a:lnTo>
                    <a:pt x="294" y="462"/>
                  </a:lnTo>
                  <a:lnTo>
                    <a:pt x="298" y="460"/>
                  </a:lnTo>
                  <a:lnTo>
                    <a:pt x="302" y="458"/>
                  </a:lnTo>
                  <a:lnTo>
                    <a:pt x="312" y="460"/>
                  </a:lnTo>
                  <a:lnTo>
                    <a:pt x="322" y="464"/>
                  </a:lnTo>
                  <a:lnTo>
                    <a:pt x="332" y="472"/>
                  </a:lnTo>
                  <a:lnTo>
                    <a:pt x="336" y="478"/>
                  </a:lnTo>
                  <a:lnTo>
                    <a:pt x="336" y="480"/>
                  </a:lnTo>
                  <a:lnTo>
                    <a:pt x="338" y="478"/>
                  </a:lnTo>
                  <a:lnTo>
                    <a:pt x="340" y="470"/>
                  </a:lnTo>
                  <a:lnTo>
                    <a:pt x="344" y="460"/>
                  </a:lnTo>
                  <a:lnTo>
                    <a:pt x="348" y="454"/>
                  </a:lnTo>
                  <a:lnTo>
                    <a:pt x="356" y="446"/>
                  </a:lnTo>
                  <a:lnTo>
                    <a:pt x="362" y="442"/>
                  </a:lnTo>
                  <a:lnTo>
                    <a:pt x="372" y="438"/>
                  </a:lnTo>
                  <a:lnTo>
                    <a:pt x="374" y="440"/>
                  </a:lnTo>
                  <a:lnTo>
                    <a:pt x="376" y="440"/>
                  </a:lnTo>
                  <a:lnTo>
                    <a:pt x="380" y="442"/>
                  </a:lnTo>
                  <a:lnTo>
                    <a:pt x="382" y="440"/>
                  </a:lnTo>
                  <a:lnTo>
                    <a:pt x="386" y="438"/>
                  </a:lnTo>
                  <a:lnTo>
                    <a:pt x="386" y="436"/>
                  </a:lnTo>
                  <a:lnTo>
                    <a:pt x="392" y="436"/>
                  </a:lnTo>
                  <a:lnTo>
                    <a:pt x="400" y="444"/>
                  </a:lnTo>
                  <a:lnTo>
                    <a:pt x="400" y="448"/>
                  </a:lnTo>
                  <a:lnTo>
                    <a:pt x="400" y="450"/>
                  </a:lnTo>
                  <a:lnTo>
                    <a:pt x="404" y="454"/>
                  </a:lnTo>
                  <a:lnTo>
                    <a:pt x="410" y="456"/>
                  </a:lnTo>
                  <a:lnTo>
                    <a:pt x="414" y="456"/>
                  </a:lnTo>
                  <a:lnTo>
                    <a:pt x="414" y="4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6" name="Freeform 244"/>
            <p:cNvSpPr>
              <a:spLocks/>
            </p:cNvSpPr>
            <p:nvPr/>
          </p:nvSpPr>
          <p:spPr bwMode="auto">
            <a:xfrm>
              <a:off x="7615150" y="3253473"/>
              <a:ext cx="121077" cy="111506"/>
            </a:xfrm>
            <a:custGeom>
              <a:avLst/>
              <a:gdLst>
                <a:gd name="T0" fmla="*/ 2147483647 w 82"/>
                <a:gd name="T1" fmla="*/ 2147483647 h 70"/>
                <a:gd name="T2" fmla="*/ 2147483647 w 82"/>
                <a:gd name="T3" fmla="*/ 2147483647 h 70"/>
                <a:gd name="T4" fmla="*/ 2147483647 w 82"/>
                <a:gd name="T5" fmla="*/ 2147483647 h 70"/>
                <a:gd name="T6" fmla="*/ 2147483647 w 82"/>
                <a:gd name="T7" fmla="*/ 2147483647 h 70"/>
                <a:gd name="T8" fmla="*/ 2147483647 w 82"/>
                <a:gd name="T9" fmla="*/ 2147483647 h 70"/>
                <a:gd name="T10" fmla="*/ 2147483647 w 82"/>
                <a:gd name="T11" fmla="*/ 2147483647 h 70"/>
                <a:gd name="T12" fmla="*/ 2147483647 w 82"/>
                <a:gd name="T13" fmla="*/ 2147483647 h 70"/>
                <a:gd name="T14" fmla="*/ 2147483647 w 82"/>
                <a:gd name="T15" fmla="*/ 2147483647 h 70"/>
                <a:gd name="T16" fmla="*/ 2147483647 w 82"/>
                <a:gd name="T17" fmla="*/ 2147483647 h 70"/>
                <a:gd name="T18" fmla="*/ 2147483647 w 82"/>
                <a:gd name="T19" fmla="*/ 2147483647 h 70"/>
                <a:gd name="T20" fmla="*/ 2147483647 w 82"/>
                <a:gd name="T21" fmla="*/ 2147483647 h 70"/>
                <a:gd name="T22" fmla="*/ 2147483647 w 82"/>
                <a:gd name="T23" fmla="*/ 2147483647 h 70"/>
                <a:gd name="T24" fmla="*/ 2147483647 w 82"/>
                <a:gd name="T25" fmla="*/ 2147483647 h 70"/>
                <a:gd name="T26" fmla="*/ 2147483647 w 82"/>
                <a:gd name="T27" fmla="*/ 2147483647 h 70"/>
                <a:gd name="T28" fmla="*/ 2147483647 w 82"/>
                <a:gd name="T29" fmla="*/ 2147483647 h 70"/>
                <a:gd name="T30" fmla="*/ 2147483647 w 82"/>
                <a:gd name="T31" fmla="*/ 2147483647 h 70"/>
                <a:gd name="T32" fmla="*/ 2147483647 w 82"/>
                <a:gd name="T33" fmla="*/ 2147483647 h 70"/>
                <a:gd name="T34" fmla="*/ 2147483647 w 82"/>
                <a:gd name="T35" fmla="*/ 2147483647 h 70"/>
                <a:gd name="T36" fmla="*/ 2147483647 w 82"/>
                <a:gd name="T37" fmla="*/ 2147483647 h 70"/>
                <a:gd name="T38" fmla="*/ 2147483647 w 82"/>
                <a:gd name="T39" fmla="*/ 2147483647 h 70"/>
                <a:gd name="T40" fmla="*/ 2147483647 w 82"/>
                <a:gd name="T41" fmla="*/ 2147483647 h 70"/>
                <a:gd name="T42" fmla="*/ 0 w 82"/>
                <a:gd name="T43" fmla="*/ 0 h 70"/>
                <a:gd name="T44" fmla="*/ 2147483647 w 82"/>
                <a:gd name="T45" fmla="*/ 0 h 70"/>
                <a:gd name="T46" fmla="*/ 2147483647 w 82"/>
                <a:gd name="T47" fmla="*/ 2147483647 h 70"/>
                <a:gd name="T48" fmla="*/ 2147483647 w 82"/>
                <a:gd name="T49" fmla="*/ 2147483647 h 70"/>
                <a:gd name="T50" fmla="*/ 2147483647 w 82"/>
                <a:gd name="T51" fmla="*/ 2147483647 h 70"/>
                <a:gd name="T52" fmla="*/ 2147483647 w 82"/>
                <a:gd name="T53" fmla="*/ 2147483647 h 70"/>
                <a:gd name="T54" fmla="*/ 2147483647 w 82"/>
                <a:gd name="T55" fmla="*/ 2147483647 h 70"/>
                <a:gd name="T56" fmla="*/ 2147483647 w 82"/>
                <a:gd name="T57" fmla="*/ 2147483647 h 70"/>
                <a:gd name="T58" fmla="*/ 2147483647 w 82"/>
                <a:gd name="T59" fmla="*/ 2147483647 h 70"/>
                <a:gd name="T60" fmla="*/ 2147483647 w 82"/>
                <a:gd name="T61" fmla="*/ 2147483647 h 70"/>
                <a:gd name="T62" fmla="*/ 2147483647 w 82"/>
                <a:gd name="T63" fmla="*/ 2147483647 h 70"/>
                <a:gd name="T64" fmla="*/ 2147483647 w 82"/>
                <a:gd name="T65" fmla="*/ 2147483647 h 70"/>
                <a:gd name="T66" fmla="*/ 2147483647 w 82"/>
                <a:gd name="T67" fmla="*/ 2147483647 h 70"/>
                <a:gd name="T68" fmla="*/ 2147483647 w 82"/>
                <a:gd name="T69" fmla="*/ 2147483647 h 70"/>
                <a:gd name="T70" fmla="*/ 2147483647 w 82"/>
                <a:gd name="T71" fmla="*/ 2147483647 h 70"/>
                <a:gd name="T72" fmla="*/ 2147483647 w 82"/>
                <a:gd name="T73" fmla="*/ 2147483647 h 70"/>
                <a:gd name="T74" fmla="*/ 2147483647 w 82"/>
                <a:gd name="T75" fmla="*/ 2147483647 h 70"/>
                <a:gd name="T76" fmla="*/ 2147483647 w 82"/>
                <a:gd name="T77" fmla="*/ 2147483647 h 70"/>
                <a:gd name="T78" fmla="*/ 2147483647 w 82"/>
                <a:gd name="T79" fmla="*/ 2147483647 h 70"/>
                <a:gd name="T80" fmla="*/ 2147483647 w 82"/>
                <a:gd name="T81" fmla="*/ 2147483647 h 70"/>
                <a:gd name="T82" fmla="*/ 2147483647 w 82"/>
                <a:gd name="T83" fmla="*/ 2147483647 h 70"/>
                <a:gd name="T84" fmla="*/ 2147483647 w 82"/>
                <a:gd name="T85" fmla="*/ 2147483647 h 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2"/>
                <a:gd name="T130" fmla="*/ 0 h 70"/>
                <a:gd name="T131" fmla="*/ 82 w 82"/>
                <a:gd name="T132" fmla="*/ 70 h 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2" h="70">
                  <a:moveTo>
                    <a:pt x="28" y="52"/>
                  </a:moveTo>
                  <a:lnTo>
                    <a:pt x="20" y="54"/>
                  </a:lnTo>
                  <a:lnTo>
                    <a:pt x="14" y="56"/>
                  </a:lnTo>
                  <a:lnTo>
                    <a:pt x="26" y="62"/>
                  </a:lnTo>
                  <a:lnTo>
                    <a:pt x="30" y="64"/>
                  </a:lnTo>
                  <a:lnTo>
                    <a:pt x="36" y="70"/>
                  </a:lnTo>
                  <a:lnTo>
                    <a:pt x="20" y="70"/>
                  </a:lnTo>
                  <a:lnTo>
                    <a:pt x="14" y="62"/>
                  </a:lnTo>
                  <a:lnTo>
                    <a:pt x="12" y="58"/>
                  </a:lnTo>
                  <a:lnTo>
                    <a:pt x="8" y="56"/>
                  </a:lnTo>
                  <a:lnTo>
                    <a:pt x="10" y="50"/>
                  </a:lnTo>
                  <a:lnTo>
                    <a:pt x="14" y="46"/>
                  </a:lnTo>
                  <a:lnTo>
                    <a:pt x="12" y="44"/>
                  </a:lnTo>
                  <a:lnTo>
                    <a:pt x="10" y="40"/>
                  </a:lnTo>
                  <a:lnTo>
                    <a:pt x="18" y="40"/>
                  </a:lnTo>
                  <a:lnTo>
                    <a:pt x="16" y="34"/>
                  </a:lnTo>
                  <a:lnTo>
                    <a:pt x="14" y="28"/>
                  </a:lnTo>
                  <a:lnTo>
                    <a:pt x="14" y="16"/>
                  </a:lnTo>
                  <a:lnTo>
                    <a:pt x="10" y="12"/>
                  </a:lnTo>
                  <a:lnTo>
                    <a:pt x="6" y="8"/>
                  </a:lnTo>
                  <a:lnTo>
                    <a:pt x="2" y="4"/>
                  </a:lnTo>
                  <a:lnTo>
                    <a:pt x="0" y="0"/>
                  </a:lnTo>
                  <a:lnTo>
                    <a:pt x="4" y="0"/>
                  </a:lnTo>
                  <a:lnTo>
                    <a:pt x="12" y="4"/>
                  </a:lnTo>
                  <a:lnTo>
                    <a:pt x="24" y="14"/>
                  </a:lnTo>
                  <a:lnTo>
                    <a:pt x="40" y="22"/>
                  </a:lnTo>
                  <a:lnTo>
                    <a:pt x="46" y="24"/>
                  </a:lnTo>
                  <a:lnTo>
                    <a:pt x="54" y="26"/>
                  </a:lnTo>
                  <a:lnTo>
                    <a:pt x="60" y="26"/>
                  </a:lnTo>
                  <a:lnTo>
                    <a:pt x="66" y="24"/>
                  </a:lnTo>
                  <a:lnTo>
                    <a:pt x="74" y="20"/>
                  </a:lnTo>
                  <a:lnTo>
                    <a:pt x="74" y="30"/>
                  </a:lnTo>
                  <a:lnTo>
                    <a:pt x="74" y="34"/>
                  </a:lnTo>
                  <a:lnTo>
                    <a:pt x="76" y="36"/>
                  </a:lnTo>
                  <a:lnTo>
                    <a:pt x="82" y="42"/>
                  </a:lnTo>
                  <a:lnTo>
                    <a:pt x="78" y="44"/>
                  </a:lnTo>
                  <a:lnTo>
                    <a:pt x="72" y="44"/>
                  </a:lnTo>
                  <a:lnTo>
                    <a:pt x="60" y="46"/>
                  </a:lnTo>
                  <a:lnTo>
                    <a:pt x="60" y="62"/>
                  </a:lnTo>
                  <a:lnTo>
                    <a:pt x="52" y="60"/>
                  </a:lnTo>
                  <a:lnTo>
                    <a:pt x="44" y="56"/>
                  </a:lnTo>
                  <a:lnTo>
                    <a:pt x="38" y="54"/>
                  </a:lnTo>
                  <a:lnTo>
                    <a:pt x="28"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7" name="Freeform 245"/>
            <p:cNvSpPr>
              <a:spLocks/>
            </p:cNvSpPr>
            <p:nvPr/>
          </p:nvSpPr>
          <p:spPr bwMode="auto">
            <a:xfrm>
              <a:off x="7544810" y="3371615"/>
              <a:ext cx="199488" cy="233630"/>
            </a:xfrm>
            <a:custGeom>
              <a:avLst/>
              <a:gdLst>
                <a:gd name="T0" fmla="*/ 2147483647 w 136"/>
                <a:gd name="T1" fmla="*/ 2147483647 h 148"/>
                <a:gd name="T2" fmla="*/ 2147483647 w 136"/>
                <a:gd name="T3" fmla="*/ 0 h 148"/>
                <a:gd name="T4" fmla="*/ 2147483647 w 136"/>
                <a:gd name="T5" fmla="*/ 2147483647 h 148"/>
                <a:gd name="T6" fmla="*/ 2147483647 w 136"/>
                <a:gd name="T7" fmla="*/ 2147483647 h 148"/>
                <a:gd name="T8" fmla="*/ 2147483647 w 136"/>
                <a:gd name="T9" fmla="*/ 2147483647 h 148"/>
                <a:gd name="T10" fmla="*/ 2147483647 w 136"/>
                <a:gd name="T11" fmla="*/ 2147483647 h 148"/>
                <a:gd name="T12" fmla="*/ 2147483647 w 136"/>
                <a:gd name="T13" fmla="*/ 2147483647 h 148"/>
                <a:gd name="T14" fmla="*/ 2147483647 w 136"/>
                <a:gd name="T15" fmla="*/ 2147483647 h 148"/>
                <a:gd name="T16" fmla="*/ 2147483647 w 136"/>
                <a:gd name="T17" fmla="*/ 2147483647 h 148"/>
                <a:gd name="T18" fmla="*/ 2147483647 w 136"/>
                <a:gd name="T19" fmla="*/ 2147483647 h 148"/>
                <a:gd name="T20" fmla="*/ 2147483647 w 136"/>
                <a:gd name="T21" fmla="*/ 2147483647 h 148"/>
                <a:gd name="T22" fmla="*/ 2147483647 w 136"/>
                <a:gd name="T23" fmla="*/ 2147483647 h 148"/>
                <a:gd name="T24" fmla="*/ 2147483647 w 136"/>
                <a:gd name="T25" fmla="*/ 2147483647 h 148"/>
                <a:gd name="T26" fmla="*/ 2147483647 w 136"/>
                <a:gd name="T27" fmla="*/ 2147483647 h 148"/>
                <a:gd name="T28" fmla="*/ 2147483647 w 136"/>
                <a:gd name="T29" fmla="*/ 2147483647 h 148"/>
                <a:gd name="T30" fmla="*/ 2147483647 w 136"/>
                <a:gd name="T31" fmla="*/ 2147483647 h 148"/>
                <a:gd name="T32" fmla="*/ 2147483647 w 136"/>
                <a:gd name="T33" fmla="*/ 2147483647 h 148"/>
                <a:gd name="T34" fmla="*/ 2147483647 w 136"/>
                <a:gd name="T35" fmla="*/ 2147483647 h 148"/>
                <a:gd name="T36" fmla="*/ 2147483647 w 136"/>
                <a:gd name="T37" fmla="*/ 2147483647 h 148"/>
                <a:gd name="T38" fmla="*/ 2147483647 w 136"/>
                <a:gd name="T39" fmla="*/ 2147483647 h 148"/>
                <a:gd name="T40" fmla="*/ 2147483647 w 136"/>
                <a:gd name="T41" fmla="*/ 2147483647 h 148"/>
                <a:gd name="T42" fmla="*/ 2147483647 w 136"/>
                <a:gd name="T43" fmla="*/ 2147483647 h 148"/>
                <a:gd name="T44" fmla="*/ 2147483647 w 136"/>
                <a:gd name="T45" fmla="*/ 2147483647 h 148"/>
                <a:gd name="T46" fmla="*/ 2147483647 w 136"/>
                <a:gd name="T47" fmla="*/ 2147483647 h 148"/>
                <a:gd name="T48" fmla="*/ 0 w 136"/>
                <a:gd name="T49" fmla="*/ 2147483647 h 148"/>
                <a:gd name="T50" fmla="*/ 2147483647 w 136"/>
                <a:gd name="T51" fmla="*/ 2147483647 h 148"/>
                <a:gd name="T52" fmla="*/ 2147483647 w 136"/>
                <a:gd name="T53" fmla="*/ 2147483647 h 148"/>
                <a:gd name="T54" fmla="*/ 2147483647 w 136"/>
                <a:gd name="T55" fmla="*/ 2147483647 h 148"/>
                <a:gd name="T56" fmla="*/ 2147483647 w 136"/>
                <a:gd name="T57" fmla="*/ 2147483647 h 148"/>
                <a:gd name="T58" fmla="*/ 2147483647 w 136"/>
                <a:gd name="T59" fmla="*/ 2147483647 h 148"/>
                <a:gd name="T60" fmla="*/ 2147483647 w 136"/>
                <a:gd name="T61" fmla="*/ 2147483647 h 148"/>
                <a:gd name="T62" fmla="*/ 2147483647 w 136"/>
                <a:gd name="T63" fmla="*/ 2147483647 h 148"/>
                <a:gd name="T64" fmla="*/ 2147483647 w 136"/>
                <a:gd name="T65" fmla="*/ 2147483647 h 148"/>
                <a:gd name="T66" fmla="*/ 2147483647 w 136"/>
                <a:gd name="T67" fmla="*/ 2147483647 h 148"/>
                <a:gd name="T68" fmla="*/ 2147483647 w 136"/>
                <a:gd name="T69" fmla="*/ 2147483647 h 148"/>
                <a:gd name="T70" fmla="*/ 2147483647 w 136"/>
                <a:gd name="T71" fmla="*/ 2147483647 h 148"/>
                <a:gd name="T72" fmla="*/ 2147483647 w 136"/>
                <a:gd name="T73" fmla="*/ 2147483647 h 148"/>
                <a:gd name="T74" fmla="*/ 2147483647 w 136"/>
                <a:gd name="T75" fmla="*/ 2147483647 h 148"/>
                <a:gd name="T76" fmla="*/ 2147483647 w 136"/>
                <a:gd name="T77" fmla="*/ 2147483647 h 148"/>
                <a:gd name="T78" fmla="*/ 2147483647 w 136"/>
                <a:gd name="T79" fmla="*/ 2147483647 h 148"/>
                <a:gd name="T80" fmla="*/ 2147483647 w 136"/>
                <a:gd name="T81" fmla="*/ 2147483647 h 148"/>
                <a:gd name="T82" fmla="*/ 2147483647 w 136"/>
                <a:gd name="T83" fmla="*/ 2147483647 h 148"/>
                <a:gd name="T84" fmla="*/ 2147483647 w 136"/>
                <a:gd name="T85" fmla="*/ 2147483647 h 148"/>
                <a:gd name="T86" fmla="*/ 2147483647 w 136"/>
                <a:gd name="T87" fmla="*/ 2147483647 h 148"/>
                <a:gd name="T88" fmla="*/ 2147483647 w 136"/>
                <a:gd name="T89" fmla="*/ 2147483647 h 14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48"/>
                <a:gd name="T137" fmla="*/ 136 w 136"/>
                <a:gd name="T138" fmla="*/ 148 h 14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48">
                  <a:moveTo>
                    <a:pt x="76" y="12"/>
                  </a:moveTo>
                  <a:lnTo>
                    <a:pt x="78" y="6"/>
                  </a:lnTo>
                  <a:lnTo>
                    <a:pt x="80" y="4"/>
                  </a:lnTo>
                  <a:lnTo>
                    <a:pt x="86" y="0"/>
                  </a:lnTo>
                  <a:lnTo>
                    <a:pt x="98" y="10"/>
                  </a:lnTo>
                  <a:lnTo>
                    <a:pt x="110" y="24"/>
                  </a:lnTo>
                  <a:lnTo>
                    <a:pt x="116" y="30"/>
                  </a:lnTo>
                  <a:lnTo>
                    <a:pt x="118" y="38"/>
                  </a:lnTo>
                  <a:lnTo>
                    <a:pt x="122" y="46"/>
                  </a:lnTo>
                  <a:lnTo>
                    <a:pt x="122" y="52"/>
                  </a:lnTo>
                  <a:lnTo>
                    <a:pt x="120" y="56"/>
                  </a:lnTo>
                  <a:lnTo>
                    <a:pt x="118" y="60"/>
                  </a:lnTo>
                  <a:lnTo>
                    <a:pt x="126" y="78"/>
                  </a:lnTo>
                  <a:lnTo>
                    <a:pt x="136" y="102"/>
                  </a:lnTo>
                  <a:lnTo>
                    <a:pt x="134" y="110"/>
                  </a:lnTo>
                  <a:lnTo>
                    <a:pt x="132" y="114"/>
                  </a:lnTo>
                  <a:lnTo>
                    <a:pt x="130" y="114"/>
                  </a:lnTo>
                  <a:lnTo>
                    <a:pt x="126" y="114"/>
                  </a:lnTo>
                  <a:lnTo>
                    <a:pt x="126" y="110"/>
                  </a:lnTo>
                  <a:lnTo>
                    <a:pt x="130" y="106"/>
                  </a:lnTo>
                  <a:lnTo>
                    <a:pt x="122" y="108"/>
                  </a:lnTo>
                  <a:lnTo>
                    <a:pt x="118" y="110"/>
                  </a:lnTo>
                  <a:lnTo>
                    <a:pt x="116" y="120"/>
                  </a:lnTo>
                  <a:lnTo>
                    <a:pt x="116" y="116"/>
                  </a:lnTo>
                  <a:lnTo>
                    <a:pt x="114" y="114"/>
                  </a:lnTo>
                  <a:lnTo>
                    <a:pt x="108" y="120"/>
                  </a:lnTo>
                  <a:lnTo>
                    <a:pt x="104" y="122"/>
                  </a:lnTo>
                  <a:lnTo>
                    <a:pt x="100" y="122"/>
                  </a:lnTo>
                  <a:lnTo>
                    <a:pt x="92" y="122"/>
                  </a:lnTo>
                  <a:lnTo>
                    <a:pt x="88" y="120"/>
                  </a:lnTo>
                  <a:lnTo>
                    <a:pt x="84" y="120"/>
                  </a:lnTo>
                  <a:lnTo>
                    <a:pt x="82" y="120"/>
                  </a:lnTo>
                  <a:lnTo>
                    <a:pt x="82" y="122"/>
                  </a:lnTo>
                  <a:lnTo>
                    <a:pt x="86" y="128"/>
                  </a:lnTo>
                  <a:lnTo>
                    <a:pt x="90" y="132"/>
                  </a:lnTo>
                  <a:lnTo>
                    <a:pt x="86" y="138"/>
                  </a:lnTo>
                  <a:lnTo>
                    <a:pt x="82" y="148"/>
                  </a:lnTo>
                  <a:lnTo>
                    <a:pt x="74" y="144"/>
                  </a:lnTo>
                  <a:lnTo>
                    <a:pt x="70" y="138"/>
                  </a:lnTo>
                  <a:lnTo>
                    <a:pt x="66" y="132"/>
                  </a:lnTo>
                  <a:lnTo>
                    <a:pt x="64" y="122"/>
                  </a:lnTo>
                  <a:lnTo>
                    <a:pt x="54" y="122"/>
                  </a:lnTo>
                  <a:lnTo>
                    <a:pt x="46" y="124"/>
                  </a:lnTo>
                  <a:lnTo>
                    <a:pt x="38" y="126"/>
                  </a:lnTo>
                  <a:lnTo>
                    <a:pt x="30" y="130"/>
                  </a:lnTo>
                  <a:lnTo>
                    <a:pt x="20" y="130"/>
                  </a:lnTo>
                  <a:lnTo>
                    <a:pt x="20" y="136"/>
                  </a:lnTo>
                  <a:lnTo>
                    <a:pt x="8" y="134"/>
                  </a:lnTo>
                  <a:lnTo>
                    <a:pt x="2" y="134"/>
                  </a:lnTo>
                  <a:lnTo>
                    <a:pt x="0" y="132"/>
                  </a:lnTo>
                  <a:lnTo>
                    <a:pt x="0" y="128"/>
                  </a:lnTo>
                  <a:lnTo>
                    <a:pt x="6" y="126"/>
                  </a:lnTo>
                  <a:lnTo>
                    <a:pt x="8" y="124"/>
                  </a:lnTo>
                  <a:lnTo>
                    <a:pt x="14" y="116"/>
                  </a:lnTo>
                  <a:lnTo>
                    <a:pt x="20" y="108"/>
                  </a:lnTo>
                  <a:lnTo>
                    <a:pt x="24" y="106"/>
                  </a:lnTo>
                  <a:lnTo>
                    <a:pt x="28" y="106"/>
                  </a:lnTo>
                  <a:lnTo>
                    <a:pt x="34" y="106"/>
                  </a:lnTo>
                  <a:lnTo>
                    <a:pt x="36" y="104"/>
                  </a:lnTo>
                  <a:lnTo>
                    <a:pt x="42" y="102"/>
                  </a:lnTo>
                  <a:lnTo>
                    <a:pt x="46" y="102"/>
                  </a:lnTo>
                  <a:lnTo>
                    <a:pt x="52" y="102"/>
                  </a:lnTo>
                  <a:lnTo>
                    <a:pt x="54" y="104"/>
                  </a:lnTo>
                  <a:lnTo>
                    <a:pt x="60" y="108"/>
                  </a:lnTo>
                  <a:lnTo>
                    <a:pt x="62" y="106"/>
                  </a:lnTo>
                  <a:lnTo>
                    <a:pt x="62" y="102"/>
                  </a:lnTo>
                  <a:lnTo>
                    <a:pt x="62" y="96"/>
                  </a:lnTo>
                  <a:lnTo>
                    <a:pt x="60" y="94"/>
                  </a:lnTo>
                  <a:lnTo>
                    <a:pt x="62" y="90"/>
                  </a:lnTo>
                  <a:lnTo>
                    <a:pt x="64" y="86"/>
                  </a:lnTo>
                  <a:lnTo>
                    <a:pt x="68" y="84"/>
                  </a:lnTo>
                  <a:lnTo>
                    <a:pt x="68" y="80"/>
                  </a:lnTo>
                  <a:lnTo>
                    <a:pt x="68" y="78"/>
                  </a:lnTo>
                  <a:lnTo>
                    <a:pt x="68" y="74"/>
                  </a:lnTo>
                  <a:lnTo>
                    <a:pt x="70" y="78"/>
                  </a:lnTo>
                  <a:lnTo>
                    <a:pt x="68" y="82"/>
                  </a:lnTo>
                  <a:lnTo>
                    <a:pt x="76" y="80"/>
                  </a:lnTo>
                  <a:lnTo>
                    <a:pt x="82" y="78"/>
                  </a:lnTo>
                  <a:lnTo>
                    <a:pt x="86" y="76"/>
                  </a:lnTo>
                  <a:lnTo>
                    <a:pt x="90" y="72"/>
                  </a:lnTo>
                  <a:lnTo>
                    <a:pt x="92" y="60"/>
                  </a:lnTo>
                  <a:lnTo>
                    <a:pt x="94" y="50"/>
                  </a:lnTo>
                  <a:lnTo>
                    <a:pt x="94" y="44"/>
                  </a:lnTo>
                  <a:lnTo>
                    <a:pt x="92" y="40"/>
                  </a:lnTo>
                  <a:lnTo>
                    <a:pt x="88" y="32"/>
                  </a:lnTo>
                  <a:lnTo>
                    <a:pt x="84" y="26"/>
                  </a:lnTo>
                  <a:lnTo>
                    <a:pt x="82" y="24"/>
                  </a:lnTo>
                  <a:lnTo>
                    <a:pt x="80" y="20"/>
                  </a:lnTo>
                  <a:lnTo>
                    <a:pt x="78" y="16"/>
                  </a:lnTo>
                  <a:lnTo>
                    <a:pt x="76"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8" name="Freeform 246"/>
            <p:cNvSpPr>
              <a:spLocks/>
            </p:cNvSpPr>
            <p:nvPr/>
          </p:nvSpPr>
          <p:spPr bwMode="auto">
            <a:xfrm>
              <a:off x="7590936" y="3578697"/>
              <a:ext cx="44971" cy="39823"/>
            </a:xfrm>
            <a:custGeom>
              <a:avLst/>
              <a:gdLst>
                <a:gd name="T0" fmla="*/ 2147483647 w 32"/>
                <a:gd name="T1" fmla="*/ 2147483647 h 26"/>
                <a:gd name="T2" fmla="*/ 2147483647 w 32"/>
                <a:gd name="T3" fmla="*/ 2147483647 h 26"/>
                <a:gd name="T4" fmla="*/ 2147483647 w 32"/>
                <a:gd name="T5" fmla="*/ 0 h 26"/>
                <a:gd name="T6" fmla="*/ 2147483647 w 32"/>
                <a:gd name="T7" fmla="*/ 0 h 26"/>
                <a:gd name="T8" fmla="*/ 2147483647 w 32"/>
                <a:gd name="T9" fmla="*/ 2147483647 h 26"/>
                <a:gd name="T10" fmla="*/ 2147483647 w 32"/>
                <a:gd name="T11" fmla="*/ 2147483647 h 26"/>
                <a:gd name="T12" fmla="*/ 2147483647 w 32"/>
                <a:gd name="T13" fmla="*/ 2147483647 h 26"/>
                <a:gd name="T14" fmla="*/ 2147483647 w 32"/>
                <a:gd name="T15" fmla="*/ 2147483647 h 26"/>
                <a:gd name="T16" fmla="*/ 2147483647 w 32"/>
                <a:gd name="T17" fmla="*/ 2147483647 h 26"/>
                <a:gd name="T18" fmla="*/ 2147483647 w 32"/>
                <a:gd name="T19" fmla="*/ 2147483647 h 26"/>
                <a:gd name="T20" fmla="*/ 2147483647 w 32"/>
                <a:gd name="T21" fmla="*/ 2147483647 h 26"/>
                <a:gd name="T22" fmla="*/ 2147483647 w 32"/>
                <a:gd name="T23" fmla="*/ 2147483647 h 26"/>
                <a:gd name="T24" fmla="*/ 2147483647 w 32"/>
                <a:gd name="T25" fmla="*/ 2147483647 h 26"/>
                <a:gd name="T26" fmla="*/ 2147483647 w 32"/>
                <a:gd name="T27" fmla="*/ 2147483647 h 26"/>
                <a:gd name="T28" fmla="*/ 0 w 32"/>
                <a:gd name="T29" fmla="*/ 2147483647 h 26"/>
                <a:gd name="T30" fmla="*/ 0 w 32"/>
                <a:gd name="T31" fmla="*/ 2147483647 h 26"/>
                <a:gd name="T32" fmla="*/ 2147483647 w 32"/>
                <a:gd name="T33" fmla="*/ 2147483647 h 26"/>
                <a:gd name="T34" fmla="*/ 2147483647 w 32"/>
                <a:gd name="T35" fmla="*/ 2147483647 h 26"/>
                <a:gd name="T36" fmla="*/ 2147483647 w 32"/>
                <a:gd name="T37" fmla="*/ 2147483647 h 26"/>
                <a:gd name="T38" fmla="*/ 2147483647 w 32"/>
                <a:gd name="T39" fmla="*/ 2147483647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2"/>
                <a:gd name="T61" fmla="*/ 0 h 26"/>
                <a:gd name="T62" fmla="*/ 32 w 32"/>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2" h="26">
                  <a:moveTo>
                    <a:pt x="14" y="4"/>
                  </a:moveTo>
                  <a:lnTo>
                    <a:pt x="16" y="4"/>
                  </a:lnTo>
                  <a:lnTo>
                    <a:pt x="14" y="0"/>
                  </a:lnTo>
                  <a:lnTo>
                    <a:pt x="22" y="0"/>
                  </a:lnTo>
                  <a:lnTo>
                    <a:pt x="26" y="2"/>
                  </a:lnTo>
                  <a:lnTo>
                    <a:pt x="32" y="8"/>
                  </a:lnTo>
                  <a:lnTo>
                    <a:pt x="30" y="12"/>
                  </a:lnTo>
                  <a:lnTo>
                    <a:pt x="24" y="14"/>
                  </a:lnTo>
                  <a:lnTo>
                    <a:pt x="14" y="16"/>
                  </a:lnTo>
                  <a:lnTo>
                    <a:pt x="14" y="24"/>
                  </a:lnTo>
                  <a:lnTo>
                    <a:pt x="12" y="26"/>
                  </a:lnTo>
                  <a:lnTo>
                    <a:pt x="10" y="26"/>
                  </a:lnTo>
                  <a:lnTo>
                    <a:pt x="6" y="24"/>
                  </a:lnTo>
                  <a:lnTo>
                    <a:pt x="4" y="20"/>
                  </a:lnTo>
                  <a:lnTo>
                    <a:pt x="0" y="14"/>
                  </a:lnTo>
                  <a:lnTo>
                    <a:pt x="0" y="8"/>
                  </a:lnTo>
                  <a:lnTo>
                    <a:pt x="2" y="6"/>
                  </a:lnTo>
                  <a:lnTo>
                    <a:pt x="4" y="4"/>
                  </a:lnTo>
                  <a:lnTo>
                    <a:pt x="8" y="4"/>
                  </a:lnTo>
                  <a:lnTo>
                    <a:pt x="1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9" name="Freeform 247"/>
            <p:cNvSpPr>
              <a:spLocks/>
            </p:cNvSpPr>
            <p:nvPr/>
          </p:nvSpPr>
          <p:spPr bwMode="auto">
            <a:xfrm>
              <a:off x="7530973" y="3587988"/>
              <a:ext cx="59962" cy="79646"/>
            </a:xfrm>
            <a:custGeom>
              <a:avLst/>
              <a:gdLst>
                <a:gd name="T0" fmla="*/ 2147483647 w 40"/>
                <a:gd name="T1" fmla="*/ 2147483647 h 52"/>
                <a:gd name="T2" fmla="*/ 2147483647 w 40"/>
                <a:gd name="T3" fmla="*/ 2147483647 h 52"/>
                <a:gd name="T4" fmla="*/ 2147483647 w 40"/>
                <a:gd name="T5" fmla="*/ 2147483647 h 52"/>
                <a:gd name="T6" fmla="*/ 0 w 40"/>
                <a:gd name="T7" fmla="*/ 2147483647 h 52"/>
                <a:gd name="T8" fmla="*/ 2147483647 w 40"/>
                <a:gd name="T9" fmla="*/ 2147483647 h 52"/>
                <a:gd name="T10" fmla="*/ 2147483647 w 40"/>
                <a:gd name="T11" fmla="*/ 2147483647 h 52"/>
                <a:gd name="T12" fmla="*/ 2147483647 w 40"/>
                <a:gd name="T13" fmla="*/ 0 h 52"/>
                <a:gd name="T14" fmla="*/ 2147483647 w 40"/>
                <a:gd name="T15" fmla="*/ 2147483647 h 52"/>
                <a:gd name="T16" fmla="*/ 2147483647 w 40"/>
                <a:gd name="T17" fmla="*/ 2147483647 h 52"/>
                <a:gd name="T18" fmla="*/ 2147483647 w 40"/>
                <a:gd name="T19" fmla="*/ 2147483647 h 52"/>
                <a:gd name="T20" fmla="*/ 2147483647 w 40"/>
                <a:gd name="T21" fmla="*/ 2147483647 h 52"/>
                <a:gd name="T22" fmla="*/ 2147483647 w 40"/>
                <a:gd name="T23" fmla="*/ 2147483647 h 52"/>
                <a:gd name="T24" fmla="*/ 2147483647 w 40"/>
                <a:gd name="T25" fmla="*/ 2147483647 h 52"/>
                <a:gd name="T26" fmla="*/ 2147483647 w 40"/>
                <a:gd name="T27" fmla="*/ 2147483647 h 52"/>
                <a:gd name="T28" fmla="*/ 2147483647 w 40"/>
                <a:gd name="T29" fmla="*/ 2147483647 h 52"/>
                <a:gd name="T30" fmla="*/ 2147483647 w 40"/>
                <a:gd name="T31" fmla="*/ 2147483647 h 52"/>
                <a:gd name="T32" fmla="*/ 2147483647 w 40"/>
                <a:gd name="T33" fmla="*/ 2147483647 h 52"/>
                <a:gd name="T34" fmla="*/ 2147483647 w 40"/>
                <a:gd name="T35" fmla="*/ 2147483647 h 52"/>
                <a:gd name="T36" fmla="*/ 2147483647 w 40"/>
                <a:gd name="T37" fmla="*/ 2147483647 h 52"/>
                <a:gd name="T38" fmla="*/ 2147483647 w 40"/>
                <a:gd name="T39" fmla="*/ 2147483647 h 52"/>
                <a:gd name="T40" fmla="*/ 2147483647 w 40"/>
                <a:gd name="T41" fmla="*/ 2147483647 h 52"/>
                <a:gd name="T42" fmla="*/ 2147483647 w 40"/>
                <a:gd name="T43" fmla="*/ 2147483647 h 52"/>
                <a:gd name="T44" fmla="*/ 2147483647 w 40"/>
                <a:gd name="T45" fmla="*/ 2147483647 h 52"/>
                <a:gd name="T46" fmla="*/ 2147483647 w 40"/>
                <a:gd name="T47" fmla="*/ 2147483647 h 52"/>
                <a:gd name="T48" fmla="*/ 2147483647 w 40"/>
                <a:gd name="T49" fmla="*/ 2147483647 h 52"/>
                <a:gd name="T50" fmla="*/ 2147483647 w 40"/>
                <a:gd name="T51" fmla="*/ 2147483647 h 52"/>
                <a:gd name="T52" fmla="*/ 2147483647 w 40"/>
                <a:gd name="T53" fmla="*/ 2147483647 h 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0"/>
                <a:gd name="T82" fmla="*/ 0 h 52"/>
                <a:gd name="T83" fmla="*/ 40 w 40"/>
                <a:gd name="T84" fmla="*/ 52 h 5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0" h="52">
                  <a:moveTo>
                    <a:pt x="12" y="24"/>
                  </a:moveTo>
                  <a:lnTo>
                    <a:pt x="4" y="20"/>
                  </a:lnTo>
                  <a:lnTo>
                    <a:pt x="2" y="16"/>
                  </a:lnTo>
                  <a:lnTo>
                    <a:pt x="0" y="12"/>
                  </a:lnTo>
                  <a:lnTo>
                    <a:pt x="2" y="8"/>
                  </a:lnTo>
                  <a:lnTo>
                    <a:pt x="6" y="4"/>
                  </a:lnTo>
                  <a:lnTo>
                    <a:pt x="14" y="0"/>
                  </a:lnTo>
                  <a:lnTo>
                    <a:pt x="18" y="4"/>
                  </a:lnTo>
                  <a:lnTo>
                    <a:pt x="18" y="6"/>
                  </a:lnTo>
                  <a:lnTo>
                    <a:pt x="28" y="6"/>
                  </a:lnTo>
                  <a:lnTo>
                    <a:pt x="30" y="12"/>
                  </a:lnTo>
                  <a:lnTo>
                    <a:pt x="32" y="16"/>
                  </a:lnTo>
                  <a:lnTo>
                    <a:pt x="40" y="22"/>
                  </a:lnTo>
                  <a:lnTo>
                    <a:pt x="36" y="24"/>
                  </a:lnTo>
                  <a:lnTo>
                    <a:pt x="34" y="28"/>
                  </a:lnTo>
                  <a:lnTo>
                    <a:pt x="36" y="32"/>
                  </a:lnTo>
                  <a:lnTo>
                    <a:pt x="38" y="36"/>
                  </a:lnTo>
                  <a:lnTo>
                    <a:pt x="38" y="40"/>
                  </a:lnTo>
                  <a:lnTo>
                    <a:pt x="40" y="42"/>
                  </a:lnTo>
                  <a:lnTo>
                    <a:pt x="38" y="48"/>
                  </a:lnTo>
                  <a:lnTo>
                    <a:pt x="38" y="52"/>
                  </a:lnTo>
                  <a:lnTo>
                    <a:pt x="32" y="50"/>
                  </a:lnTo>
                  <a:lnTo>
                    <a:pt x="24" y="46"/>
                  </a:lnTo>
                  <a:lnTo>
                    <a:pt x="18" y="42"/>
                  </a:lnTo>
                  <a:lnTo>
                    <a:pt x="18" y="36"/>
                  </a:lnTo>
                  <a:lnTo>
                    <a:pt x="18" y="30"/>
                  </a:lnTo>
                  <a:lnTo>
                    <a:pt x="1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0" name="Freeform 248"/>
            <p:cNvSpPr>
              <a:spLocks/>
            </p:cNvSpPr>
            <p:nvPr/>
          </p:nvSpPr>
          <p:spPr bwMode="auto">
            <a:xfrm>
              <a:off x="7390294" y="3836220"/>
              <a:ext cx="35746" cy="90266"/>
            </a:xfrm>
            <a:custGeom>
              <a:avLst/>
              <a:gdLst>
                <a:gd name="T0" fmla="*/ 2147483647 w 24"/>
                <a:gd name="T1" fmla="*/ 0 h 56"/>
                <a:gd name="T2" fmla="*/ 2147483647 w 24"/>
                <a:gd name="T3" fmla="*/ 2147483647 h 56"/>
                <a:gd name="T4" fmla="*/ 2147483647 w 24"/>
                <a:gd name="T5" fmla="*/ 2147483647 h 56"/>
                <a:gd name="T6" fmla="*/ 2147483647 w 24"/>
                <a:gd name="T7" fmla="*/ 2147483647 h 56"/>
                <a:gd name="T8" fmla="*/ 2147483647 w 24"/>
                <a:gd name="T9" fmla="*/ 2147483647 h 56"/>
                <a:gd name="T10" fmla="*/ 2147483647 w 24"/>
                <a:gd name="T11" fmla="*/ 2147483647 h 56"/>
                <a:gd name="T12" fmla="*/ 0 w 24"/>
                <a:gd name="T13" fmla="*/ 2147483647 h 56"/>
                <a:gd name="T14" fmla="*/ 0 w 24"/>
                <a:gd name="T15" fmla="*/ 2147483647 h 56"/>
                <a:gd name="T16" fmla="*/ 2147483647 w 24"/>
                <a:gd name="T17" fmla="*/ 2147483647 h 56"/>
                <a:gd name="T18" fmla="*/ 2147483647 w 24"/>
                <a:gd name="T19" fmla="*/ 2147483647 h 56"/>
                <a:gd name="T20" fmla="*/ 2147483647 w 24"/>
                <a:gd name="T21" fmla="*/ 2147483647 h 56"/>
                <a:gd name="T22" fmla="*/ 2147483647 w 24"/>
                <a:gd name="T23" fmla="*/ 2147483647 h 56"/>
                <a:gd name="T24" fmla="*/ 2147483647 w 24"/>
                <a:gd name="T25" fmla="*/ 0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56"/>
                <a:gd name="T41" fmla="*/ 24 w 24"/>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56">
                  <a:moveTo>
                    <a:pt x="24" y="0"/>
                  </a:moveTo>
                  <a:lnTo>
                    <a:pt x="24" y="12"/>
                  </a:lnTo>
                  <a:lnTo>
                    <a:pt x="22" y="32"/>
                  </a:lnTo>
                  <a:lnTo>
                    <a:pt x="16" y="56"/>
                  </a:lnTo>
                  <a:lnTo>
                    <a:pt x="4" y="44"/>
                  </a:lnTo>
                  <a:lnTo>
                    <a:pt x="2" y="38"/>
                  </a:lnTo>
                  <a:lnTo>
                    <a:pt x="0" y="32"/>
                  </a:lnTo>
                  <a:lnTo>
                    <a:pt x="0" y="20"/>
                  </a:lnTo>
                  <a:lnTo>
                    <a:pt x="4" y="10"/>
                  </a:lnTo>
                  <a:lnTo>
                    <a:pt x="8" y="4"/>
                  </a:lnTo>
                  <a:lnTo>
                    <a:pt x="12" y="4"/>
                  </a:lnTo>
                  <a:lnTo>
                    <a:pt x="18" y="2"/>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1" name="Freeform 249"/>
            <p:cNvSpPr>
              <a:spLocks/>
            </p:cNvSpPr>
            <p:nvPr/>
          </p:nvSpPr>
          <p:spPr bwMode="auto">
            <a:xfrm>
              <a:off x="7148141" y="3982239"/>
              <a:ext cx="48431" cy="54425"/>
            </a:xfrm>
            <a:custGeom>
              <a:avLst/>
              <a:gdLst>
                <a:gd name="T0" fmla="*/ 2147483647 w 34"/>
                <a:gd name="T1" fmla="*/ 2147483647 h 36"/>
                <a:gd name="T2" fmla="*/ 2147483647 w 34"/>
                <a:gd name="T3" fmla="*/ 2147483647 h 36"/>
                <a:gd name="T4" fmla="*/ 2147483647 w 34"/>
                <a:gd name="T5" fmla="*/ 2147483647 h 36"/>
                <a:gd name="T6" fmla="*/ 2147483647 w 34"/>
                <a:gd name="T7" fmla="*/ 2147483647 h 36"/>
                <a:gd name="T8" fmla="*/ 0 w 34"/>
                <a:gd name="T9" fmla="*/ 2147483647 h 36"/>
                <a:gd name="T10" fmla="*/ 2147483647 w 34"/>
                <a:gd name="T11" fmla="*/ 2147483647 h 36"/>
                <a:gd name="T12" fmla="*/ 2147483647 w 34"/>
                <a:gd name="T13" fmla="*/ 2147483647 h 36"/>
                <a:gd name="T14" fmla="*/ 2147483647 w 34"/>
                <a:gd name="T15" fmla="*/ 2147483647 h 36"/>
                <a:gd name="T16" fmla="*/ 2147483647 w 34"/>
                <a:gd name="T17" fmla="*/ 2147483647 h 36"/>
                <a:gd name="T18" fmla="*/ 2147483647 w 34"/>
                <a:gd name="T19" fmla="*/ 0 h 36"/>
                <a:gd name="T20" fmla="*/ 2147483647 w 34"/>
                <a:gd name="T21" fmla="*/ 2147483647 h 36"/>
                <a:gd name="T22" fmla="*/ 2147483647 w 34"/>
                <a:gd name="T23" fmla="*/ 2147483647 h 36"/>
                <a:gd name="T24" fmla="*/ 2147483647 w 34"/>
                <a:gd name="T25" fmla="*/ 2147483647 h 36"/>
                <a:gd name="T26" fmla="*/ 2147483647 w 34"/>
                <a:gd name="T27" fmla="*/ 2147483647 h 36"/>
                <a:gd name="T28" fmla="*/ 2147483647 w 34"/>
                <a:gd name="T29" fmla="*/ 2147483647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
                <a:gd name="T46" fmla="*/ 0 h 36"/>
                <a:gd name="T47" fmla="*/ 34 w 34"/>
                <a:gd name="T48" fmla="*/ 36 h 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 h="36">
                  <a:moveTo>
                    <a:pt x="18" y="36"/>
                  </a:moveTo>
                  <a:lnTo>
                    <a:pt x="12" y="34"/>
                  </a:lnTo>
                  <a:lnTo>
                    <a:pt x="6" y="30"/>
                  </a:lnTo>
                  <a:lnTo>
                    <a:pt x="2" y="24"/>
                  </a:lnTo>
                  <a:lnTo>
                    <a:pt x="0" y="20"/>
                  </a:lnTo>
                  <a:lnTo>
                    <a:pt x="2" y="16"/>
                  </a:lnTo>
                  <a:lnTo>
                    <a:pt x="4" y="12"/>
                  </a:lnTo>
                  <a:lnTo>
                    <a:pt x="12" y="6"/>
                  </a:lnTo>
                  <a:lnTo>
                    <a:pt x="26" y="2"/>
                  </a:lnTo>
                  <a:lnTo>
                    <a:pt x="34" y="0"/>
                  </a:lnTo>
                  <a:lnTo>
                    <a:pt x="34" y="10"/>
                  </a:lnTo>
                  <a:lnTo>
                    <a:pt x="30" y="20"/>
                  </a:lnTo>
                  <a:lnTo>
                    <a:pt x="24" y="32"/>
                  </a:lnTo>
                  <a:lnTo>
                    <a:pt x="22" y="34"/>
                  </a:lnTo>
                  <a:lnTo>
                    <a:pt x="18"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2" name="Freeform 250"/>
            <p:cNvSpPr>
              <a:spLocks/>
            </p:cNvSpPr>
            <p:nvPr/>
          </p:nvSpPr>
          <p:spPr bwMode="auto">
            <a:xfrm>
              <a:off x="6497788" y="4283567"/>
              <a:ext cx="54196" cy="114160"/>
            </a:xfrm>
            <a:custGeom>
              <a:avLst/>
              <a:gdLst>
                <a:gd name="T0" fmla="*/ 2147483647 w 36"/>
                <a:gd name="T1" fmla="*/ 2147483647 h 70"/>
                <a:gd name="T2" fmla="*/ 2147483647 w 36"/>
                <a:gd name="T3" fmla="*/ 2147483647 h 70"/>
                <a:gd name="T4" fmla="*/ 2147483647 w 36"/>
                <a:gd name="T5" fmla="*/ 2147483647 h 70"/>
                <a:gd name="T6" fmla="*/ 2147483647 w 36"/>
                <a:gd name="T7" fmla="*/ 2147483647 h 70"/>
                <a:gd name="T8" fmla="*/ 2147483647 w 36"/>
                <a:gd name="T9" fmla="*/ 2147483647 h 70"/>
                <a:gd name="T10" fmla="*/ 2147483647 w 36"/>
                <a:gd name="T11" fmla="*/ 2147483647 h 70"/>
                <a:gd name="T12" fmla="*/ 2147483647 w 36"/>
                <a:gd name="T13" fmla="*/ 2147483647 h 70"/>
                <a:gd name="T14" fmla="*/ 2147483647 w 36"/>
                <a:gd name="T15" fmla="*/ 2147483647 h 70"/>
                <a:gd name="T16" fmla="*/ 2147483647 w 36"/>
                <a:gd name="T17" fmla="*/ 2147483647 h 70"/>
                <a:gd name="T18" fmla="*/ 2147483647 w 36"/>
                <a:gd name="T19" fmla="*/ 2147483647 h 70"/>
                <a:gd name="T20" fmla="*/ 0 w 36"/>
                <a:gd name="T21" fmla="*/ 2147483647 h 70"/>
                <a:gd name="T22" fmla="*/ 2147483647 w 36"/>
                <a:gd name="T23" fmla="*/ 2147483647 h 70"/>
                <a:gd name="T24" fmla="*/ 2147483647 w 36"/>
                <a:gd name="T25" fmla="*/ 2147483647 h 70"/>
                <a:gd name="T26" fmla="*/ 2147483647 w 36"/>
                <a:gd name="T27" fmla="*/ 2147483647 h 70"/>
                <a:gd name="T28" fmla="*/ 2147483647 w 36"/>
                <a:gd name="T29" fmla="*/ 0 h 70"/>
                <a:gd name="T30" fmla="*/ 2147483647 w 36"/>
                <a:gd name="T31" fmla="*/ 2147483647 h 70"/>
                <a:gd name="T32" fmla="*/ 2147483647 w 36"/>
                <a:gd name="T33" fmla="*/ 2147483647 h 70"/>
                <a:gd name="T34" fmla="*/ 2147483647 w 36"/>
                <a:gd name="T35" fmla="*/ 2147483647 h 70"/>
                <a:gd name="T36" fmla="*/ 2147483647 w 36"/>
                <a:gd name="T37" fmla="*/ 2147483647 h 70"/>
                <a:gd name="T38" fmla="*/ 2147483647 w 36"/>
                <a:gd name="T39" fmla="*/ 2147483647 h 70"/>
                <a:gd name="T40" fmla="*/ 2147483647 w 36"/>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70"/>
                <a:gd name="T65" fmla="*/ 36 w 36"/>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70">
                  <a:moveTo>
                    <a:pt x="36" y="52"/>
                  </a:moveTo>
                  <a:lnTo>
                    <a:pt x="34" y="58"/>
                  </a:lnTo>
                  <a:lnTo>
                    <a:pt x="30" y="64"/>
                  </a:lnTo>
                  <a:lnTo>
                    <a:pt x="22" y="68"/>
                  </a:lnTo>
                  <a:lnTo>
                    <a:pt x="16" y="70"/>
                  </a:lnTo>
                  <a:lnTo>
                    <a:pt x="12" y="68"/>
                  </a:lnTo>
                  <a:lnTo>
                    <a:pt x="8" y="64"/>
                  </a:lnTo>
                  <a:lnTo>
                    <a:pt x="6" y="60"/>
                  </a:lnTo>
                  <a:lnTo>
                    <a:pt x="4" y="54"/>
                  </a:lnTo>
                  <a:lnTo>
                    <a:pt x="2" y="44"/>
                  </a:lnTo>
                  <a:lnTo>
                    <a:pt x="0" y="34"/>
                  </a:lnTo>
                  <a:lnTo>
                    <a:pt x="2" y="24"/>
                  </a:lnTo>
                  <a:lnTo>
                    <a:pt x="4" y="18"/>
                  </a:lnTo>
                  <a:lnTo>
                    <a:pt x="6" y="10"/>
                  </a:lnTo>
                  <a:lnTo>
                    <a:pt x="8" y="0"/>
                  </a:lnTo>
                  <a:lnTo>
                    <a:pt x="14" y="2"/>
                  </a:lnTo>
                  <a:lnTo>
                    <a:pt x="16" y="8"/>
                  </a:lnTo>
                  <a:lnTo>
                    <a:pt x="26" y="20"/>
                  </a:lnTo>
                  <a:lnTo>
                    <a:pt x="34" y="36"/>
                  </a:lnTo>
                  <a:lnTo>
                    <a:pt x="36" y="44"/>
                  </a:lnTo>
                  <a:lnTo>
                    <a:pt x="36"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3" name="Freeform 251"/>
            <p:cNvSpPr>
              <a:spLocks/>
            </p:cNvSpPr>
            <p:nvPr/>
          </p:nvSpPr>
          <p:spPr bwMode="auto">
            <a:xfrm>
              <a:off x="6975175" y="3889317"/>
              <a:ext cx="219091" cy="428763"/>
            </a:xfrm>
            <a:custGeom>
              <a:avLst/>
              <a:gdLst>
                <a:gd name="T0" fmla="*/ 2147483647 w 150"/>
                <a:gd name="T1" fmla="*/ 2147483647 h 270"/>
                <a:gd name="T2" fmla="*/ 2147483647 w 150"/>
                <a:gd name="T3" fmla="*/ 2147483647 h 270"/>
                <a:gd name="T4" fmla="*/ 2147483647 w 150"/>
                <a:gd name="T5" fmla="*/ 2147483647 h 270"/>
                <a:gd name="T6" fmla="*/ 2147483647 w 150"/>
                <a:gd name="T7" fmla="*/ 2147483647 h 270"/>
                <a:gd name="T8" fmla="*/ 2147483647 w 150"/>
                <a:gd name="T9" fmla="*/ 2147483647 h 270"/>
                <a:gd name="T10" fmla="*/ 2147483647 w 150"/>
                <a:gd name="T11" fmla="*/ 2147483647 h 270"/>
                <a:gd name="T12" fmla="*/ 2147483647 w 150"/>
                <a:gd name="T13" fmla="*/ 2147483647 h 270"/>
                <a:gd name="T14" fmla="*/ 2147483647 w 150"/>
                <a:gd name="T15" fmla="*/ 2147483647 h 270"/>
                <a:gd name="T16" fmla="*/ 2147483647 w 150"/>
                <a:gd name="T17" fmla="*/ 2147483647 h 270"/>
                <a:gd name="T18" fmla="*/ 2147483647 w 150"/>
                <a:gd name="T19" fmla="*/ 2147483647 h 270"/>
                <a:gd name="T20" fmla="*/ 2147483647 w 150"/>
                <a:gd name="T21" fmla="*/ 2147483647 h 270"/>
                <a:gd name="T22" fmla="*/ 2147483647 w 150"/>
                <a:gd name="T23" fmla="*/ 2147483647 h 270"/>
                <a:gd name="T24" fmla="*/ 2147483647 w 150"/>
                <a:gd name="T25" fmla="*/ 2147483647 h 270"/>
                <a:gd name="T26" fmla="*/ 2147483647 w 150"/>
                <a:gd name="T27" fmla="*/ 2147483647 h 270"/>
                <a:gd name="T28" fmla="*/ 2147483647 w 150"/>
                <a:gd name="T29" fmla="*/ 2147483647 h 270"/>
                <a:gd name="T30" fmla="*/ 2147483647 w 150"/>
                <a:gd name="T31" fmla="*/ 2147483647 h 270"/>
                <a:gd name="T32" fmla="*/ 2147483647 w 150"/>
                <a:gd name="T33" fmla="*/ 2147483647 h 270"/>
                <a:gd name="T34" fmla="*/ 2147483647 w 150"/>
                <a:gd name="T35" fmla="*/ 2147483647 h 270"/>
                <a:gd name="T36" fmla="*/ 0 w 150"/>
                <a:gd name="T37" fmla="*/ 2147483647 h 270"/>
                <a:gd name="T38" fmla="*/ 2147483647 w 150"/>
                <a:gd name="T39" fmla="*/ 2147483647 h 270"/>
                <a:gd name="T40" fmla="*/ 2147483647 w 150"/>
                <a:gd name="T41" fmla="*/ 2147483647 h 270"/>
                <a:gd name="T42" fmla="*/ 2147483647 w 150"/>
                <a:gd name="T43" fmla="*/ 2147483647 h 270"/>
                <a:gd name="T44" fmla="*/ 2147483647 w 150"/>
                <a:gd name="T45" fmla="*/ 2147483647 h 270"/>
                <a:gd name="T46" fmla="*/ 2147483647 w 150"/>
                <a:gd name="T47" fmla="*/ 2147483647 h 270"/>
                <a:gd name="T48" fmla="*/ 2147483647 w 150"/>
                <a:gd name="T49" fmla="*/ 2147483647 h 270"/>
                <a:gd name="T50" fmla="*/ 2147483647 w 150"/>
                <a:gd name="T51" fmla="*/ 2147483647 h 270"/>
                <a:gd name="T52" fmla="*/ 2147483647 w 150"/>
                <a:gd name="T53" fmla="*/ 2147483647 h 270"/>
                <a:gd name="T54" fmla="*/ 2147483647 w 150"/>
                <a:gd name="T55" fmla="*/ 2147483647 h 270"/>
                <a:gd name="T56" fmla="*/ 2147483647 w 150"/>
                <a:gd name="T57" fmla="*/ 2147483647 h 270"/>
                <a:gd name="T58" fmla="*/ 2147483647 w 150"/>
                <a:gd name="T59" fmla="*/ 2147483647 h 270"/>
                <a:gd name="T60" fmla="*/ 2147483647 w 150"/>
                <a:gd name="T61" fmla="*/ 2147483647 h 270"/>
                <a:gd name="T62" fmla="*/ 2147483647 w 150"/>
                <a:gd name="T63" fmla="*/ 2147483647 h 270"/>
                <a:gd name="T64" fmla="*/ 2147483647 w 150"/>
                <a:gd name="T65" fmla="*/ 2147483647 h 270"/>
                <a:gd name="T66" fmla="*/ 2147483647 w 150"/>
                <a:gd name="T67" fmla="*/ 2147483647 h 270"/>
                <a:gd name="T68" fmla="*/ 2147483647 w 150"/>
                <a:gd name="T69" fmla="*/ 2147483647 h 270"/>
                <a:gd name="T70" fmla="*/ 2147483647 w 150"/>
                <a:gd name="T71" fmla="*/ 2147483647 h 270"/>
                <a:gd name="T72" fmla="*/ 2147483647 w 150"/>
                <a:gd name="T73" fmla="*/ 2147483647 h 270"/>
                <a:gd name="T74" fmla="*/ 2147483647 w 150"/>
                <a:gd name="T75" fmla="*/ 2147483647 h 270"/>
                <a:gd name="T76" fmla="*/ 2147483647 w 150"/>
                <a:gd name="T77" fmla="*/ 2147483647 h 270"/>
                <a:gd name="T78" fmla="*/ 2147483647 w 150"/>
                <a:gd name="T79" fmla="*/ 2147483647 h 270"/>
                <a:gd name="T80" fmla="*/ 2147483647 w 150"/>
                <a:gd name="T81" fmla="*/ 2147483647 h 270"/>
                <a:gd name="T82" fmla="*/ 2147483647 w 150"/>
                <a:gd name="T83" fmla="*/ 2147483647 h 270"/>
                <a:gd name="T84" fmla="*/ 2147483647 w 150"/>
                <a:gd name="T85" fmla="*/ 2147483647 h 270"/>
                <a:gd name="T86" fmla="*/ 2147483647 w 150"/>
                <a:gd name="T87" fmla="*/ 2147483647 h 270"/>
                <a:gd name="T88" fmla="*/ 2147483647 w 150"/>
                <a:gd name="T89" fmla="*/ 2147483647 h 270"/>
                <a:gd name="T90" fmla="*/ 2147483647 w 150"/>
                <a:gd name="T91" fmla="*/ 2147483647 h 270"/>
                <a:gd name="T92" fmla="*/ 2147483647 w 150"/>
                <a:gd name="T93" fmla="*/ 2147483647 h 270"/>
                <a:gd name="T94" fmla="*/ 2147483647 w 150"/>
                <a:gd name="T95" fmla="*/ 2147483647 h 270"/>
                <a:gd name="T96" fmla="*/ 2147483647 w 150"/>
                <a:gd name="T97" fmla="*/ 2147483647 h 270"/>
                <a:gd name="T98" fmla="*/ 2147483647 w 150"/>
                <a:gd name="T99" fmla="*/ 2147483647 h 27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0"/>
                <a:gd name="T151" fmla="*/ 0 h 270"/>
                <a:gd name="T152" fmla="*/ 150 w 150"/>
                <a:gd name="T153" fmla="*/ 270 h 27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0" h="270">
                  <a:moveTo>
                    <a:pt x="64" y="232"/>
                  </a:moveTo>
                  <a:lnTo>
                    <a:pt x="70" y="228"/>
                  </a:lnTo>
                  <a:lnTo>
                    <a:pt x="78" y="226"/>
                  </a:lnTo>
                  <a:lnTo>
                    <a:pt x="96" y="220"/>
                  </a:lnTo>
                  <a:lnTo>
                    <a:pt x="92" y="216"/>
                  </a:lnTo>
                  <a:lnTo>
                    <a:pt x="90" y="216"/>
                  </a:lnTo>
                  <a:lnTo>
                    <a:pt x="88" y="214"/>
                  </a:lnTo>
                  <a:lnTo>
                    <a:pt x="112" y="200"/>
                  </a:lnTo>
                  <a:lnTo>
                    <a:pt x="114" y="198"/>
                  </a:lnTo>
                  <a:lnTo>
                    <a:pt x="116" y="194"/>
                  </a:lnTo>
                  <a:lnTo>
                    <a:pt x="114" y="190"/>
                  </a:lnTo>
                  <a:lnTo>
                    <a:pt x="114" y="186"/>
                  </a:lnTo>
                  <a:lnTo>
                    <a:pt x="114" y="182"/>
                  </a:lnTo>
                  <a:lnTo>
                    <a:pt x="112" y="176"/>
                  </a:lnTo>
                  <a:lnTo>
                    <a:pt x="112" y="160"/>
                  </a:lnTo>
                  <a:lnTo>
                    <a:pt x="106" y="146"/>
                  </a:lnTo>
                  <a:lnTo>
                    <a:pt x="100" y="136"/>
                  </a:lnTo>
                  <a:lnTo>
                    <a:pt x="86" y="118"/>
                  </a:lnTo>
                  <a:lnTo>
                    <a:pt x="82" y="112"/>
                  </a:lnTo>
                  <a:lnTo>
                    <a:pt x="76" y="106"/>
                  </a:lnTo>
                  <a:lnTo>
                    <a:pt x="70" y="106"/>
                  </a:lnTo>
                  <a:lnTo>
                    <a:pt x="68" y="102"/>
                  </a:lnTo>
                  <a:lnTo>
                    <a:pt x="66" y="96"/>
                  </a:lnTo>
                  <a:lnTo>
                    <a:pt x="60" y="92"/>
                  </a:lnTo>
                  <a:lnTo>
                    <a:pt x="52" y="86"/>
                  </a:lnTo>
                  <a:lnTo>
                    <a:pt x="42" y="78"/>
                  </a:lnTo>
                  <a:lnTo>
                    <a:pt x="34" y="70"/>
                  </a:lnTo>
                  <a:lnTo>
                    <a:pt x="32" y="64"/>
                  </a:lnTo>
                  <a:lnTo>
                    <a:pt x="30" y="60"/>
                  </a:lnTo>
                  <a:lnTo>
                    <a:pt x="38" y="58"/>
                  </a:lnTo>
                  <a:lnTo>
                    <a:pt x="42" y="54"/>
                  </a:lnTo>
                  <a:lnTo>
                    <a:pt x="42" y="48"/>
                  </a:lnTo>
                  <a:lnTo>
                    <a:pt x="26" y="44"/>
                  </a:lnTo>
                  <a:lnTo>
                    <a:pt x="14" y="38"/>
                  </a:lnTo>
                  <a:lnTo>
                    <a:pt x="8" y="34"/>
                  </a:lnTo>
                  <a:lnTo>
                    <a:pt x="4" y="30"/>
                  </a:lnTo>
                  <a:lnTo>
                    <a:pt x="0" y="24"/>
                  </a:lnTo>
                  <a:lnTo>
                    <a:pt x="0" y="18"/>
                  </a:lnTo>
                  <a:lnTo>
                    <a:pt x="0" y="14"/>
                  </a:lnTo>
                  <a:lnTo>
                    <a:pt x="10" y="14"/>
                  </a:lnTo>
                  <a:lnTo>
                    <a:pt x="16" y="14"/>
                  </a:lnTo>
                  <a:lnTo>
                    <a:pt x="26" y="12"/>
                  </a:lnTo>
                  <a:lnTo>
                    <a:pt x="34" y="6"/>
                  </a:lnTo>
                  <a:lnTo>
                    <a:pt x="42" y="2"/>
                  </a:lnTo>
                  <a:lnTo>
                    <a:pt x="50" y="0"/>
                  </a:lnTo>
                  <a:lnTo>
                    <a:pt x="56" y="2"/>
                  </a:lnTo>
                  <a:lnTo>
                    <a:pt x="60" y="4"/>
                  </a:lnTo>
                  <a:lnTo>
                    <a:pt x="66" y="6"/>
                  </a:lnTo>
                  <a:lnTo>
                    <a:pt x="70" y="6"/>
                  </a:lnTo>
                  <a:lnTo>
                    <a:pt x="72" y="12"/>
                  </a:lnTo>
                  <a:lnTo>
                    <a:pt x="74" y="16"/>
                  </a:lnTo>
                  <a:lnTo>
                    <a:pt x="82" y="24"/>
                  </a:lnTo>
                  <a:lnTo>
                    <a:pt x="90" y="28"/>
                  </a:lnTo>
                  <a:lnTo>
                    <a:pt x="98" y="30"/>
                  </a:lnTo>
                  <a:lnTo>
                    <a:pt x="96" y="36"/>
                  </a:lnTo>
                  <a:lnTo>
                    <a:pt x="94" y="42"/>
                  </a:lnTo>
                  <a:lnTo>
                    <a:pt x="90" y="42"/>
                  </a:lnTo>
                  <a:lnTo>
                    <a:pt x="84" y="42"/>
                  </a:lnTo>
                  <a:lnTo>
                    <a:pt x="82" y="42"/>
                  </a:lnTo>
                  <a:lnTo>
                    <a:pt x="82" y="48"/>
                  </a:lnTo>
                  <a:lnTo>
                    <a:pt x="80" y="52"/>
                  </a:lnTo>
                  <a:lnTo>
                    <a:pt x="76" y="56"/>
                  </a:lnTo>
                  <a:lnTo>
                    <a:pt x="72" y="64"/>
                  </a:lnTo>
                  <a:lnTo>
                    <a:pt x="70" y="70"/>
                  </a:lnTo>
                  <a:lnTo>
                    <a:pt x="72" y="84"/>
                  </a:lnTo>
                  <a:lnTo>
                    <a:pt x="76" y="88"/>
                  </a:lnTo>
                  <a:lnTo>
                    <a:pt x="78" y="92"/>
                  </a:lnTo>
                  <a:lnTo>
                    <a:pt x="86" y="96"/>
                  </a:lnTo>
                  <a:lnTo>
                    <a:pt x="98" y="110"/>
                  </a:lnTo>
                  <a:lnTo>
                    <a:pt x="110" y="124"/>
                  </a:lnTo>
                  <a:lnTo>
                    <a:pt x="122" y="136"/>
                  </a:lnTo>
                  <a:lnTo>
                    <a:pt x="138" y="148"/>
                  </a:lnTo>
                  <a:lnTo>
                    <a:pt x="138" y="156"/>
                  </a:lnTo>
                  <a:lnTo>
                    <a:pt x="142" y="170"/>
                  </a:lnTo>
                  <a:lnTo>
                    <a:pt x="150" y="192"/>
                  </a:lnTo>
                  <a:lnTo>
                    <a:pt x="146" y="198"/>
                  </a:lnTo>
                  <a:lnTo>
                    <a:pt x="146" y="204"/>
                  </a:lnTo>
                  <a:lnTo>
                    <a:pt x="146" y="210"/>
                  </a:lnTo>
                  <a:lnTo>
                    <a:pt x="144" y="214"/>
                  </a:lnTo>
                  <a:lnTo>
                    <a:pt x="138" y="220"/>
                  </a:lnTo>
                  <a:lnTo>
                    <a:pt x="128" y="228"/>
                  </a:lnTo>
                  <a:lnTo>
                    <a:pt x="120" y="232"/>
                  </a:lnTo>
                  <a:lnTo>
                    <a:pt x="112" y="234"/>
                  </a:lnTo>
                  <a:lnTo>
                    <a:pt x="104" y="242"/>
                  </a:lnTo>
                  <a:lnTo>
                    <a:pt x="98" y="254"/>
                  </a:lnTo>
                  <a:lnTo>
                    <a:pt x="88" y="266"/>
                  </a:lnTo>
                  <a:lnTo>
                    <a:pt x="84" y="270"/>
                  </a:lnTo>
                  <a:lnTo>
                    <a:pt x="78" y="270"/>
                  </a:lnTo>
                  <a:lnTo>
                    <a:pt x="76" y="270"/>
                  </a:lnTo>
                  <a:lnTo>
                    <a:pt x="74" y="268"/>
                  </a:lnTo>
                  <a:lnTo>
                    <a:pt x="74" y="260"/>
                  </a:lnTo>
                  <a:lnTo>
                    <a:pt x="74" y="252"/>
                  </a:lnTo>
                  <a:lnTo>
                    <a:pt x="76" y="246"/>
                  </a:lnTo>
                  <a:lnTo>
                    <a:pt x="76" y="242"/>
                  </a:lnTo>
                  <a:lnTo>
                    <a:pt x="74" y="236"/>
                  </a:lnTo>
                  <a:lnTo>
                    <a:pt x="70" y="236"/>
                  </a:lnTo>
                  <a:lnTo>
                    <a:pt x="66" y="234"/>
                  </a:lnTo>
                  <a:lnTo>
                    <a:pt x="62" y="234"/>
                  </a:lnTo>
                  <a:lnTo>
                    <a:pt x="60" y="234"/>
                  </a:lnTo>
                  <a:lnTo>
                    <a:pt x="64" y="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4" name="Freeform 252"/>
            <p:cNvSpPr>
              <a:spLocks/>
            </p:cNvSpPr>
            <p:nvPr/>
          </p:nvSpPr>
          <p:spPr bwMode="auto">
            <a:xfrm>
              <a:off x="7018993" y="4142859"/>
              <a:ext cx="126842" cy="120797"/>
            </a:xfrm>
            <a:custGeom>
              <a:avLst/>
              <a:gdLst>
                <a:gd name="T0" fmla="*/ 2147483647 w 86"/>
                <a:gd name="T1" fmla="*/ 0 h 76"/>
                <a:gd name="T2" fmla="*/ 2147483647 w 86"/>
                <a:gd name="T3" fmla="*/ 0 h 76"/>
                <a:gd name="T4" fmla="*/ 2147483647 w 86"/>
                <a:gd name="T5" fmla="*/ 2147483647 h 76"/>
                <a:gd name="T6" fmla="*/ 2147483647 w 86"/>
                <a:gd name="T7" fmla="*/ 0 h 76"/>
                <a:gd name="T8" fmla="*/ 2147483647 w 86"/>
                <a:gd name="T9" fmla="*/ 0 h 76"/>
                <a:gd name="T10" fmla="*/ 2147483647 w 86"/>
                <a:gd name="T11" fmla="*/ 0 h 76"/>
                <a:gd name="T12" fmla="*/ 2147483647 w 86"/>
                <a:gd name="T13" fmla="*/ 2147483647 h 76"/>
                <a:gd name="T14" fmla="*/ 2147483647 w 86"/>
                <a:gd name="T15" fmla="*/ 2147483647 h 76"/>
                <a:gd name="T16" fmla="*/ 2147483647 w 86"/>
                <a:gd name="T17" fmla="*/ 2147483647 h 76"/>
                <a:gd name="T18" fmla="*/ 2147483647 w 86"/>
                <a:gd name="T19" fmla="*/ 2147483647 h 76"/>
                <a:gd name="T20" fmla="*/ 2147483647 w 86"/>
                <a:gd name="T21" fmla="*/ 2147483647 h 76"/>
                <a:gd name="T22" fmla="*/ 2147483647 w 86"/>
                <a:gd name="T23" fmla="*/ 2147483647 h 76"/>
                <a:gd name="T24" fmla="*/ 2147483647 w 86"/>
                <a:gd name="T25" fmla="*/ 2147483647 h 76"/>
                <a:gd name="T26" fmla="*/ 2147483647 w 86"/>
                <a:gd name="T27" fmla="*/ 2147483647 h 76"/>
                <a:gd name="T28" fmla="*/ 2147483647 w 86"/>
                <a:gd name="T29" fmla="*/ 2147483647 h 76"/>
                <a:gd name="T30" fmla="*/ 2147483647 w 86"/>
                <a:gd name="T31" fmla="*/ 2147483647 h 76"/>
                <a:gd name="T32" fmla="*/ 2147483647 w 86"/>
                <a:gd name="T33" fmla="*/ 2147483647 h 76"/>
                <a:gd name="T34" fmla="*/ 0 w 86"/>
                <a:gd name="T35" fmla="*/ 2147483647 h 76"/>
                <a:gd name="T36" fmla="*/ 2147483647 w 86"/>
                <a:gd name="T37" fmla="*/ 2147483647 h 76"/>
                <a:gd name="T38" fmla="*/ 2147483647 w 86"/>
                <a:gd name="T39" fmla="*/ 2147483647 h 76"/>
                <a:gd name="T40" fmla="*/ 2147483647 w 86"/>
                <a:gd name="T41" fmla="*/ 2147483647 h 76"/>
                <a:gd name="T42" fmla="*/ 2147483647 w 86"/>
                <a:gd name="T43" fmla="*/ 2147483647 h 76"/>
                <a:gd name="T44" fmla="*/ 2147483647 w 86"/>
                <a:gd name="T45" fmla="*/ 2147483647 h 76"/>
                <a:gd name="T46" fmla="*/ 2147483647 w 86"/>
                <a:gd name="T47" fmla="*/ 2147483647 h 76"/>
                <a:gd name="T48" fmla="*/ 2147483647 w 86"/>
                <a:gd name="T49" fmla="*/ 2147483647 h 76"/>
                <a:gd name="T50" fmla="*/ 2147483647 w 86"/>
                <a:gd name="T51" fmla="*/ 2147483647 h 76"/>
                <a:gd name="T52" fmla="*/ 2147483647 w 86"/>
                <a:gd name="T53" fmla="*/ 2147483647 h 76"/>
                <a:gd name="T54" fmla="*/ 2147483647 w 86"/>
                <a:gd name="T55" fmla="*/ 2147483647 h 76"/>
                <a:gd name="T56" fmla="*/ 2147483647 w 86"/>
                <a:gd name="T57" fmla="*/ 2147483647 h 76"/>
                <a:gd name="T58" fmla="*/ 2147483647 w 86"/>
                <a:gd name="T59" fmla="*/ 2147483647 h 76"/>
                <a:gd name="T60" fmla="*/ 2147483647 w 86"/>
                <a:gd name="T61" fmla="*/ 2147483647 h 76"/>
                <a:gd name="T62" fmla="*/ 2147483647 w 86"/>
                <a:gd name="T63" fmla="*/ 2147483647 h 76"/>
                <a:gd name="T64" fmla="*/ 2147483647 w 86"/>
                <a:gd name="T65" fmla="*/ 2147483647 h 76"/>
                <a:gd name="T66" fmla="*/ 2147483647 w 86"/>
                <a:gd name="T67" fmla="*/ 2147483647 h 76"/>
                <a:gd name="T68" fmla="*/ 2147483647 w 86"/>
                <a:gd name="T69" fmla="*/ 2147483647 h 76"/>
                <a:gd name="T70" fmla="*/ 2147483647 w 86"/>
                <a:gd name="T71" fmla="*/ 2147483647 h 76"/>
                <a:gd name="T72" fmla="*/ 2147483647 w 86"/>
                <a:gd name="T73" fmla="*/ 2147483647 h 76"/>
                <a:gd name="T74" fmla="*/ 2147483647 w 86"/>
                <a:gd name="T75" fmla="*/ 2147483647 h 76"/>
                <a:gd name="T76" fmla="*/ 2147483647 w 86"/>
                <a:gd name="T77" fmla="*/ 2147483647 h 76"/>
                <a:gd name="T78" fmla="*/ 2147483647 w 86"/>
                <a:gd name="T79" fmla="*/ 2147483647 h 76"/>
                <a:gd name="T80" fmla="*/ 2147483647 w 86"/>
                <a:gd name="T81" fmla="*/ 2147483647 h 76"/>
                <a:gd name="T82" fmla="*/ 2147483647 w 86"/>
                <a:gd name="T83" fmla="*/ 2147483647 h 76"/>
                <a:gd name="T84" fmla="*/ 2147483647 w 86"/>
                <a:gd name="T85" fmla="*/ 2147483647 h 76"/>
                <a:gd name="T86" fmla="*/ 2147483647 w 86"/>
                <a:gd name="T87" fmla="*/ 2147483647 h 76"/>
                <a:gd name="T88" fmla="*/ 2147483647 w 86"/>
                <a:gd name="T89" fmla="*/ 0 h 76"/>
                <a:gd name="T90" fmla="*/ 2147483647 w 86"/>
                <a:gd name="T91" fmla="*/ 0 h 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
                <a:gd name="T139" fmla="*/ 0 h 76"/>
                <a:gd name="T140" fmla="*/ 86 w 86"/>
                <a:gd name="T141" fmla="*/ 76 h 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 h="76">
                  <a:moveTo>
                    <a:pt x="80" y="0"/>
                  </a:moveTo>
                  <a:lnTo>
                    <a:pt x="78" y="0"/>
                  </a:lnTo>
                  <a:lnTo>
                    <a:pt x="74" y="2"/>
                  </a:lnTo>
                  <a:lnTo>
                    <a:pt x="70" y="0"/>
                  </a:lnTo>
                  <a:lnTo>
                    <a:pt x="66" y="0"/>
                  </a:lnTo>
                  <a:lnTo>
                    <a:pt x="62" y="0"/>
                  </a:lnTo>
                  <a:lnTo>
                    <a:pt x="60" y="4"/>
                  </a:lnTo>
                  <a:lnTo>
                    <a:pt x="58" y="10"/>
                  </a:lnTo>
                  <a:lnTo>
                    <a:pt x="52" y="8"/>
                  </a:lnTo>
                  <a:lnTo>
                    <a:pt x="46" y="4"/>
                  </a:lnTo>
                  <a:lnTo>
                    <a:pt x="40" y="2"/>
                  </a:lnTo>
                  <a:lnTo>
                    <a:pt x="30" y="2"/>
                  </a:lnTo>
                  <a:lnTo>
                    <a:pt x="18" y="2"/>
                  </a:lnTo>
                  <a:lnTo>
                    <a:pt x="10" y="6"/>
                  </a:lnTo>
                  <a:lnTo>
                    <a:pt x="6" y="10"/>
                  </a:lnTo>
                  <a:lnTo>
                    <a:pt x="2" y="14"/>
                  </a:lnTo>
                  <a:lnTo>
                    <a:pt x="2" y="20"/>
                  </a:lnTo>
                  <a:lnTo>
                    <a:pt x="0" y="26"/>
                  </a:lnTo>
                  <a:lnTo>
                    <a:pt x="2" y="30"/>
                  </a:lnTo>
                  <a:lnTo>
                    <a:pt x="4" y="36"/>
                  </a:lnTo>
                  <a:lnTo>
                    <a:pt x="6" y="40"/>
                  </a:lnTo>
                  <a:lnTo>
                    <a:pt x="8" y="46"/>
                  </a:lnTo>
                  <a:lnTo>
                    <a:pt x="10" y="52"/>
                  </a:lnTo>
                  <a:lnTo>
                    <a:pt x="10" y="54"/>
                  </a:lnTo>
                  <a:lnTo>
                    <a:pt x="12" y="58"/>
                  </a:lnTo>
                  <a:lnTo>
                    <a:pt x="14" y="62"/>
                  </a:lnTo>
                  <a:lnTo>
                    <a:pt x="18" y="66"/>
                  </a:lnTo>
                  <a:lnTo>
                    <a:pt x="24" y="66"/>
                  </a:lnTo>
                  <a:lnTo>
                    <a:pt x="24" y="76"/>
                  </a:lnTo>
                  <a:lnTo>
                    <a:pt x="30" y="74"/>
                  </a:lnTo>
                  <a:lnTo>
                    <a:pt x="34" y="72"/>
                  </a:lnTo>
                  <a:lnTo>
                    <a:pt x="40" y="68"/>
                  </a:lnTo>
                  <a:lnTo>
                    <a:pt x="48" y="66"/>
                  </a:lnTo>
                  <a:lnTo>
                    <a:pt x="66" y="60"/>
                  </a:lnTo>
                  <a:lnTo>
                    <a:pt x="62" y="56"/>
                  </a:lnTo>
                  <a:lnTo>
                    <a:pt x="60" y="56"/>
                  </a:lnTo>
                  <a:lnTo>
                    <a:pt x="58" y="54"/>
                  </a:lnTo>
                  <a:lnTo>
                    <a:pt x="82" y="40"/>
                  </a:lnTo>
                  <a:lnTo>
                    <a:pt x="84" y="38"/>
                  </a:lnTo>
                  <a:lnTo>
                    <a:pt x="86" y="34"/>
                  </a:lnTo>
                  <a:lnTo>
                    <a:pt x="84" y="30"/>
                  </a:lnTo>
                  <a:lnTo>
                    <a:pt x="84" y="26"/>
                  </a:lnTo>
                  <a:lnTo>
                    <a:pt x="84" y="22"/>
                  </a:lnTo>
                  <a:lnTo>
                    <a:pt x="82" y="16"/>
                  </a:lnTo>
                  <a:lnTo>
                    <a:pt x="82" y="0"/>
                  </a:lnTo>
                  <a:lnTo>
                    <a:pt x="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5" name="Freeform 253"/>
            <p:cNvSpPr>
              <a:spLocks/>
            </p:cNvSpPr>
            <p:nvPr/>
          </p:nvSpPr>
          <p:spPr bwMode="auto">
            <a:xfrm>
              <a:off x="6934816" y="3913211"/>
              <a:ext cx="204100" cy="246904"/>
            </a:xfrm>
            <a:custGeom>
              <a:avLst/>
              <a:gdLst>
                <a:gd name="T0" fmla="*/ 2147483647 w 140"/>
                <a:gd name="T1" fmla="*/ 2147483647 h 156"/>
                <a:gd name="T2" fmla="*/ 2147483647 w 140"/>
                <a:gd name="T3" fmla="*/ 2147483647 h 156"/>
                <a:gd name="T4" fmla="*/ 2147483647 w 140"/>
                <a:gd name="T5" fmla="*/ 2147483647 h 156"/>
                <a:gd name="T6" fmla="*/ 2147483647 w 140"/>
                <a:gd name="T7" fmla="*/ 2147483647 h 156"/>
                <a:gd name="T8" fmla="*/ 2147483647 w 140"/>
                <a:gd name="T9" fmla="*/ 2147483647 h 156"/>
                <a:gd name="T10" fmla="*/ 2147483647 w 140"/>
                <a:gd name="T11" fmla="*/ 2147483647 h 156"/>
                <a:gd name="T12" fmla="*/ 2147483647 w 140"/>
                <a:gd name="T13" fmla="*/ 2147483647 h 156"/>
                <a:gd name="T14" fmla="*/ 2147483647 w 140"/>
                <a:gd name="T15" fmla="*/ 2147483647 h 156"/>
                <a:gd name="T16" fmla="*/ 2147483647 w 140"/>
                <a:gd name="T17" fmla="*/ 2147483647 h 156"/>
                <a:gd name="T18" fmla="*/ 2147483647 w 140"/>
                <a:gd name="T19" fmla="*/ 2147483647 h 156"/>
                <a:gd name="T20" fmla="*/ 2147483647 w 140"/>
                <a:gd name="T21" fmla="*/ 2147483647 h 156"/>
                <a:gd name="T22" fmla="*/ 2147483647 w 140"/>
                <a:gd name="T23" fmla="*/ 2147483647 h 156"/>
                <a:gd name="T24" fmla="*/ 2147483647 w 140"/>
                <a:gd name="T25" fmla="*/ 2147483647 h 156"/>
                <a:gd name="T26" fmla="*/ 2147483647 w 140"/>
                <a:gd name="T27" fmla="*/ 2147483647 h 156"/>
                <a:gd name="T28" fmla="*/ 2147483647 w 140"/>
                <a:gd name="T29" fmla="*/ 2147483647 h 156"/>
                <a:gd name="T30" fmla="*/ 2147483647 w 140"/>
                <a:gd name="T31" fmla="*/ 2147483647 h 156"/>
                <a:gd name="T32" fmla="*/ 0 w 140"/>
                <a:gd name="T33" fmla="*/ 2147483647 h 156"/>
                <a:gd name="T34" fmla="*/ 2147483647 w 140"/>
                <a:gd name="T35" fmla="*/ 2147483647 h 156"/>
                <a:gd name="T36" fmla="*/ 2147483647 w 140"/>
                <a:gd name="T37" fmla="*/ 2147483647 h 156"/>
                <a:gd name="T38" fmla="*/ 2147483647 w 140"/>
                <a:gd name="T39" fmla="*/ 2147483647 h 156"/>
                <a:gd name="T40" fmla="*/ 2147483647 w 140"/>
                <a:gd name="T41" fmla="*/ 2147483647 h 156"/>
                <a:gd name="T42" fmla="*/ 2147483647 w 140"/>
                <a:gd name="T43" fmla="*/ 2147483647 h 156"/>
                <a:gd name="T44" fmla="*/ 2147483647 w 140"/>
                <a:gd name="T45" fmla="*/ 2147483647 h 156"/>
                <a:gd name="T46" fmla="*/ 2147483647 w 140"/>
                <a:gd name="T47" fmla="*/ 2147483647 h 156"/>
                <a:gd name="T48" fmla="*/ 2147483647 w 140"/>
                <a:gd name="T49" fmla="*/ 2147483647 h 156"/>
                <a:gd name="T50" fmla="*/ 2147483647 w 140"/>
                <a:gd name="T51" fmla="*/ 2147483647 h 156"/>
                <a:gd name="T52" fmla="*/ 2147483647 w 140"/>
                <a:gd name="T53" fmla="*/ 2147483647 h 156"/>
                <a:gd name="T54" fmla="*/ 2147483647 w 140"/>
                <a:gd name="T55" fmla="*/ 2147483647 h 156"/>
                <a:gd name="T56" fmla="*/ 2147483647 w 140"/>
                <a:gd name="T57" fmla="*/ 2147483647 h 156"/>
                <a:gd name="T58" fmla="*/ 2147483647 w 140"/>
                <a:gd name="T59" fmla="*/ 2147483647 h 156"/>
                <a:gd name="T60" fmla="*/ 2147483647 w 140"/>
                <a:gd name="T61" fmla="*/ 2147483647 h 156"/>
                <a:gd name="T62" fmla="*/ 2147483647 w 140"/>
                <a:gd name="T63" fmla="*/ 2147483647 h 156"/>
                <a:gd name="T64" fmla="*/ 2147483647 w 140"/>
                <a:gd name="T65" fmla="*/ 2147483647 h 156"/>
                <a:gd name="T66" fmla="*/ 2147483647 w 140"/>
                <a:gd name="T67" fmla="*/ 2147483647 h 156"/>
                <a:gd name="T68" fmla="*/ 2147483647 w 140"/>
                <a:gd name="T69" fmla="*/ 2147483647 h 156"/>
                <a:gd name="T70" fmla="*/ 2147483647 w 140"/>
                <a:gd name="T71" fmla="*/ 2147483647 h 156"/>
                <a:gd name="T72" fmla="*/ 2147483647 w 140"/>
                <a:gd name="T73" fmla="*/ 2147483647 h 156"/>
                <a:gd name="T74" fmla="*/ 2147483647 w 140"/>
                <a:gd name="T75" fmla="*/ 2147483647 h 156"/>
                <a:gd name="T76" fmla="*/ 2147483647 w 140"/>
                <a:gd name="T77" fmla="*/ 2147483647 h 156"/>
                <a:gd name="T78" fmla="*/ 2147483647 w 140"/>
                <a:gd name="T79" fmla="*/ 2147483647 h 15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0"/>
                <a:gd name="T121" fmla="*/ 0 h 156"/>
                <a:gd name="T122" fmla="*/ 140 w 140"/>
                <a:gd name="T123" fmla="*/ 156 h 15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0" h="156">
                  <a:moveTo>
                    <a:pt x="104" y="150"/>
                  </a:moveTo>
                  <a:lnTo>
                    <a:pt x="102" y="124"/>
                  </a:lnTo>
                  <a:lnTo>
                    <a:pt x="98" y="120"/>
                  </a:lnTo>
                  <a:lnTo>
                    <a:pt x="94" y="116"/>
                  </a:lnTo>
                  <a:lnTo>
                    <a:pt x="90" y="108"/>
                  </a:lnTo>
                  <a:lnTo>
                    <a:pt x="88" y="102"/>
                  </a:lnTo>
                  <a:lnTo>
                    <a:pt x="88" y="98"/>
                  </a:lnTo>
                  <a:lnTo>
                    <a:pt x="86" y="94"/>
                  </a:lnTo>
                  <a:lnTo>
                    <a:pt x="80" y="90"/>
                  </a:lnTo>
                  <a:lnTo>
                    <a:pt x="74" y="84"/>
                  </a:lnTo>
                  <a:lnTo>
                    <a:pt x="70" y="76"/>
                  </a:lnTo>
                  <a:lnTo>
                    <a:pt x="66" y="76"/>
                  </a:lnTo>
                  <a:lnTo>
                    <a:pt x="62" y="78"/>
                  </a:lnTo>
                  <a:lnTo>
                    <a:pt x="58" y="82"/>
                  </a:lnTo>
                  <a:lnTo>
                    <a:pt x="56" y="86"/>
                  </a:lnTo>
                  <a:lnTo>
                    <a:pt x="52" y="88"/>
                  </a:lnTo>
                  <a:lnTo>
                    <a:pt x="50" y="86"/>
                  </a:lnTo>
                  <a:lnTo>
                    <a:pt x="48" y="84"/>
                  </a:lnTo>
                  <a:lnTo>
                    <a:pt x="46" y="82"/>
                  </a:lnTo>
                  <a:lnTo>
                    <a:pt x="44" y="80"/>
                  </a:lnTo>
                  <a:lnTo>
                    <a:pt x="40" y="80"/>
                  </a:lnTo>
                  <a:lnTo>
                    <a:pt x="36" y="84"/>
                  </a:lnTo>
                  <a:lnTo>
                    <a:pt x="28" y="90"/>
                  </a:lnTo>
                  <a:lnTo>
                    <a:pt x="26" y="70"/>
                  </a:lnTo>
                  <a:lnTo>
                    <a:pt x="26" y="64"/>
                  </a:lnTo>
                  <a:lnTo>
                    <a:pt x="26" y="58"/>
                  </a:lnTo>
                  <a:lnTo>
                    <a:pt x="22" y="56"/>
                  </a:lnTo>
                  <a:lnTo>
                    <a:pt x="18" y="56"/>
                  </a:lnTo>
                  <a:lnTo>
                    <a:pt x="16" y="56"/>
                  </a:lnTo>
                  <a:lnTo>
                    <a:pt x="12" y="56"/>
                  </a:lnTo>
                  <a:lnTo>
                    <a:pt x="8" y="52"/>
                  </a:lnTo>
                  <a:lnTo>
                    <a:pt x="6" y="44"/>
                  </a:lnTo>
                  <a:lnTo>
                    <a:pt x="4" y="40"/>
                  </a:lnTo>
                  <a:lnTo>
                    <a:pt x="0" y="38"/>
                  </a:lnTo>
                  <a:lnTo>
                    <a:pt x="8" y="32"/>
                  </a:lnTo>
                  <a:lnTo>
                    <a:pt x="10" y="28"/>
                  </a:lnTo>
                  <a:lnTo>
                    <a:pt x="10" y="24"/>
                  </a:lnTo>
                  <a:lnTo>
                    <a:pt x="12" y="22"/>
                  </a:lnTo>
                  <a:lnTo>
                    <a:pt x="16" y="18"/>
                  </a:lnTo>
                  <a:lnTo>
                    <a:pt x="20" y="22"/>
                  </a:lnTo>
                  <a:lnTo>
                    <a:pt x="22" y="22"/>
                  </a:lnTo>
                  <a:lnTo>
                    <a:pt x="26" y="20"/>
                  </a:lnTo>
                  <a:lnTo>
                    <a:pt x="22" y="14"/>
                  </a:lnTo>
                  <a:lnTo>
                    <a:pt x="20" y="8"/>
                  </a:lnTo>
                  <a:lnTo>
                    <a:pt x="20" y="4"/>
                  </a:lnTo>
                  <a:lnTo>
                    <a:pt x="22" y="2"/>
                  </a:lnTo>
                  <a:lnTo>
                    <a:pt x="28" y="0"/>
                  </a:lnTo>
                  <a:lnTo>
                    <a:pt x="28" y="4"/>
                  </a:lnTo>
                  <a:lnTo>
                    <a:pt x="28" y="10"/>
                  </a:lnTo>
                  <a:lnTo>
                    <a:pt x="32" y="16"/>
                  </a:lnTo>
                  <a:lnTo>
                    <a:pt x="36" y="20"/>
                  </a:lnTo>
                  <a:lnTo>
                    <a:pt x="42" y="24"/>
                  </a:lnTo>
                  <a:lnTo>
                    <a:pt x="54" y="30"/>
                  </a:lnTo>
                  <a:lnTo>
                    <a:pt x="70" y="34"/>
                  </a:lnTo>
                  <a:lnTo>
                    <a:pt x="70" y="40"/>
                  </a:lnTo>
                  <a:lnTo>
                    <a:pt x="66" y="44"/>
                  </a:lnTo>
                  <a:lnTo>
                    <a:pt x="58" y="46"/>
                  </a:lnTo>
                  <a:lnTo>
                    <a:pt x="60" y="50"/>
                  </a:lnTo>
                  <a:lnTo>
                    <a:pt x="62" y="56"/>
                  </a:lnTo>
                  <a:lnTo>
                    <a:pt x="70" y="64"/>
                  </a:lnTo>
                  <a:lnTo>
                    <a:pt x="80" y="72"/>
                  </a:lnTo>
                  <a:lnTo>
                    <a:pt x="88" y="78"/>
                  </a:lnTo>
                  <a:lnTo>
                    <a:pt x="94" y="82"/>
                  </a:lnTo>
                  <a:lnTo>
                    <a:pt x="96" y="88"/>
                  </a:lnTo>
                  <a:lnTo>
                    <a:pt x="98" y="92"/>
                  </a:lnTo>
                  <a:lnTo>
                    <a:pt x="104" y="92"/>
                  </a:lnTo>
                  <a:lnTo>
                    <a:pt x="110" y="98"/>
                  </a:lnTo>
                  <a:lnTo>
                    <a:pt x="114" y="104"/>
                  </a:lnTo>
                  <a:lnTo>
                    <a:pt x="128" y="122"/>
                  </a:lnTo>
                  <a:lnTo>
                    <a:pt x="134" y="132"/>
                  </a:lnTo>
                  <a:lnTo>
                    <a:pt x="140" y="146"/>
                  </a:lnTo>
                  <a:lnTo>
                    <a:pt x="138" y="146"/>
                  </a:lnTo>
                  <a:lnTo>
                    <a:pt x="136" y="146"/>
                  </a:lnTo>
                  <a:lnTo>
                    <a:pt x="132" y="148"/>
                  </a:lnTo>
                  <a:lnTo>
                    <a:pt x="128" y="146"/>
                  </a:lnTo>
                  <a:lnTo>
                    <a:pt x="124" y="146"/>
                  </a:lnTo>
                  <a:lnTo>
                    <a:pt x="120" y="146"/>
                  </a:lnTo>
                  <a:lnTo>
                    <a:pt x="118" y="150"/>
                  </a:lnTo>
                  <a:lnTo>
                    <a:pt x="116" y="156"/>
                  </a:lnTo>
                  <a:lnTo>
                    <a:pt x="110" y="154"/>
                  </a:lnTo>
                  <a:lnTo>
                    <a:pt x="104"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6" name="Freeform 254"/>
            <p:cNvSpPr>
              <a:spLocks/>
            </p:cNvSpPr>
            <p:nvPr/>
          </p:nvSpPr>
          <p:spPr bwMode="auto">
            <a:xfrm>
              <a:off x="6886385" y="3971619"/>
              <a:ext cx="199488" cy="430091"/>
            </a:xfrm>
            <a:custGeom>
              <a:avLst/>
              <a:gdLst>
                <a:gd name="T0" fmla="*/ 2147483647 w 136"/>
                <a:gd name="T1" fmla="*/ 2147483647 h 272"/>
                <a:gd name="T2" fmla="*/ 2147483647 w 136"/>
                <a:gd name="T3" fmla="*/ 2147483647 h 272"/>
                <a:gd name="T4" fmla="*/ 2147483647 w 136"/>
                <a:gd name="T5" fmla="*/ 2147483647 h 272"/>
                <a:gd name="T6" fmla="*/ 2147483647 w 136"/>
                <a:gd name="T7" fmla="*/ 2147483647 h 272"/>
                <a:gd name="T8" fmla="*/ 2147483647 w 136"/>
                <a:gd name="T9" fmla="*/ 2147483647 h 272"/>
                <a:gd name="T10" fmla="*/ 2147483647 w 136"/>
                <a:gd name="T11" fmla="*/ 2147483647 h 272"/>
                <a:gd name="T12" fmla="*/ 2147483647 w 136"/>
                <a:gd name="T13" fmla="*/ 2147483647 h 272"/>
                <a:gd name="T14" fmla="*/ 2147483647 w 136"/>
                <a:gd name="T15" fmla="*/ 2147483647 h 272"/>
                <a:gd name="T16" fmla="*/ 2147483647 w 136"/>
                <a:gd name="T17" fmla="*/ 2147483647 h 272"/>
                <a:gd name="T18" fmla="*/ 2147483647 w 136"/>
                <a:gd name="T19" fmla="*/ 2147483647 h 272"/>
                <a:gd name="T20" fmla="*/ 2147483647 w 136"/>
                <a:gd name="T21" fmla="*/ 2147483647 h 272"/>
                <a:gd name="T22" fmla="*/ 2147483647 w 136"/>
                <a:gd name="T23" fmla="*/ 2147483647 h 272"/>
                <a:gd name="T24" fmla="*/ 2147483647 w 136"/>
                <a:gd name="T25" fmla="*/ 2147483647 h 272"/>
                <a:gd name="T26" fmla="*/ 2147483647 w 136"/>
                <a:gd name="T27" fmla="*/ 2147483647 h 272"/>
                <a:gd name="T28" fmla="*/ 2147483647 w 136"/>
                <a:gd name="T29" fmla="*/ 2147483647 h 272"/>
                <a:gd name="T30" fmla="*/ 2147483647 w 136"/>
                <a:gd name="T31" fmla="*/ 2147483647 h 272"/>
                <a:gd name="T32" fmla="*/ 2147483647 w 136"/>
                <a:gd name="T33" fmla="*/ 2147483647 h 272"/>
                <a:gd name="T34" fmla="*/ 2147483647 w 136"/>
                <a:gd name="T35" fmla="*/ 2147483647 h 272"/>
                <a:gd name="T36" fmla="*/ 2147483647 w 136"/>
                <a:gd name="T37" fmla="*/ 2147483647 h 272"/>
                <a:gd name="T38" fmla="*/ 2147483647 w 136"/>
                <a:gd name="T39" fmla="*/ 2147483647 h 272"/>
                <a:gd name="T40" fmla="*/ 2147483647 w 136"/>
                <a:gd name="T41" fmla="*/ 2147483647 h 272"/>
                <a:gd name="T42" fmla="*/ 2147483647 w 136"/>
                <a:gd name="T43" fmla="*/ 2147483647 h 272"/>
                <a:gd name="T44" fmla="*/ 2147483647 w 136"/>
                <a:gd name="T45" fmla="*/ 2147483647 h 272"/>
                <a:gd name="T46" fmla="*/ 2147483647 w 136"/>
                <a:gd name="T47" fmla="*/ 2147483647 h 272"/>
                <a:gd name="T48" fmla="*/ 2147483647 w 136"/>
                <a:gd name="T49" fmla="*/ 2147483647 h 272"/>
                <a:gd name="T50" fmla="*/ 2147483647 w 136"/>
                <a:gd name="T51" fmla="*/ 2147483647 h 272"/>
                <a:gd name="T52" fmla="*/ 2147483647 w 136"/>
                <a:gd name="T53" fmla="*/ 2147483647 h 272"/>
                <a:gd name="T54" fmla="*/ 2147483647 w 136"/>
                <a:gd name="T55" fmla="*/ 2147483647 h 272"/>
                <a:gd name="T56" fmla="*/ 2147483647 w 136"/>
                <a:gd name="T57" fmla="*/ 2147483647 h 272"/>
                <a:gd name="T58" fmla="*/ 2147483647 w 136"/>
                <a:gd name="T59" fmla="*/ 2147483647 h 272"/>
                <a:gd name="T60" fmla="*/ 2147483647 w 136"/>
                <a:gd name="T61" fmla="*/ 2147483647 h 272"/>
                <a:gd name="T62" fmla="*/ 2147483647 w 136"/>
                <a:gd name="T63" fmla="*/ 2147483647 h 272"/>
                <a:gd name="T64" fmla="*/ 2147483647 w 136"/>
                <a:gd name="T65" fmla="*/ 2147483647 h 272"/>
                <a:gd name="T66" fmla="*/ 2147483647 w 136"/>
                <a:gd name="T67" fmla="*/ 2147483647 h 272"/>
                <a:gd name="T68" fmla="*/ 2147483647 w 136"/>
                <a:gd name="T69" fmla="*/ 2147483647 h 272"/>
                <a:gd name="T70" fmla="*/ 2147483647 w 136"/>
                <a:gd name="T71" fmla="*/ 2147483647 h 272"/>
                <a:gd name="T72" fmla="*/ 2147483647 w 136"/>
                <a:gd name="T73" fmla="*/ 2147483647 h 272"/>
                <a:gd name="T74" fmla="*/ 2147483647 w 136"/>
                <a:gd name="T75" fmla="*/ 2147483647 h 272"/>
                <a:gd name="T76" fmla="*/ 2147483647 w 136"/>
                <a:gd name="T77" fmla="*/ 2147483647 h 272"/>
                <a:gd name="T78" fmla="*/ 2147483647 w 136"/>
                <a:gd name="T79" fmla="*/ 2147483647 h 272"/>
                <a:gd name="T80" fmla="*/ 2147483647 w 136"/>
                <a:gd name="T81" fmla="*/ 2147483647 h 272"/>
                <a:gd name="T82" fmla="*/ 2147483647 w 136"/>
                <a:gd name="T83" fmla="*/ 2147483647 h 272"/>
                <a:gd name="T84" fmla="*/ 2147483647 w 136"/>
                <a:gd name="T85" fmla="*/ 2147483647 h 272"/>
                <a:gd name="T86" fmla="*/ 2147483647 w 136"/>
                <a:gd name="T87" fmla="*/ 2147483647 h 272"/>
                <a:gd name="T88" fmla="*/ 2147483647 w 136"/>
                <a:gd name="T89" fmla="*/ 2147483647 h 272"/>
                <a:gd name="T90" fmla="*/ 2147483647 w 136"/>
                <a:gd name="T91" fmla="*/ 2147483647 h 272"/>
                <a:gd name="T92" fmla="*/ 2147483647 w 136"/>
                <a:gd name="T93" fmla="*/ 2147483647 h 272"/>
                <a:gd name="T94" fmla="*/ 2147483647 w 136"/>
                <a:gd name="T95" fmla="*/ 2147483647 h 272"/>
                <a:gd name="T96" fmla="*/ 2147483647 w 136"/>
                <a:gd name="T97" fmla="*/ 2147483647 h 272"/>
                <a:gd name="T98" fmla="*/ 2147483647 w 136"/>
                <a:gd name="T99" fmla="*/ 2147483647 h 272"/>
                <a:gd name="T100" fmla="*/ 2147483647 w 136"/>
                <a:gd name="T101" fmla="*/ 2147483647 h 272"/>
                <a:gd name="T102" fmla="*/ 2147483647 w 136"/>
                <a:gd name="T103" fmla="*/ 2147483647 h 272"/>
                <a:gd name="T104" fmla="*/ 2147483647 w 136"/>
                <a:gd name="T105" fmla="*/ 2147483647 h 272"/>
                <a:gd name="T106" fmla="*/ 2147483647 w 136"/>
                <a:gd name="T107" fmla="*/ 2147483647 h 272"/>
                <a:gd name="T108" fmla="*/ 2147483647 w 136"/>
                <a:gd name="T109" fmla="*/ 2147483647 h 272"/>
                <a:gd name="T110" fmla="*/ 2147483647 w 136"/>
                <a:gd name="T111" fmla="*/ 2147483647 h 272"/>
                <a:gd name="T112" fmla="*/ 2147483647 w 136"/>
                <a:gd name="T113" fmla="*/ 2147483647 h 2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6"/>
                <a:gd name="T172" fmla="*/ 0 h 272"/>
                <a:gd name="T173" fmla="*/ 136 w 136"/>
                <a:gd name="T174" fmla="*/ 272 h 2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6" h="272">
                  <a:moveTo>
                    <a:pt x="104" y="266"/>
                  </a:moveTo>
                  <a:lnTo>
                    <a:pt x="96" y="266"/>
                  </a:lnTo>
                  <a:lnTo>
                    <a:pt x="94" y="272"/>
                  </a:lnTo>
                  <a:lnTo>
                    <a:pt x="92" y="272"/>
                  </a:lnTo>
                  <a:lnTo>
                    <a:pt x="88" y="272"/>
                  </a:lnTo>
                  <a:lnTo>
                    <a:pt x="84" y="272"/>
                  </a:lnTo>
                  <a:lnTo>
                    <a:pt x="82" y="272"/>
                  </a:lnTo>
                  <a:lnTo>
                    <a:pt x="76" y="264"/>
                  </a:lnTo>
                  <a:lnTo>
                    <a:pt x="72" y="258"/>
                  </a:lnTo>
                  <a:lnTo>
                    <a:pt x="68" y="254"/>
                  </a:lnTo>
                  <a:lnTo>
                    <a:pt x="62" y="254"/>
                  </a:lnTo>
                  <a:lnTo>
                    <a:pt x="56" y="242"/>
                  </a:lnTo>
                  <a:lnTo>
                    <a:pt x="50" y="236"/>
                  </a:lnTo>
                  <a:lnTo>
                    <a:pt x="44" y="230"/>
                  </a:lnTo>
                  <a:lnTo>
                    <a:pt x="38" y="226"/>
                  </a:lnTo>
                  <a:lnTo>
                    <a:pt x="34" y="232"/>
                  </a:lnTo>
                  <a:lnTo>
                    <a:pt x="32" y="228"/>
                  </a:lnTo>
                  <a:lnTo>
                    <a:pt x="30" y="220"/>
                  </a:lnTo>
                  <a:lnTo>
                    <a:pt x="30" y="206"/>
                  </a:lnTo>
                  <a:lnTo>
                    <a:pt x="32" y="172"/>
                  </a:lnTo>
                  <a:lnTo>
                    <a:pt x="38" y="172"/>
                  </a:lnTo>
                  <a:lnTo>
                    <a:pt x="42" y="166"/>
                  </a:lnTo>
                  <a:lnTo>
                    <a:pt x="44" y="162"/>
                  </a:lnTo>
                  <a:lnTo>
                    <a:pt x="44" y="156"/>
                  </a:lnTo>
                  <a:lnTo>
                    <a:pt x="44" y="146"/>
                  </a:lnTo>
                  <a:lnTo>
                    <a:pt x="40" y="134"/>
                  </a:lnTo>
                  <a:lnTo>
                    <a:pt x="34" y="124"/>
                  </a:lnTo>
                  <a:lnTo>
                    <a:pt x="30" y="116"/>
                  </a:lnTo>
                  <a:lnTo>
                    <a:pt x="18" y="106"/>
                  </a:lnTo>
                  <a:lnTo>
                    <a:pt x="20" y="100"/>
                  </a:lnTo>
                  <a:lnTo>
                    <a:pt x="20" y="94"/>
                  </a:lnTo>
                  <a:lnTo>
                    <a:pt x="22" y="88"/>
                  </a:lnTo>
                  <a:lnTo>
                    <a:pt x="22" y="82"/>
                  </a:lnTo>
                  <a:lnTo>
                    <a:pt x="22" y="74"/>
                  </a:lnTo>
                  <a:lnTo>
                    <a:pt x="20" y="68"/>
                  </a:lnTo>
                  <a:lnTo>
                    <a:pt x="12" y="58"/>
                  </a:lnTo>
                  <a:lnTo>
                    <a:pt x="4" y="50"/>
                  </a:lnTo>
                  <a:lnTo>
                    <a:pt x="2" y="44"/>
                  </a:lnTo>
                  <a:lnTo>
                    <a:pt x="0" y="34"/>
                  </a:lnTo>
                  <a:lnTo>
                    <a:pt x="2" y="26"/>
                  </a:lnTo>
                  <a:lnTo>
                    <a:pt x="4" y="22"/>
                  </a:lnTo>
                  <a:lnTo>
                    <a:pt x="8" y="16"/>
                  </a:lnTo>
                  <a:lnTo>
                    <a:pt x="10" y="14"/>
                  </a:lnTo>
                  <a:lnTo>
                    <a:pt x="22" y="6"/>
                  </a:lnTo>
                  <a:lnTo>
                    <a:pt x="32" y="0"/>
                  </a:lnTo>
                  <a:lnTo>
                    <a:pt x="36" y="2"/>
                  </a:lnTo>
                  <a:lnTo>
                    <a:pt x="38" y="6"/>
                  </a:lnTo>
                  <a:lnTo>
                    <a:pt x="40" y="14"/>
                  </a:lnTo>
                  <a:lnTo>
                    <a:pt x="44" y="18"/>
                  </a:lnTo>
                  <a:lnTo>
                    <a:pt x="48" y="18"/>
                  </a:lnTo>
                  <a:lnTo>
                    <a:pt x="50" y="18"/>
                  </a:lnTo>
                  <a:lnTo>
                    <a:pt x="54" y="18"/>
                  </a:lnTo>
                  <a:lnTo>
                    <a:pt x="58" y="20"/>
                  </a:lnTo>
                  <a:lnTo>
                    <a:pt x="58" y="26"/>
                  </a:lnTo>
                  <a:lnTo>
                    <a:pt x="58" y="32"/>
                  </a:lnTo>
                  <a:lnTo>
                    <a:pt x="60" y="52"/>
                  </a:lnTo>
                  <a:lnTo>
                    <a:pt x="68" y="46"/>
                  </a:lnTo>
                  <a:lnTo>
                    <a:pt x="72" y="42"/>
                  </a:lnTo>
                  <a:lnTo>
                    <a:pt x="76" y="42"/>
                  </a:lnTo>
                  <a:lnTo>
                    <a:pt x="78" y="44"/>
                  </a:lnTo>
                  <a:lnTo>
                    <a:pt x="80" y="46"/>
                  </a:lnTo>
                  <a:lnTo>
                    <a:pt x="82" y="48"/>
                  </a:lnTo>
                  <a:lnTo>
                    <a:pt x="84" y="50"/>
                  </a:lnTo>
                  <a:lnTo>
                    <a:pt x="88" y="48"/>
                  </a:lnTo>
                  <a:lnTo>
                    <a:pt x="90" y="44"/>
                  </a:lnTo>
                  <a:lnTo>
                    <a:pt x="94" y="40"/>
                  </a:lnTo>
                  <a:lnTo>
                    <a:pt x="98" y="38"/>
                  </a:lnTo>
                  <a:lnTo>
                    <a:pt x="102" y="38"/>
                  </a:lnTo>
                  <a:lnTo>
                    <a:pt x="106" y="46"/>
                  </a:lnTo>
                  <a:lnTo>
                    <a:pt x="112" y="52"/>
                  </a:lnTo>
                  <a:lnTo>
                    <a:pt x="118" y="56"/>
                  </a:lnTo>
                  <a:lnTo>
                    <a:pt x="120" y="60"/>
                  </a:lnTo>
                  <a:lnTo>
                    <a:pt x="120" y="64"/>
                  </a:lnTo>
                  <a:lnTo>
                    <a:pt x="122" y="70"/>
                  </a:lnTo>
                  <a:lnTo>
                    <a:pt x="126" y="78"/>
                  </a:lnTo>
                  <a:lnTo>
                    <a:pt x="130" y="82"/>
                  </a:lnTo>
                  <a:lnTo>
                    <a:pt x="134" y="86"/>
                  </a:lnTo>
                  <a:lnTo>
                    <a:pt x="136" y="112"/>
                  </a:lnTo>
                  <a:lnTo>
                    <a:pt x="130" y="110"/>
                  </a:lnTo>
                  <a:lnTo>
                    <a:pt x="120" y="110"/>
                  </a:lnTo>
                  <a:lnTo>
                    <a:pt x="108" y="110"/>
                  </a:lnTo>
                  <a:lnTo>
                    <a:pt x="100" y="114"/>
                  </a:lnTo>
                  <a:lnTo>
                    <a:pt x="96" y="118"/>
                  </a:lnTo>
                  <a:lnTo>
                    <a:pt x="92" y="122"/>
                  </a:lnTo>
                  <a:lnTo>
                    <a:pt x="92" y="128"/>
                  </a:lnTo>
                  <a:lnTo>
                    <a:pt x="90" y="134"/>
                  </a:lnTo>
                  <a:lnTo>
                    <a:pt x="92" y="138"/>
                  </a:lnTo>
                  <a:lnTo>
                    <a:pt x="94" y="144"/>
                  </a:lnTo>
                  <a:lnTo>
                    <a:pt x="96" y="148"/>
                  </a:lnTo>
                  <a:lnTo>
                    <a:pt x="98" y="154"/>
                  </a:lnTo>
                  <a:lnTo>
                    <a:pt x="92" y="152"/>
                  </a:lnTo>
                  <a:lnTo>
                    <a:pt x="86" y="150"/>
                  </a:lnTo>
                  <a:lnTo>
                    <a:pt x="76" y="144"/>
                  </a:lnTo>
                  <a:lnTo>
                    <a:pt x="68" y="136"/>
                  </a:lnTo>
                  <a:lnTo>
                    <a:pt x="60" y="128"/>
                  </a:lnTo>
                  <a:lnTo>
                    <a:pt x="52" y="128"/>
                  </a:lnTo>
                  <a:lnTo>
                    <a:pt x="52" y="150"/>
                  </a:lnTo>
                  <a:lnTo>
                    <a:pt x="50" y="158"/>
                  </a:lnTo>
                  <a:lnTo>
                    <a:pt x="48" y="166"/>
                  </a:lnTo>
                  <a:lnTo>
                    <a:pt x="48" y="176"/>
                  </a:lnTo>
                  <a:lnTo>
                    <a:pt x="46" y="188"/>
                  </a:lnTo>
                  <a:lnTo>
                    <a:pt x="48" y="192"/>
                  </a:lnTo>
                  <a:lnTo>
                    <a:pt x="48" y="200"/>
                  </a:lnTo>
                  <a:lnTo>
                    <a:pt x="52" y="204"/>
                  </a:lnTo>
                  <a:lnTo>
                    <a:pt x="60" y="206"/>
                  </a:lnTo>
                  <a:lnTo>
                    <a:pt x="60" y="216"/>
                  </a:lnTo>
                  <a:lnTo>
                    <a:pt x="62" y="220"/>
                  </a:lnTo>
                  <a:lnTo>
                    <a:pt x="66" y="224"/>
                  </a:lnTo>
                  <a:lnTo>
                    <a:pt x="66" y="234"/>
                  </a:lnTo>
                  <a:lnTo>
                    <a:pt x="68" y="238"/>
                  </a:lnTo>
                  <a:lnTo>
                    <a:pt x="70" y="240"/>
                  </a:lnTo>
                  <a:lnTo>
                    <a:pt x="74" y="244"/>
                  </a:lnTo>
                  <a:lnTo>
                    <a:pt x="84" y="248"/>
                  </a:lnTo>
                  <a:lnTo>
                    <a:pt x="104" y="2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7" name="Freeform 255"/>
            <p:cNvSpPr>
              <a:spLocks/>
            </p:cNvSpPr>
            <p:nvPr/>
          </p:nvSpPr>
          <p:spPr bwMode="auto">
            <a:xfrm>
              <a:off x="6977481" y="4373835"/>
              <a:ext cx="106086" cy="161948"/>
            </a:xfrm>
            <a:custGeom>
              <a:avLst/>
              <a:gdLst>
                <a:gd name="T0" fmla="*/ 2147483647 w 72"/>
                <a:gd name="T1" fmla="*/ 2147483647 h 102"/>
                <a:gd name="T2" fmla="*/ 2147483647 w 72"/>
                <a:gd name="T3" fmla="*/ 2147483647 h 102"/>
                <a:gd name="T4" fmla="*/ 2147483647 w 72"/>
                <a:gd name="T5" fmla="*/ 2147483647 h 102"/>
                <a:gd name="T6" fmla="*/ 2147483647 w 72"/>
                <a:gd name="T7" fmla="*/ 2147483647 h 102"/>
                <a:gd name="T8" fmla="*/ 2147483647 w 72"/>
                <a:gd name="T9" fmla="*/ 2147483647 h 102"/>
                <a:gd name="T10" fmla="*/ 2147483647 w 72"/>
                <a:gd name="T11" fmla="*/ 2147483647 h 102"/>
                <a:gd name="T12" fmla="*/ 2147483647 w 72"/>
                <a:gd name="T13" fmla="*/ 2147483647 h 102"/>
                <a:gd name="T14" fmla="*/ 2147483647 w 72"/>
                <a:gd name="T15" fmla="*/ 2147483647 h 102"/>
                <a:gd name="T16" fmla="*/ 2147483647 w 72"/>
                <a:gd name="T17" fmla="*/ 2147483647 h 102"/>
                <a:gd name="T18" fmla="*/ 2147483647 w 72"/>
                <a:gd name="T19" fmla="*/ 0 h 102"/>
                <a:gd name="T20" fmla="*/ 0 w 72"/>
                <a:gd name="T21" fmla="*/ 0 h 102"/>
                <a:gd name="T22" fmla="*/ 2147483647 w 72"/>
                <a:gd name="T23" fmla="*/ 2147483647 h 102"/>
                <a:gd name="T24" fmla="*/ 2147483647 w 72"/>
                <a:gd name="T25" fmla="*/ 2147483647 h 102"/>
                <a:gd name="T26" fmla="*/ 2147483647 w 72"/>
                <a:gd name="T27" fmla="*/ 2147483647 h 102"/>
                <a:gd name="T28" fmla="*/ 2147483647 w 72"/>
                <a:gd name="T29" fmla="*/ 2147483647 h 102"/>
                <a:gd name="T30" fmla="*/ 2147483647 w 72"/>
                <a:gd name="T31" fmla="*/ 2147483647 h 102"/>
                <a:gd name="T32" fmla="*/ 2147483647 w 72"/>
                <a:gd name="T33" fmla="*/ 2147483647 h 102"/>
                <a:gd name="T34" fmla="*/ 2147483647 w 72"/>
                <a:gd name="T35" fmla="*/ 2147483647 h 102"/>
                <a:gd name="T36" fmla="*/ 2147483647 w 72"/>
                <a:gd name="T37" fmla="*/ 2147483647 h 102"/>
                <a:gd name="T38" fmla="*/ 2147483647 w 72"/>
                <a:gd name="T39" fmla="*/ 2147483647 h 102"/>
                <a:gd name="T40" fmla="*/ 2147483647 w 72"/>
                <a:gd name="T41" fmla="*/ 2147483647 h 102"/>
                <a:gd name="T42" fmla="*/ 2147483647 w 72"/>
                <a:gd name="T43" fmla="*/ 2147483647 h 102"/>
                <a:gd name="T44" fmla="*/ 2147483647 w 72"/>
                <a:gd name="T45" fmla="*/ 2147483647 h 102"/>
                <a:gd name="T46" fmla="*/ 2147483647 w 72"/>
                <a:gd name="T47" fmla="*/ 2147483647 h 102"/>
                <a:gd name="T48" fmla="*/ 2147483647 w 72"/>
                <a:gd name="T49" fmla="*/ 2147483647 h 102"/>
                <a:gd name="T50" fmla="*/ 2147483647 w 72"/>
                <a:gd name="T51" fmla="*/ 2147483647 h 102"/>
                <a:gd name="T52" fmla="*/ 2147483647 w 72"/>
                <a:gd name="T53" fmla="*/ 2147483647 h 102"/>
                <a:gd name="T54" fmla="*/ 2147483647 w 72"/>
                <a:gd name="T55" fmla="*/ 2147483647 h 102"/>
                <a:gd name="T56" fmla="*/ 2147483647 w 72"/>
                <a:gd name="T57" fmla="*/ 2147483647 h 102"/>
                <a:gd name="T58" fmla="*/ 2147483647 w 72"/>
                <a:gd name="T59" fmla="*/ 2147483647 h 102"/>
                <a:gd name="T60" fmla="*/ 2147483647 w 72"/>
                <a:gd name="T61" fmla="*/ 2147483647 h 102"/>
                <a:gd name="T62" fmla="*/ 2147483647 w 72"/>
                <a:gd name="T63" fmla="*/ 2147483647 h 102"/>
                <a:gd name="T64" fmla="*/ 2147483647 w 72"/>
                <a:gd name="T65" fmla="*/ 2147483647 h 102"/>
                <a:gd name="T66" fmla="*/ 2147483647 w 72"/>
                <a:gd name="T67" fmla="*/ 2147483647 h 1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
                <a:gd name="T103" fmla="*/ 0 h 102"/>
                <a:gd name="T104" fmla="*/ 72 w 72"/>
                <a:gd name="T105" fmla="*/ 102 h 10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 h="102">
                  <a:moveTo>
                    <a:pt x="42" y="12"/>
                  </a:moveTo>
                  <a:lnTo>
                    <a:pt x="34" y="12"/>
                  </a:lnTo>
                  <a:lnTo>
                    <a:pt x="32" y="18"/>
                  </a:lnTo>
                  <a:lnTo>
                    <a:pt x="30" y="18"/>
                  </a:lnTo>
                  <a:lnTo>
                    <a:pt x="26" y="18"/>
                  </a:lnTo>
                  <a:lnTo>
                    <a:pt x="22" y="18"/>
                  </a:lnTo>
                  <a:lnTo>
                    <a:pt x="20" y="18"/>
                  </a:lnTo>
                  <a:lnTo>
                    <a:pt x="14" y="10"/>
                  </a:lnTo>
                  <a:lnTo>
                    <a:pt x="10" y="4"/>
                  </a:lnTo>
                  <a:lnTo>
                    <a:pt x="6" y="0"/>
                  </a:lnTo>
                  <a:lnTo>
                    <a:pt x="0" y="0"/>
                  </a:lnTo>
                  <a:lnTo>
                    <a:pt x="2" y="8"/>
                  </a:lnTo>
                  <a:lnTo>
                    <a:pt x="4" y="14"/>
                  </a:lnTo>
                  <a:lnTo>
                    <a:pt x="6" y="24"/>
                  </a:lnTo>
                  <a:lnTo>
                    <a:pt x="10" y="36"/>
                  </a:lnTo>
                  <a:lnTo>
                    <a:pt x="14" y="46"/>
                  </a:lnTo>
                  <a:lnTo>
                    <a:pt x="18" y="54"/>
                  </a:lnTo>
                  <a:lnTo>
                    <a:pt x="34" y="72"/>
                  </a:lnTo>
                  <a:lnTo>
                    <a:pt x="50" y="86"/>
                  </a:lnTo>
                  <a:lnTo>
                    <a:pt x="58" y="96"/>
                  </a:lnTo>
                  <a:lnTo>
                    <a:pt x="66" y="102"/>
                  </a:lnTo>
                  <a:lnTo>
                    <a:pt x="68" y="100"/>
                  </a:lnTo>
                  <a:lnTo>
                    <a:pt x="70" y="100"/>
                  </a:lnTo>
                  <a:lnTo>
                    <a:pt x="72" y="96"/>
                  </a:lnTo>
                  <a:lnTo>
                    <a:pt x="72" y="90"/>
                  </a:lnTo>
                  <a:lnTo>
                    <a:pt x="70" y="84"/>
                  </a:lnTo>
                  <a:lnTo>
                    <a:pt x="66" y="74"/>
                  </a:lnTo>
                  <a:lnTo>
                    <a:pt x="62" y="68"/>
                  </a:lnTo>
                  <a:lnTo>
                    <a:pt x="60" y="64"/>
                  </a:lnTo>
                  <a:lnTo>
                    <a:pt x="58" y="60"/>
                  </a:lnTo>
                  <a:lnTo>
                    <a:pt x="58" y="40"/>
                  </a:lnTo>
                  <a:lnTo>
                    <a:pt x="58" y="32"/>
                  </a:lnTo>
                  <a:lnTo>
                    <a:pt x="52" y="24"/>
                  </a:lnTo>
                  <a:lnTo>
                    <a:pt x="4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8" name="Freeform 256"/>
            <p:cNvSpPr>
              <a:spLocks/>
            </p:cNvSpPr>
            <p:nvPr/>
          </p:nvSpPr>
          <p:spPr bwMode="auto">
            <a:xfrm>
              <a:off x="6754930" y="3740644"/>
              <a:ext cx="197182" cy="503101"/>
            </a:xfrm>
            <a:custGeom>
              <a:avLst/>
              <a:gdLst>
                <a:gd name="T0" fmla="*/ 0 w 134"/>
                <a:gd name="T1" fmla="*/ 2147483647 h 318"/>
                <a:gd name="T2" fmla="*/ 2147483647 w 134"/>
                <a:gd name="T3" fmla="*/ 2147483647 h 318"/>
                <a:gd name="T4" fmla="*/ 2147483647 w 134"/>
                <a:gd name="T5" fmla="*/ 2147483647 h 318"/>
                <a:gd name="T6" fmla="*/ 2147483647 w 134"/>
                <a:gd name="T7" fmla="*/ 2147483647 h 318"/>
                <a:gd name="T8" fmla="*/ 2147483647 w 134"/>
                <a:gd name="T9" fmla="*/ 2147483647 h 318"/>
                <a:gd name="T10" fmla="*/ 2147483647 w 134"/>
                <a:gd name="T11" fmla="*/ 2147483647 h 318"/>
                <a:gd name="T12" fmla="*/ 2147483647 w 134"/>
                <a:gd name="T13" fmla="*/ 2147483647 h 318"/>
                <a:gd name="T14" fmla="*/ 2147483647 w 134"/>
                <a:gd name="T15" fmla="*/ 2147483647 h 318"/>
                <a:gd name="T16" fmla="*/ 2147483647 w 134"/>
                <a:gd name="T17" fmla="*/ 2147483647 h 318"/>
                <a:gd name="T18" fmla="*/ 2147483647 w 134"/>
                <a:gd name="T19" fmla="*/ 2147483647 h 318"/>
                <a:gd name="T20" fmla="*/ 2147483647 w 134"/>
                <a:gd name="T21" fmla="*/ 2147483647 h 318"/>
                <a:gd name="T22" fmla="*/ 2147483647 w 134"/>
                <a:gd name="T23" fmla="*/ 2147483647 h 318"/>
                <a:gd name="T24" fmla="*/ 2147483647 w 134"/>
                <a:gd name="T25" fmla="*/ 2147483647 h 318"/>
                <a:gd name="T26" fmla="*/ 2147483647 w 134"/>
                <a:gd name="T27" fmla="*/ 2147483647 h 318"/>
                <a:gd name="T28" fmla="*/ 2147483647 w 134"/>
                <a:gd name="T29" fmla="*/ 2147483647 h 318"/>
                <a:gd name="T30" fmla="*/ 2147483647 w 134"/>
                <a:gd name="T31" fmla="*/ 2147483647 h 318"/>
                <a:gd name="T32" fmla="*/ 2147483647 w 134"/>
                <a:gd name="T33" fmla="*/ 2147483647 h 318"/>
                <a:gd name="T34" fmla="*/ 2147483647 w 134"/>
                <a:gd name="T35" fmla="*/ 2147483647 h 318"/>
                <a:gd name="T36" fmla="*/ 2147483647 w 134"/>
                <a:gd name="T37" fmla="*/ 2147483647 h 318"/>
                <a:gd name="T38" fmla="*/ 2147483647 w 134"/>
                <a:gd name="T39" fmla="*/ 2147483647 h 318"/>
                <a:gd name="T40" fmla="*/ 2147483647 w 134"/>
                <a:gd name="T41" fmla="*/ 2147483647 h 318"/>
                <a:gd name="T42" fmla="*/ 2147483647 w 134"/>
                <a:gd name="T43" fmla="*/ 2147483647 h 318"/>
                <a:gd name="T44" fmla="*/ 2147483647 w 134"/>
                <a:gd name="T45" fmla="*/ 2147483647 h 318"/>
                <a:gd name="T46" fmla="*/ 2147483647 w 134"/>
                <a:gd name="T47" fmla="*/ 2147483647 h 318"/>
                <a:gd name="T48" fmla="*/ 2147483647 w 134"/>
                <a:gd name="T49" fmla="*/ 2147483647 h 318"/>
                <a:gd name="T50" fmla="*/ 2147483647 w 134"/>
                <a:gd name="T51" fmla="*/ 2147483647 h 318"/>
                <a:gd name="T52" fmla="*/ 2147483647 w 134"/>
                <a:gd name="T53" fmla="*/ 2147483647 h 318"/>
                <a:gd name="T54" fmla="*/ 2147483647 w 134"/>
                <a:gd name="T55" fmla="*/ 2147483647 h 318"/>
                <a:gd name="T56" fmla="*/ 2147483647 w 134"/>
                <a:gd name="T57" fmla="*/ 2147483647 h 318"/>
                <a:gd name="T58" fmla="*/ 2147483647 w 134"/>
                <a:gd name="T59" fmla="*/ 2147483647 h 318"/>
                <a:gd name="T60" fmla="*/ 2147483647 w 134"/>
                <a:gd name="T61" fmla="*/ 2147483647 h 318"/>
                <a:gd name="T62" fmla="*/ 2147483647 w 134"/>
                <a:gd name="T63" fmla="*/ 2147483647 h 318"/>
                <a:gd name="T64" fmla="*/ 2147483647 w 134"/>
                <a:gd name="T65" fmla="*/ 2147483647 h 318"/>
                <a:gd name="T66" fmla="*/ 2147483647 w 134"/>
                <a:gd name="T67" fmla="*/ 2147483647 h 318"/>
                <a:gd name="T68" fmla="*/ 2147483647 w 134"/>
                <a:gd name="T69" fmla="*/ 2147483647 h 318"/>
                <a:gd name="T70" fmla="*/ 2147483647 w 134"/>
                <a:gd name="T71" fmla="*/ 2147483647 h 318"/>
                <a:gd name="T72" fmla="*/ 2147483647 w 134"/>
                <a:gd name="T73" fmla="*/ 2147483647 h 318"/>
                <a:gd name="T74" fmla="*/ 2147483647 w 134"/>
                <a:gd name="T75" fmla="*/ 2147483647 h 318"/>
                <a:gd name="T76" fmla="*/ 2147483647 w 134"/>
                <a:gd name="T77" fmla="*/ 2147483647 h 318"/>
                <a:gd name="T78" fmla="*/ 2147483647 w 134"/>
                <a:gd name="T79" fmla="*/ 2147483647 h 318"/>
                <a:gd name="T80" fmla="*/ 2147483647 w 134"/>
                <a:gd name="T81" fmla="*/ 2147483647 h 318"/>
                <a:gd name="T82" fmla="*/ 2147483647 w 134"/>
                <a:gd name="T83" fmla="*/ 2147483647 h 318"/>
                <a:gd name="T84" fmla="*/ 2147483647 w 134"/>
                <a:gd name="T85" fmla="*/ 2147483647 h 318"/>
                <a:gd name="T86" fmla="*/ 2147483647 w 134"/>
                <a:gd name="T87" fmla="*/ 2147483647 h 318"/>
                <a:gd name="T88" fmla="*/ 2147483647 w 134"/>
                <a:gd name="T89" fmla="*/ 2147483647 h 318"/>
                <a:gd name="T90" fmla="*/ 2147483647 w 134"/>
                <a:gd name="T91" fmla="*/ 2147483647 h 318"/>
                <a:gd name="T92" fmla="*/ 2147483647 w 134"/>
                <a:gd name="T93" fmla="*/ 0 h 318"/>
                <a:gd name="T94" fmla="*/ 2147483647 w 134"/>
                <a:gd name="T95" fmla="*/ 2147483647 h 318"/>
                <a:gd name="T96" fmla="*/ 2147483647 w 134"/>
                <a:gd name="T97" fmla="*/ 2147483647 h 318"/>
                <a:gd name="T98" fmla="*/ 2147483647 w 134"/>
                <a:gd name="T99" fmla="*/ 2147483647 h 318"/>
                <a:gd name="T100" fmla="*/ 2147483647 w 134"/>
                <a:gd name="T101" fmla="*/ 2147483647 h 318"/>
                <a:gd name="T102" fmla="*/ 2147483647 w 134"/>
                <a:gd name="T103" fmla="*/ 2147483647 h 318"/>
                <a:gd name="T104" fmla="*/ 2147483647 w 134"/>
                <a:gd name="T105" fmla="*/ 2147483647 h 318"/>
                <a:gd name="T106" fmla="*/ 2147483647 w 134"/>
                <a:gd name="T107" fmla="*/ 2147483647 h 318"/>
                <a:gd name="T108" fmla="*/ 2147483647 w 134"/>
                <a:gd name="T109" fmla="*/ 2147483647 h 318"/>
                <a:gd name="T110" fmla="*/ 2147483647 w 134"/>
                <a:gd name="T111" fmla="*/ 2147483647 h 318"/>
                <a:gd name="T112" fmla="*/ 2147483647 w 134"/>
                <a:gd name="T113" fmla="*/ 2147483647 h 318"/>
                <a:gd name="T114" fmla="*/ 2147483647 w 134"/>
                <a:gd name="T115" fmla="*/ 2147483647 h 318"/>
                <a:gd name="T116" fmla="*/ 2147483647 w 134"/>
                <a:gd name="T117" fmla="*/ 2147483647 h 318"/>
                <a:gd name="T118" fmla="*/ 2147483647 w 134"/>
                <a:gd name="T119" fmla="*/ 2147483647 h 318"/>
                <a:gd name="T120" fmla="*/ 2147483647 w 134"/>
                <a:gd name="T121" fmla="*/ 2147483647 h 318"/>
                <a:gd name="T122" fmla="*/ 0 w 134"/>
                <a:gd name="T123" fmla="*/ 2147483647 h 3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4"/>
                <a:gd name="T187" fmla="*/ 0 h 318"/>
                <a:gd name="T188" fmla="*/ 134 w 134"/>
                <a:gd name="T189" fmla="*/ 318 h 31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4" h="318">
                  <a:moveTo>
                    <a:pt x="0" y="136"/>
                  </a:moveTo>
                  <a:lnTo>
                    <a:pt x="0" y="140"/>
                  </a:lnTo>
                  <a:lnTo>
                    <a:pt x="14" y="152"/>
                  </a:lnTo>
                  <a:lnTo>
                    <a:pt x="28" y="166"/>
                  </a:lnTo>
                  <a:lnTo>
                    <a:pt x="36" y="172"/>
                  </a:lnTo>
                  <a:lnTo>
                    <a:pt x="42" y="180"/>
                  </a:lnTo>
                  <a:lnTo>
                    <a:pt x="46" y="190"/>
                  </a:lnTo>
                  <a:lnTo>
                    <a:pt x="48" y="198"/>
                  </a:lnTo>
                  <a:lnTo>
                    <a:pt x="48" y="204"/>
                  </a:lnTo>
                  <a:lnTo>
                    <a:pt x="46" y="212"/>
                  </a:lnTo>
                  <a:lnTo>
                    <a:pt x="44" y="218"/>
                  </a:lnTo>
                  <a:lnTo>
                    <a:pt x="44" y="224"/>
                  </a:lnTo>
                  <a:lnTo>
                    <a:pt x="44" y="226"/>
                  </a:lnTo>
                  <a:lnTo>
                    <a:pt x="48" y="226"/>
                  </a:lnTo>
                  <a:lnTo>
                    <a:pt x="56" y="224"/>
                  </a:lnTo>
                  <a:lnTo>
                    <a:pt x="58" y="228"/>
                  </a:lnTo>
                  <a:lnTo>
                    <a:pt x="62" y="228"/>
                  </a:lnTo>
                  <a:lnTo>
                    <a:pt x="66" y="228"/>
                  </a:lnTo>
                  <a:lnTo>
                    <a:pt x="72" y="228"/>
                  </a:lnTo>
                  <a:lnTo>
                    <a:pt x="80" y="224"/>
                  </a:lnTo>
                  <a:lnTo>
                    <a:pt x="84" y="216"/>
                  </a:lnTo>
                  <a:lnTo>
                    <a:pt x="84" y="206"/>
                  </a:lnTo>
                  <a:lnTo>
                    <a:pt x="90" y="212"/>
                  </a:lnTo>
                  <a:lnTo>
                    <a:pt x="96" y="220"/>
                  </a:lnTo>
                  <a:lnTo>
                    <a:pt x="102" y="234"/>
                  </a:lnTo>
                  <a:lnTo>
                    <a:pt x="106" y="252"/>
                  </a:lnTo>
                  <a:lnTo>
                    <a:pt x="110" y="268"/>
                  </a:lnTo>
                  <a:lnTo>
                    <a:pt x="118" y="276"/>
                  </a:lnTo>
                  <a:lnTo>
                    <a:pt x="122" y="282"/>
                  </a:lnTo>
                  <a:lnTo>
                    <a:pt x="122" y="286"/>
                  </a:lnTo>
                  <a:lnTo>
                    <a:pt x="124" y="304"/>
                  </a:lnTo>
                  <a:lnTo>
                    <a:pt x="124" y="310"/>
                  </a:lnTo>
                  <a:lnTo>
                    <a:pt x="122" y="318"/>
                  </a:lnTo>
                  <a:lnTo>
                    <a:pt x="128" y="318"/>
                  </a:lnTo>
                  <a:lnTo>
                    <a:pt x="132" y="312"/>
                  </a:lnTo>
                  <a:lnTo>
                    <a:pt x="134" y="308"/>
                  </a:lnTo>
                  <a:lnTo>
                    <a:pt x="134" y="302"/>
                  </a:lnTo>
                  <a:lnTo>
                    <a:pt x="134" y="292"/>
                  </a:lnTo>
                  <a:lnTo>
                    <a:pt x="130" y="280"/>
                  </a:lnTo>
                  <a:lnTo>
                    <a:pt x="124" y="270"/>
                  </a:lnTo>
                  <a:lnTo>
                    <a:pt x="120" y="262"/>
                  </a:lnTo>
                  <a:lnTo>
                    <a:pt x="108" y="252"/>
                  </a:lnTo>
                  <a:lnTo>
                    <a:pt x="110" y="246"/>
                  </a:lnTo>
                  <a:lnTo>
                    <a:pt x="110" y="240"/>
                  </a:lnTo>
                  <a:lnTo>
                    <a:pt x="112" y="234"/>
                  </a:lnTo>
                  <a:lnTo>
                    <a:pt x="112" y="228"/>
                  </a:lnTo>
                  <a:lnTo>
                    <a:pt x="112" y="220"/>
                  </a:lnTo>
                  <a:lnTo>
                    <a:pt x="110" y="214"/>
                  </a:lnTo>
                  <a:lnTo>
                    <a:pt x="102" y="204"/>
                  </a:lnTo>
                  <a:lnTo>
                    <a:pt x="94" y="196"/>
                  </a:lnTo>
                  <a:lnTo>
                    <a:pt x="92" y="190"/>
                  </a:lnTo>
                  <a:lnTo>
                    <a:pt x="90" y="180"/>
                  </a:lnTo>
                  <a:lnTo>
                    <a:pt x="92" y="172"/>
                  </a:lnTo>
                  <a:lnTo>
                    <a:pt x="94" y="168"/>
                  </a:lnTo>
                  <a:lnTo>
                    <a:pt x="98" y="162"/>
                  </a:lnTo>
                  <a:lnTo>
                    <a:pt x="106" y="156"/>
                  </a:lnTo>
                  <a:lnTo>
                    <a:pt x="118" y="148"/>
                  </a:lnTo>
                  <a:lnTo>
                    <a:pt x="124" y="144"/>
                  </a:lnTo>
                  <a:lnTo>
                    <a:pt x="130" y="140"/>
                  </a:lnTo>
                  <a:lnTo>
                    <a:pt x="132" y="134"/>
                  </a:lnTo>
                  <a:lnTo>
                    <a:pt x="134" y="130"/>
                  </a:lnTo>
                  <a:lnTo>
                    <a:pt x="132" y="128"/>
                  </a:lnTo>
                  <a:lnTo>
                    <a:pt x="126" y="126"/>
                  </a:lnTo>
                  <a:lnTo>
                    <a:pt x="120" y="122"/>
                  </a:lnTo>
                  <a:lnTo>
                    <a:pt x="114" y="118"/>
                  </a:lnTo>
                  <a:lnTo>
                    <a:pt x="108" y="116"/>
                  </a:lnTo>
                  <a:lnTo>
                    <a:pt x="110" y="106"/>
                  </a:lnTo>
                  <a:lnTo>
                    <a:pt x="110" y="102"/>
                  </a:lnTo>
                  <a:lnTo>
                    <a:pt x="108" y="98"/>
                  </a:lnTo>
                  <a:lnTo>
                    <a:pt x="104" y="96"/>
                  </a:lnTo>
                  <a:lnTo>
                    <a:pt x="100" y="94"/>
                  </a:lnTo>
                  <a:lnTo>
                    <a:pt x="98" y="90"/>
                  </a:lnTo>
                  <a:lnTo>
                    <a:pt x="96" y="84"/>
                  </a:lnTo>
                  <a:lnTo>
                    <a:pt x="94" y="82"/>
                  </a:lnTo>
                  <a:lnTo>
                    <a:pt x="90" y="82"/>
                  </a:lnTo>
                  <a:lnTo>
                    <a:pt x="84" y="82"/>
                  </a:lnTo>
                  <a:lnTo>
                    <a:pt x="80" y="80"/>
                  </a:lnTo>
                  <a:lnTo>
                    <a:pt x="78" y="76"/>
                  </a:lnTo>
                  <a:lnTo>
                    <a:pt x="76" y="68"/>
                  </a:lnTo>
                  <a:lnTo>
                    <a:pt x="76" y="64"/>
                  </a:lnTo>
                  <a:lnTo>
                    <a:pt x="78" y="58"/>
                  </a:lnTo>
                  <a:lnTo>
                    <a:pt x="82" y="52"/>
                  </a:lnTo>
                  <a:lnTo>
                    <a:pt x="88" y="50"/>
                  </a:lnTo>
                  <a:lnTo>
                    <a:pt x="86" y="48"/>
                  </a:lnTo>
                  <a:lnTo>
                    <a:pt x="88" y="44"/>
                  </a:lnTo>
                  <a:lnTo>
                    <a:pt x="84" y="28"/>
                  </a:lnTo>
                  <a:lnTo>
                    <a:pt x="82" y="18"/>
                  </a:lnTo>
                  <a:lnTo>
                    <a:pt x="80" y="14"/>
                  </a:lnTo>
                  <a:lnTo>
                    <a:pt x="76" y="14"/>
                  </a:lnTo>
                  <a:lnTo>
                    <a:pt x="72" y="12"/>
                  </a:lnTo>
                  <a:lnTo>
                    <a:pt x="72" y="10"/>
                  </a:lnTo>
                  <a:lnTo>
                    <a:pt x="68" y="4"/>
                  </a:lnTo>
                  <a:lnTo>
                    <a:pt x="66" y="2"/>
                  </a:lnTo>
                  <a:lnTo>
                    <a:pt x="62" y="0"/>
                  </a:lnTo>
                  <a:lnTo>
                    <a:pt x="56" y="0"/>
                  </a:lnTo>
                  <a:lnTo>
                    <a:pt x="56" y="8"/>
                  </a:lnTo>
                  <a:lnTo>
                    <a:pt x="54" y="14"/>
                  </a:lnTo>
                  <a:lnTo>
                    <a:pt x="56" y="20"/>
                  </a:lnTo>
                  <a:lnTo>
                    <a:pt x="50" y="20"/>
                  </a:lnTo>
                  <a:lnTo>
                    <a:pt x="44" y="22"/>
                  </a:lnTo>
                  <a:lnTo>
                    <a:pt x="36" y="28"/>
                  </a:lnTo>
                  <a:lnTo>
                    <a:pt x="30" y="34"/>
                  </a:lnTo>
                  <a:lnTo>
                    <a:pt x="28" y="36"/>
                  </a:lnTo>
                  <a:lnTo>
                    <a:pt x="30" y="40"/>
                  </a:lnTo>
                  <a:lnTo>
                    <a:pt x="32" y="42"/>
                  </a:lnTo>
                  <a:lnTo>
                    <a:pt x="26" y="60"/>
                  </a:lnTo>
                  <a:lnTo>
                    <a:pt x="26" y="62"/>
                  </a:lnTo>
                  <a:lnTo>
                    <a:pt x="28" y="64"/>
                  </a:lnTo>
                  <a:lnTo>
                    <a:pt x="30" y="64"/>
                  </a:lnTo>
                  <a:lnTo>
                    <a:pt x="28" y="70"/>
                  </a:lnTo>
                  <a:lnTo>
                    <a:pt x="26" y="74"/>
                  </a:lnTo>
                  <a:lnTo>
                    <a:pt x="20" y="84"/>
                  </a:lnTo>
                  <a:lnTo>
                    <a:pt x="18" y="84"/>
                  </a:lnTo>
                  <a:lnTo>
                    <a:pt x="16" y="82"/>
                  </a:lnTo>
                  <a:lnTo>
                    <a:pt x="12" y="86"/>
                  </a:lnTo>
                  <a:lnTo>
                    <a:pt x="10" y="86"/>
                  </a:lnTo>
                  <a:lnTo>
                    <a:pt x="12" y="92"/>
                  </a:lnTo>
                  <a:lnTo>
                    <a:pt x="12" y="100"/>
                  </a:lnTo>
                  <a:lnTo>
                    <a:pt x="10" y="110"/>
                  </a:lnTo>
                  <a:lnTo>
                    <a:pt x="10" y="118"/>
                  </a:lnTo>
                  <a:lnTo>
                    <a:pt x="4" y="118"/>
                  </a:lnTo>
                  <a:lnTo>
                    <a:pt x="2" y="124"/>
                  </a:lnTo>
                  <a:lnTo>
                    <a:pt x="0" y="130"/>
                  </a:lnTo>
                  <a:lnTo>
                    <a:pt x="0"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9" name="Freeform 257"/>
            <p:cNvSpPr>
              <a:spLocks/>
            </p:cNvSpPr>
            <p:nvPr/>
          </p:nvSpPr>
          <p:spPr bwMode="auto">
            <a:xfrm>
              <a:off x="6641926" y="3801707"/>
              <a:ext cx="123382" cy="152656"/>
            </a:xfrm>
            <a:custGeom>
              <a:avLst/>
              <a:gdLst>
                <a:gd name="T0" fmla="*/ 2147483647 w 84"/>
                <a:gd name="T1" fmla="*/ 2147483647 h 96"/>
                <a:gd name="T2" fmla="*/ 2147483647 w 84"/>
                <a:gd name="T3" fmla="*/ 2147483647 h 96"/>
                <a:gd name="T4" fmla="*/ 2147483647 w 84"/>
                <a:gd name="T5" fmla="*/ 2147483647 h 96"/>
                <a:gd name="T6" fmla="*/ 2147483647 w 84"/>
                <a:gd name="T7" fmla="*/ 2147483647 h 96"/>
                <a:gd name="T8" fmla="*/ 2147483647 w 84"/>
                <a:gd name="T9" fmla="*/ 2147483647 h 96"/>
                <a:gd name="T10" fmla="*/ 2147483647 w 84"/>
                <a:gd name="T11" fmla="*/ 2147483647 h 96"/>
                <a:gd name="T12" fmla="*/ 2147483647 w 84"/>
                <a:gd name="T13" fmla="*/ 2147483647 h 96"/>
                <a:gd name="T14" fmla="*/ 2147483647 w 84"/>
                <a:gd name="T15" fmla="*/ 2147483647 h 96"/>
                <a:gd name="T16" fmla="*/ 2147483647 w 84"/>
                <a:gd name="T17" fmla="*/ 2147483647 h 96"/>
                <a:gd name="T18" fmla="*/ 2147483647 w 84"/>
                <a:gd name="T19" fmla="*/ 2147483647 h 96"/>
                <a:gd name="T20" fmla="*/ 2147483647 w 84"/>
                <a:gd name="T21" fmla="*/ 2147483647 h 96"/>
                <a:gd name="T22" fmla="*/ 2147483647 w 84"/>
                <a:gd name="T23" fmla="*/ 2147483647 h 96"/>
                <a:gd name="T24" fmla="*/ 2147483647 w 84"/>
                <a:gd name="T25" fmla="*/ 2147483647 h 96"/>
                <a:gd name="T26" fmla="*/ 2147483647 w 84"/>
                <a:gd name="T27" fmla="*/ 2147483647 h 96"/>
                <a:gd name="T28" fmla="*/ 2147483647 w 84"/>
                <a:gd name="T29" fmla="*/ 2147483647 h 96"/>
                <a:gd name="T30" fmla="*/ 2147483647 w 84"/>
                <a:gd name="T31" fmla="*/ 2147483647 h 96"/>
                <a:gd name="T32" fmla="*/ 2147483647 w 84"/>
                <a:gd name="T33" fmla="*/ 2147483647 h 96"/>
                <a:gd name="T34" fmla="*/ 0 w 84"/>
                <a:gd name="T35" fmla="*/ 2147483647 h 96"/>
                <a:gd name="T36" fmla="*/ 2147483647 w 84"/>
                <a:gd name="T37" fmla="*/ 0 h 96"/>
                <a:gd name="T38" fmla="*/ 2147483647 w 84"/>
                <a:gd name="T39" fmla="*/ 2147483647 h 96"/>
                <a:gd name="T40" fmla="*/ 2147483647 w 84"/>
                <a:gd name="T41" fmla="*/ 2147483647 h 96"/>
                <a:gd name="T42" fmla="*/ 2147483647 w 84"/>
                <a:gd name="T43" fmla="*/ 2147483647 h 96"/>
                <a:gd name="T44" fmla="*/ 2147483647 w 84"/>
                <a:gd name="T45" fmla="*/ 2147483647 h 96"/>
                <a:gd name="T46" fmla="*/ 2147483647 w 84"/>
                <a:gd name="T47" fmla="*/ 2147483647 h 96"/>
                <a:gd name="T48" fmla="*/ 2147483647 w 84"/>
                <a:gd name="T49" fmla="*/ 2147483647 h 96"/>
                <a:gd name="T50" fmla="*/ 2147483647 w 84"/>
                <a:gd name="T51" fmla="*/ 2147483647 h 96"/>
                <a:gd name="T52" fmla="*/ 2147483647 w 84"/>
                <a:gd name="T53" fmla="*/ 2147483647 h 96"/>
                <a:gd name="T54" fmla="*/ 2147483647 w 84"/>
                <a:gd name="T55" fmla="*/ 2147483647 h 96"/>
                <a:gd name="T56" fmla="*/ 2147483647 w 84"/>
                <a:gd name="T57" fmla="*/ 2147483647 h 96"/>
                <a:gd name="T58" fmla="*/ 2147483647 w 84"/>
                <a:gd name="T59" fmla="*/ 2147483647 h 96"/>
                <a:gd name="T60" fmla="*/ 2147483647 w 84"/>
                <a:gd name="T61" fmla="*/ 2147483647 h 96"/>
                <a:gd name="T62" fmla="*/ 2147483647 w 84"/>
                <a:gd name="T63" fmla="*/ 2147483647 h 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4"/>
                <a:gd name="T97" fmla="*/ 0 h 96"/>
                <a:gd name="T98" fmla="*/ 84 w 84"/>
                <a:gd name="T99" fmla="*/ 96 h 9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4" h="96">
                  <a:moveTo>
                    <a:pt x="82" y="82"/>
                  </a:moveTo>
                  <a:lnTo>
                    <a:pt x="80" y="86"/>
                  </a:lnTo>
                  <a:lnTo>
                    <a:pt x="78" y="96"/>
                  </a:lnTo>
                  <a:lnTo>
                    <a:pt x="74" y="88"/>
                  </a:lnTo>
                  <a:lnTo>
                    <a:pt x="72" y="84"/>
                  </a:lnTo>
                  <a:lnTo>
                    <a:pt x="70" y="76"/>
                  </a:lnTo>
                  <a:lnTo>
                    <a:pt x="64" y="70"/>
                  </a:lnTo>
                  <a:lnTo>
                    <a:pt x="58" y="72"/>
                  </a:lnTo>
                  <a:lnTo>
                    <a:pt x="52" y="72"/>
                  </a:lnTo>
                  <a:lnTo>
                    <a:pt x="50" y="70"/>
                  </a:lnTo>
                  <a:lnTo>
                    <a:pt x="48" y="68"/>
                  </a:lnTo>
                  <a:lnTo>
                    <a:pt x="46" y="66"/>
                  </a:lnTo>
                  <a:lnTo>
                    <a:pt x="46" y="72"/>
                  </a:lnTo>
                  <a:lnTo>
                    <a:pt x="40" y="80"/>
                  </a:lnTo>
                  <a:lnTo>
                    <a:pt x="32" y="84"/>
                  </a:lnTo>
                  <a:lnTo>
                    <a:pt x="26" y="86"/>
                  </a:lnTo>
                  <a:lnTo>
                    <a:pt x="24" y="76"/>
                  </a:lnTo>
                  <a:lnTo>
                    <a:pt x="22" y="70"/>
                  </a:lnTo>
                  <a:lnTo>
                    <a:pt x="22" y="62"/>
                  </a:lnTo>
                  <a:lnTo>
                    <a:pt x="20" y="58"/>
                  </a:lnTo>
                  <a:lnTo>
                    <a:pt x="18" y="54"/>
                  </a:lnTo>
                  <a:lnTo>
                    <a:pt x="14" y="52"/>
                  </a:lnTo>
                  <a:lnTo>
                    <a:pt x="14" y="50"/>
                  </a:lnTo>
                  <a:lnTo>
                    <a:pt x="16" y="40"/>
                  </a:lnTo>
                  <a:lnTo>
                    <a:pt x="10" y="36"/>
                  </a:lnTo>
                  <a:lnTo>
                    <a:pt x="8" y="34"/>
                  </a:lnTo>
                  <a:lnTo>
                    <a:pt x="6" y="30"/>
                  </a:lnTo>
                  <a:lnTo>
                    <a:pt x="6" y="28"/>
                  </a:lnTo>
                  <a:lnTo>
                    <a:pt x="8" y="26"/>
                  </a:lnTo>
                  <a:lnTo>
                    <a:pt x="10" y="26"/>
                  </a:lnTo>
                  <a:lnTo>
                    <a:pt x="12" y="22"/>
                  </a:lnTo>
                  <a:lnTo>
                    <a:pt x="10" y="18"/>
                  </a:lnTo>
                  <a:lnTo>
                    <a:pt x="6" y="14"/>
                  </a:lnTo>
                  <a:lnTo>
                    <a:pt x="2" y="10"/>
                  </a:lnTo>
                  <a:lnTo>
                    <a:pt x="0" y="6"/>
                  </a:lnTo>
                  <a:lnTo>
                    <a:pt x="0" y="4"/>
                  </a:lnTo>
                  <a:lnTo>
                    <a:pt x="2" y="2"/>
                  </a:lnTo>
                  <a:lnTo>
                    <a:pt x="6" y="0"/>
                  </a:lnTo>
                  <a:lnTo>
                    <a:pt x="20" y="6"/>
                  </a:lnTo>
                  <a:lnTo>
                    <a:pt x="24" y="10"/>
                  </a:lnTo>
                  <a:lnTo>
                    <a:pt x="28" y="12"/>
                  </a:lnTo>
                  <a:lnTo>
                    <a:pt x="28" y="16"/>
                  </a:lnTo>
                  <a:lnTo>
                    <a:pt x="28" y="20"/>
                  </a:lnTo>
                  <a:lnTo>
                    <a:pt x="28" y="22"/>
                  </a:lnTo>
                  <a:lnTo>
                    <a:pt x="30" y="24"/>
                  </a:lnTo>
                  <a:lnTo>
                    <a:pt x="34" y="26"/>
                  </a:lnTo>
                  <a:lnTo>
                    <a:pt x="38" y="26"/>
                  </a:lnTo>
                  <a:lnTo>
                    <a:pt x="46" y="26"/>
                  </a:lnTo>
                  <a:lnTo>
                    <a:pt x="70" y="26"/>
                  </a:lnTo>
                  <a:lnTo>
                    <a:pt x="70" y="30"/>
                  </a:lnTo>
                  <a:lnTo>
                    <a:pt x="52" y="50"/>
                  </a:lnTo>
                  <a:lnTo>
                    <a:pt x="56" y="56"/>
                  </a:lnTo>
                  <a:lnTo>
                    <a:pt x="60" y="60"/>
                  </a:lnTo>
                  <a:lnTo>
                    <a:pt x="62" y="62"/>
                  </a:lnTo>
                  <a:lnTo>
                    <a:pt x="66" y="60"/>
                  </a:lnTo>
                  <a:lnTo>
                    <a:pt x="68" y="56"/>
                  </a:lnTo>
                  <a:lnTo>
                    <a:pt x="68" y="52"/>
                  </a:lnTo>
                  <a:lnTo>
                    <a:pt x="70" y="50"/>
                  </a:lnTo>
                  <a:lnTo>
                    <a:pt x="74" y="56"/>
                  </a:lnTo>
                  <a:lnTo>
                    <a:pt x="78" y="66"/>
                  </a:lnTo>
                  <a:lnTo>
                    <a:pt x="78" y="76"/>
                  </a:lnTo>
                  <a:lnTo>
                    <a:pt x="82" y="78"/>
                  </a:lnTo>
                  <a:lnTo>
                    <a:pt x="84" y="80"/>
                  </a:lnTo>
                  <a:lnTo>
                    <a:pt x="82"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0" name="Freeform 258"/>
            <p:cNvSpPr>
              <a:spLocks/>
            </p:cNvSpPr>
            <p:nvPr/>
          </p:nvSpPr>
          <p:spPr bwMode="auto">
            <a:xfrm>
              <a:off x="6202591" y="3533563"/>
              <a:ext cx="635363" cy="795138"/>
            </a:xfrm>
            <a:custGeom>
              <a:avLst/>
              <a:gdLst>
                <a:gd name="T0" fmla="*/ 2147483647 w 434"/>
                <a:gd name="T1" fmla="*/ 2147483647 h 502"/>
                <a:gd name="T2" fmla="*/ 2147483647 w 434"/>
                <a:gd name="T3" fmla="*/ 2147483647 h 502"/>
                <a:gd name="T4" fmla="*/ 2147483647 w 434"/>
                <a:gd name="T5" fmla="*/ 2147483647 h 502"/>
                <a:gd name="T6" fmla="*/ 2147483647 w 434"/>
                <a:gd name="T7" fmla="*/ 2147483647 h 502"/>
                <a:gd name="T8" fmla="*/ 2147483647 w 434"/>
                <a:gd name="T9" fmla="*/ 2147483647 h 502"/>
                <a:gd name="T10" fmla="*/ 2147483647 w 434"/>
                <a:gd name="T11" fmla="*/ 2147483647 h 502"/>
                <a:gd name="T12" fmla="*/ 2147483647 w 434"/>
                <a:gd name="T13" fmla="*/ 2147483647 h 502"/>
                <a:gd name="T14" fmla="*/ 2147483647 w 434"/>
                <a:gd name="T15" fmla="*/ 2147483647 h 502"/>
                <a:gd name="T16" fmla="*/ 2147483647 w 434"/>
                <a:gd name="T17" fmla="*/ 2147483647 h 502"/>
                <a:gd name="T18" fmla="*/ 2147483647 w 434"/>
                <a:gd name="T19" fmla="*/ 2147483647 h 502"/>
                <a:gd name="T20" fmla="*/ 2147483647 w 434"/>
                <a:gd name="T21" fmla="*/ 2147483647 h 502"/>
                <a:gd name="T22" fmla="*/ 2147483647 w 434"/>
                <a:gd name="T23" fmla="*/ 2147483647 h 502"/>
                <a:gd name="T24" fmla="*/ 2147483647 w 434"/>
                <a:gd name="T25" fmla="*/ 2147483647 h 502"/>
                <a:gd name="T26" fmla="*/ 2147483647 w 434"/>
                <a:gd name="T27" fmla="*/ 2147483647 h 502"/>
                <a:gd name="T28" fmla="*/ 2147483647 w 434"/>
                <a:gd name="T29" fmla="*/ 2147483647 h 502"/>
                <a:gd name="T30" fmla="*/ 2147483647 w 434"/>
                <a:gd name="T31" fmla="*/ 2147483647 h 502"/>
                <a:gd name="T32" fmla="*/ 2147483647 w 434"/>
                <a:gd name="T33" fmla="*/ 2147483647 h 502"/>
                <a:gd name="T34" fmla="*/ 2147483647 w 434"/>
                <a:gd name="T35" fmla="*/ 2147483647 h 502"/>
                <a:gd name="T36" fmla="*/ 2147483647 w 434"/>
                <a:gd name="T37" fmla="*/ 2147483647 h 502"/>
                <a:gd name="T38" fmla="*/ 2147483647 w 434"/>
                <a:gd name="T39" fmla="*/ 2147483647 h 502"/>
                <a:gd name="T40" fmla="*/ 2147483647 w 434"/>
                <a:gd name="T41" fmla="*/ 2147483647 h 502"/>
                <a:gd name="T42" fmla="*/ 2147483647 w 434"/>
                <a:gd name="T43" fmla="*/ 2147483647 h 502"/>
                <a:gd name="T44" fmla="*/ 2147483647 w 434"/>
                <a:gd name="T45" fmla="*/ 2147483647 h 502"/>
                <a:gd name="T46" fmla="*/ 2147483647 w 434"/>
                <a:gd name="T47" fmla="*/ 2147483647 h 502"/>
                <a:gd name="T48" fmla="*/ 2147483647 w 434"/>
                <a:gd name="T49" fmla="*/ 2147483647 h 502"/>
                <a:gd name="T50" fmla="*/ 2147483647 w 434"/>
                <a:gd name="T51" fmla="*/ 2147483647 h 502"/>
                <a:gd name="T52" fmla="*/ 2147483647 w 434"/>
                <a:gd name="T53" fmla="*/ 2147483647 h 502"/>
                <a:gd name="T54" fmla="*/ 2147483647 w 434"/>
                <a:gd name="T55" fmla="*/ 2147483647 h 502"/>
                <a:gd name="T56" fmla="*/ 2147483647 w 434"/>
                <a:gd name="T57" fmla="*/ 2147483647 h 502"/>
                <a:gd name="T58" fmla="*/ 2147483647 w 434"/>
                <a:gd name="T59" fmla="*/ 2147483647 h 502"/>
                <a:gd name="T60" fmla="*/ 2147483647 w 434"/>
                <a:gd name="T61" fmla="*/ 2147483647 h 502"/>
                <a:gd name="T62" fmla="*/ 0 w 434"/>
                <a:gd name="T63" fmla="*/ 2147483647 h 502"/>
                <a:gd name="T64" fmla="*/ 2147483647 w 434"/>
                <a:gd name="T65" fmla="*/ 2147483647 h 502"/>
                <a:gd name="T66" fmla="*/ 2147483647 w 434"/>
                <a:gd name="T67" fmla="*/ 2147483647 h 502"/>
                <a:gd name="T68" fmla="*/ 2147483647 w 434"/>
                <a:gd name="T69" fmla="*/ 2147483647 h 502"/>
                <a:gd name="T70" fmla="*/ 2147483647 w 434"/>
                <a:gd name="T71" fmla="*/ 2147483647 h 502"/>
                <a:gd name="T72" fmla="*/ 2147483647 w 434"/>
                <a:gd name="T73" fmla="*/ 2147483647 h 502"/>
                <a:gd name="T74" fmla="*/ 2147483647 w 434"/>
                <a:gd name="T75" fmla="*/ 2147483647 h 502"/>
                <a:gd name="T76" fmla="*/ 2147483647 w 434"/>
                <a:gd name="T77" fmla="*/ 2147483647 h 502"/>
                <a:gd name="T78" fmla="*/ 2147483647 w 434"/>
                <a:gd name="T79" fmla="*/ 2147483647 h 502"/>
                <a:gd name="T80" fmla="*/ 2147483647 w 434"/>
                <a:gd name="T81" fmla="*/ 2147483647 h 502"/>
                <a:gd name="T82" fmla="*/ 2147483647 w 434"/>
                <a:gd name="T83" fmla="*/ 2147483647 h 502"/>
                <a:gd name="T84" fmla="*/ 2147483647 w 434"/>
                <a:gd name="T85" fmla="*/ 2147483647 h 502"/>
                <a:gd name="T86" fmla="*/ 2147483647 w 434"/>
                <a:gd name="T87" fmla="*/ 0 h 502"/>
                <a:gd name="T88" fmla="*/ 2147483647 w 434"/>
                <a:gd name="T89" fmla="*/ 2147483647 h 502"/>
                <a:gd name="T90" fmla="*/ 2147483647 w 434"/>
                <a:gd name="T91" fmla="*/ 2147483647 h 502"/>
                <a:gd name="T92" fmla="*/ 2147483647 w 434"/>
                <a:gd name="T93" fmla="*/ 2147483647 h 502"/>
                <a:gd name="T94" fmla="*/ 2147483647 w 434"/>
                <a:gd name="T95" fmla="*/ 2147483647 h 502"/>
                <a:gd name="T96" fmla="*/ 2147483647 w 434"/>
                <a:gd name="T97" fmla="*/ 2147483647 h 502"/>
                <a:gd name="T98" fmla="*/ 2147483647 w 434"/>
                <a:gd name="T99" fmla="*/ 2147483647 h 502"/>
                <a:gd name="T100" fmla="*/ 2147483647 w 434"/>
                <a:gd name="T101" fmla="*/ 2147483647 h 502"/>
                <a:gd name="T102" fmla="*/ 2147483647 w 434"/>
                <a:gd name="T103" fmla="*/ 2147483647 h 502"/>
                <a:gd name="T104" fmla="*/ 2147483647 w 434"/>
                <a:gd name="T105" fmla="*/ 2147483647 h 502"/>
                <a:gd name="T106" fmla="*/ 2147483647 w 434"/>
                <a:gd name="T107" fmla="*/ 2147483647 h 502"/>
                <a:gd name="T108" fmla="*/ 2147483647 w 434"/>
                <a:gd name="T109" fmla="*/ 2147483647 h 502"/>
                <a:gd name="T110" fmla="*/ 2147483647 w 434"/>
                <a:gd name="T111" fmla="*/ 2147483647 h 502"/>
                <a:gd name="T112" fmla="*/ 2147483647 w 434"/>
                <a:gd name="T113" fmla="*/ 2147483647 h 502"/>
                <a:gd name="T114" fmla="*/ 2147483647 w 434"/>
                <a:gd name="T115" fmla="*/ 2147483647 h 502"/>
                <a:gd name="T116" fmla="*/ 2147483647 w 434"/>
                <a:gd name="T117" fmla="*/ 2147483647 h 50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34"/>
                <a:gd name="T178" fmla="*/ 0 h 502"/>
                <a:gd name="T179" fmla="*/ 434 w 434"/>
                <a:gd name="T180" fmla="*/ 502 h 50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34" h="502">
                  <a:moveTo>
                    <a:pt x="434" y="132"/>
                  </a:moveTo>
                  <a:lnTo>
                    <a:pt x="434" y="140"/>
                  </a:lnTo>
                  <a:lnTo>
                    <a:pt x="432" y="146"/>
                  </a:lnTo>
                  <a:lnTo>
                    <a:pt x="434" y="152"/>
                  </a:lnTo>
                  <a:lnTo>
                    <a:pt x="428" y="152"/>
                  </a:lnTo>
                  <a:lnTo>
                    <a:pt x="422" y="154"/>
                  </a:lnTo>
                  <a:lnTo>
                    <a:pt x="414" y="160"/>
                  </a:lnTo>
                  <a:lnTo>
                    <a:pt x="408" y="166"/>
                  </a:lnTo>
                  <a:lnTo>
                    <a:pt x="406" y="168"/>
                  </a:lnTo>
                  <a:lnTo>
                    <a:pt x="408" y="172"/>
                  </a:lnTo>
                  <a:lnTo>
                    <a:pt x="410" y="174"/>
                  </a:lnTo>
                  <a:lnTo>
                    <a:pt x="404" y="192"/>
                  </a:lnTo>
                  <a:lnTo>
                    <a:pt x="404" y="194"/>
                  </a:lnTo>
                  <a:lnTo>
                    <a:pt x="406" y="196"/>
                  </a:lnTo>
                  <a:lnTo>
                    <a:pt x="408" y="196"/>
                  </a:lnTo>
                  <a:lnTo>
                    <a:pt x="406" y="202"/>
                  </a:lnTo>
                  <a:lnTo>
                    <a:pt x="404" y="206"/>
                  </a:lnTo>
                  <a:lnTo>
                    <a:pt x="398" y="216"/>
                  </a:lnTo>
                  <a:lnTo>
                    <a:pt x="396" y="216"/>
                  </a:lnTo>
                  <a:lnTo>
                    <a:pt x="394" y="214"/>
                  </a:lnTo>
                  <a:lnTo>
                    <a:pt x="390" y="218"/>
                  </a:lnTo>
                  <a:lnTo>
                    <a:pt x="388" y="218"/>
                  </a:lnTo>
                  <a:lnTo>
                    <a:pt x="390" y="222"/>
                  </a:lnTo>
                  <a:lnTo>
                    <a:pt x="390" y="226"/>
                  </a:lnTo>
                  <a:lnTo>
                    <a:pt x="388" y="250"/>
                  </a:lnTo>
                  <a:lnTo>
                    <a:pt x="384" y="250"/>
                  </a:lnTo>
                  <a:lnTo>
                    <a:pt x="382" y="248"/>
                  </a:lnTo>
                  <a:lnTo>
                    <a:pt x="380" y="246"/>
                  </a:lnTo>
                  <a:lnTo>
                    <a:pt x="378" y="236"/>
                  </a:lnTo>
                  <a:lnTo>
                    <a:pt x="374" y="226"/>
                  </a:lnTo>
                  <a:lnTo>
                    <a:pt x="370" y="220"/>
                  </a:lnTo>
                  <a:lnTo>
                    <a:pt x="368" y="222"/>
                  </a:lnTo>
                  <a:lnTo>
                    <a:pt x="368" y="226"/>
                  </a:lnTo>
                  <a:lnTo>
                    <a:pt x="366" y="230"/>
                  </a:lnTo>
                  <a:lnTo>
                    <a:pt x="362" y="232"/>
                  </a:lnTo>
                  <a:lnTo>
                    <a:pt x="360" y="230"/>
                  </a:lnTo>
                  <a:lnTo>
                    <a:pt x="356" y="226"/>
                  </a:lnTo>
                  <a:lnTo>
                    <a:pt x="352" y="220"/>
                  </a:lnTo>
                  <a:lnTo>
                    <a:pt x="370" y="200"/>
                  </a:lnTo>
                  <a:lnTo>
                    <a:pt x="370" y="196"/>
                  </a:lnTo>
                  <a:lnTo>
                    <a:pt x="346" y="196"/>
                  </a:lnTo>
                  <a:lnTo>
                    <a:pt x="338" y="196"/>
                  </a:lnTo>
                  <a:lnTo>
                    <a:pt x="334" y="196"/>
                  </a:lnTo>
                  <a:lnTo>
                    <a:pt x="330" y="194"/>
                  </a:lnTo>
                  <a:lnTo>
                    <a:pt x="328" y="192"/>
                  </a:lnTo>
                  <a:lnTo>
                    <a:pt x="328" y="190"/>
                  </a:lnTo>
                  <a:lnTo>
                    <a:pt x="328" y="186"/>
                  </a:lnTo>
                  <a:lnTo>
                    <a:pt x="328" y="182"/>
                  </a:lnTo>
                  <a:lnTo>
                    <a:pt x="324" y="180"/>
                  </a:lnTo>
                  <a:lnTo>
                    <a:pt x="320" y="176"/>
                  </a:lnTo>
                  <a:lnTo>
                    <a:pt x="306" y="170"/>
                  </a:lnTo>
                  <a:lnTo>
                    <a:pt x="302" y="172"/>
                  </a:lnTo>
                  <a:lnTo>
                    <a:pt x="300" y="174"/>
                  </a:lnTo>
                  <a:lnTo>
                    <a:pt x="300" y="176"/>
                  </a:lnTo>
                  <a:lnTo>
                    <a:pt x="302" y="180"/>
                  </a:lnTo>
                  <a:lnTo>
                    <a:pt x="306" y="184"/>
                  </a:lnTo>
                  <a:lnTo>
                    <a:pt x="310" y="188"/>
                  </a:lnTo>
                  <a:lnTo>
                    <a:pt x="312" y="192"/>
                  </a:lnTo>
                  <a:lnTo>
                    <a:pt x="310" y="196"/>
                  </a:lnTo>
                  <a:lnTo>
                    <a:pt x="308" y="196"/>
                  </a:lnTo>
                  <a:lnTo>
                    <a:pt x="306" y="198"/>
                  </a:lnTo>
                  <a:lnTo>
                    <a:pt x="306" y="200"/>
                  </a:lnTo>
                  <a:lnTo>
                    <a:pt x="308" y="204"/>
                  </a:lnTo>
                  <a:lnTo>
                    <a:pt x="310" y="206"/>
                  </a:lnTo>
                  <a:lnTo>
                    <a:pt x="316" y="210"/>
                  </a:lnTo>
                  <a:lnTo>
                    <a:pt x="314" y="220"/>
                  </a:lnTo>
                  <a:lnTo>
                    <a:pt x="314" y="222"/>
                  </a:lnTo>
                  <a:lnTo>
                    <a:pt x="318" y="224"/>
                  </a:lnTo>
                  <a:lnTo>
                    <a:pt x="320" y="228"/>
                  </a:lnTo>
                  <a:lnTo>
                    <a:pt x="322" y="232"/>
                  </a:lnTo>
                  <a:lnTo>
                    <a:pt x="322" y="240"/>
                  </a:lnTo>
                  <a:lnTo>
                    <a:pt x="324" y="246"/>
                  </a:lnTo>
                  <a:lnTo>
                    <a:pt x="326" y="256"/>
                  </a:lnTo>
                  <a:lnTo>
                    <a:pt x="318" y="256"/>
                  </a:lnTo>
                  <a:lnTo>
                    <a:pt x="310" y="256"/>
                  </a:lnTo>
                  <a:lnTo>
                    <a:pt x="312" y="256"/>
                  </a:lnTo>
                  <a:lnTo>
                    <a:pt x="302" y="260"/>
                  </a:lnTo>
                  <a:lnTo>
                    <a:pt x="298" y="266"/>
                  </a:lnTo>
                  <a:lnTo>
                    <a:pt x="296" y="282"/>
                  </a:lnTo>
                  <a:lnTo>
                    <a:pt x="292" y="288"/>
                  </a:lnTo>
                  <a:lnTo>
                    <a:pt x="286" y="290"/>
                  </a:lnTo>
                  <a:lnTo>
                    <a:pt x="280" y="292"/>
                  </a:lnTo>
                  <a:lnTo>
                    <a:pt x="272" y="296"/>
                  </a:lnTo>
                  <a:lnTo>
                    <a:pt x="270" y="300"/>
                  </a:lnTo>
                  <a:lnTo>
                    <a:pt x="266" y="306"/>
                  </a:lnTo>
                  <a:lnTo>
                    <a:pt x="260" y="318"/>
                  </a:lnTo>
                  <a:lnTo>
                    <a:pt x="246" y="334"/>
                  </a:lnTo>
                  <a:lnTo>
                    <a:pt x="232" y="352"/>
                  </a:lnTo>
                  <a:lnTo>
                    <a:pt x="226" y="358"/>
                  </a:lnTo>
                  <a:lnTo>
                    <a:pt x="222" y="360"/>
                  </a:lnTo>
                  <a:lnTo>
                    <a:pt x="212" y="364"/>
                  </a:lnTo>
                  <a:lnTo>
                    <a:pt x="206" y="366"/>
                  </a:lnTo>
                  <a:lnTo>
                    <a:pt x="202" y="370"/>
                  </a:lnTo>
                  <a:lnTo>
                    <a:pt x="200" y="376"/>
                  </a:lnTo>
                  <a:lnTo>
                    <a:pt x="198" y="382"/>
                  </a:lnTo>
                  <a:lnTo>
                    <a:pt x="200" y="388"/>
                  </a:lnTo>
                  <a:lnTo>
                    <a:pt x="202" y="398"/>
                  </a:lnTo>
                  <a:lnTo>
                    <a:pt x="206" y="406"/>
                  </a:lnTo>
                  <a:lnTo>
                    <a:pt x="208" y="416"/>
                  </a:lnTo>
                  <a:lnTo>
                    <a:pt x="206" y="426"/>
                  </a:lnTo>
                  <a:lnTo>
                    <a:pt x="204" y="432"/>
                  </a:lnTo>
                  <a:lnTo>
                    <a:pt x="202" y="436"/>
                  </a:lnTo>
                  <a:lnTo>
                    <a:pt x="202" y="442"/>
                  </a:lnTo>
                  <a:lnTo>
                    <a:pt x="202" y="446"/>
                  </a:lnTo>
                  <a:lnTo>
                    <a:pt x="204" y="450"/>
                  </a:lnTo>
                  <a:lnTo>
                    <a:pt x="206" y="452"/>
                  </a:lnTo>
                  <a:lnTo>
                    <a:pt x="206" y="456"/>
                  </a:lnTo>
                  <a:lnTo>
                    <a:pt x="204" y="464"/>
                  </a:lnTo>
                  <a:lnTo>
                    <a:pt x="198" y="468"/>
                  </a:lnTo>
                  <a:lnTo>
                    <a:pt x="194" y="472"/>
                  </a:lnTo>
                  <a:lnTo>
                    <a:pt x="192" y="478"/>
                  </a:lnTo>
                  <a:lnTo>
                    <a:pt x="194" y="484"/>
                  </a:lnTo>
                  <a:lnTo>
                    <a:pt x="196" y="486"/>
                  </a:lnTo>
                  <a:lnTo>
                    <a:pt x="188" y="488"/>
                  </a:lnTo>
                  <a:lnTo>
                    <a:pt x="186" y="490"/>
                  </a:lnTo>
                  <a:lnTo>
                    <a:pt x="184" y="492"/>
                  </a:lnTo>
                  <a:lnTo>
                    <a:pt x="182" y="496"/>
                  </a:lnTo>
                  <a:lnTo>
                    <a:pt x="178" y="500"/>
                  </a:lnTo>
                  <a:lnTo>
                    <a:pt x="174" y="502"/>
                  </a:lnTo>
                  <a:lnTo>
                    <a:pt x="170" y="502"/>
                  </a:lnTo>
                  <a:lnTo>
                    <a:pt x="164" y="500"/>
                  </a:lnTo>
                  <a:lnTo>
                    <a:pt x="160" y="496"/>
                  </a:lnTo>
                  <a:lnTo>
                    <a:pt x="154" y="490"/>
                  </a:lnTo>
                  <a:lnTo>
                    <a:pt x="150" y="482"/>
                  </a:lnTo>
                  <a:lnTo>
                    <a:pt x="142" y="466"/>
                  </a:lnTo>
                  <a:lnTo>
                    <a:pt x="138" y="450"/>
                  </a:lnTo>
                  <a:lnTo>
                    <a:pt x="134" y="438"/>
                  </a:lnTo>
                  <a:lnTo>
                    <a:pt x="126" y="420"/>
                  </a:lnTo>
                  <a:lnTo>
                    <a:pt x="118" y="404"/>
                  </a:lnTo>
                  <a:lnTo>
                    <a:pt x="110" y="388"/>
                  </a:lnTo>
                  <a:lnTo>
                    <a:pt x="100" y="360"/>
                  </a:lnTo>
                  <a:lnTo>
                    <a:pt x="86" y="332"/>
                  </a:lnTo>
                  <a:lnTo>
                    <a:pt x="82" y="316"/>
                  </a:lnTo>
                  <a:lnTo>
                    <a:pt x="78" y="302"/>
                  </a:lnTo>
                  <a:lnTo>
                    <a:pt x="76" y="284"/>
                  </a:lnTo>
                  <a:lnTo>
                    <a:pt x="76" y="268"/>
                  </a:lnTo>
                  <a:lnTo>
                    <a:pt x="74" y="260"/>
                  </a:lnTo>
                  <a:lnTo>
                    <a:pt x="72" y="256"/>
                  </a:lnTo>
                  <a:lnTo>
                    <a:pt x="68" y="248"/>
                  </a:lnTo>
                  <a:lnTo>
                    <a:pt x="66" y="258"/>
                  </a:lnTo>
                  <a:lnTo>
                    <a:pt x="62" y="268"/>
                  </a:lnTo>
                  <a:lnTo>
                    <a:pt x="58" y="276"/>
                  </a:lnTo>
                  <a:lnTo>
                    <a:pt x="54" y="278"/>
                  </a:lnTo>
                  <a:lnTo>
                    <a:pt x="50" y="278"/>
                  </a:lnTo>
                  <a:lnTo>
                    <a:pt x="44" y="276"/>
                  </a:lnTo>
                  <a:lnTo>
                    <a:pt x="38" y="274"/>
                  </a:lnTo>
                  <a:lnTo>
                    <a:pt x="28" y="266"/>
                  </a:lnTo>
                  <a:lnTo>
                    <a:pt x="20" y="256"/>
                  </a:lnTo>
                  <a:lnTo>
                    <a:pt x="14" y="248"/>
                  </a:lnTo>
                  <a:lnTo>
                    <a:pt x="20" y="246"/>
                  </a:lnTo>
                  <a:lnTo>
                    <a:pt x="24" y="244"/>
                  </a:lnTo>
                  <a:lnTo>
                    <a:pt x="30" y="240"/>
                  </a:lnTo>
                  <a:lnTo>
                    <a:pt x="32" y="234"/>
                  </a:lnTo>
                  <a:lnTo>
                    <a:pt x="24" y="238"/>
                  </a:lnTo>
                  <a:lnTo>
                    <a:pt x="24" y="240"/>
                  </a:lnTo>
                  <a:lnTo>
                    <a:pt x="20" y="242"/>
                  </a:lnTo>
                  <a:lnTo>
                    <a:pt x="14" y="238"/>
                  </a:lnTo>
                  <a:lnTo>
                    <a:pt x="8" y="232"/>
                  </a:lnTo>
                  <a:lnTo>
                    <a:pt x="2" y="224"/>
                  </a:lnTo>
                  <a:lnTo>
                    <a:pt x="0" y="220"/>
                  </a:lnTo>
                  <a:lnTo>
                    <a:pt x="0" y="214"/>
                  </a:lnTo>
                  <a:lnTo>
                    <a:pt x="2" y="212"/>
                  </a:lnTo>
                  <a:lnTo>
                    <a:pt x="4" y="210"/>
                  </a:lnTo>
                  <a:lnTo>
                    <a:pt x="8" y="210"/>
                  </a:lnTo>
                  <a:lnTo>
                    <a:pt x="12" y="210"/>
                  </a:lnTo>
                  <a:lnTo>
                    <a:pt x="16" y="212"/>
                  </a:lnTo>
                  <a:lnTo>
                    <a:pt x="20" y="214"/>
                  </a:lnTo>
                  <a:lnTo>
                    <a:pt x="30" y="212"/>
                  </a:lnTo>
                  <a:lnTo>
                    <a:pt x="36" y="208"/>
                  </a:lnTo>
                  <a:lnTo>
                    <a:pt x="38" y="204"/>
                  </a:lnTo>
                  <a:lnTo>
                    <a:pt x="36" y="196"/>
                  </a:lnTo>
                  <a:lnTo>
                    <a:pt x="32" y="192"/>
                  </a:lnTo>
                  <a:lnTo>
                    <a:pt x="24" y="184"/>
                  </a:lnTo>
                  <a:lnTo>
                    <a:pt x="22" y="182"/>
                  </a:lnTo>
                  <a:lnTo>
                    <a:pt x="20" y="178"/>
                  </a:lnTo>
                  <a:lnTo>
                    <a:pt x="20" y="170"/>
                  </a:lnTo>
                  <a:lnTo>
                    <a:pt x="18" y="168"/>
                  </a:lnTo>
                  <a:lnTo>
                    <a:pt x="14" y="168"/>
                  </a:lnTo>
                  <a:lnTo>
                    <a:pt x="10" y="164"/>
                  </a:lnTo>
                  <a:lnTo>
                    <a:pt x="8" y="160"/>
                  </a:lnTo>
                  <a:lnTo>
                    <a:pt x="10" y="156"/>
                  </a:lnTo>
                  <a:lnTo>
                    <a:pt x="14" y="150"/>
                  </a:lnTo>
                  <a:lnTo>
                    <a:pt x="18" y="144"/>
                  </a:lnTo>
                  <a:lnTo>
                    <a:pt x="22" y="142"/>
                  </a:lnTo>
                  <a:lnTo>
                    <a:pt x="26" y="144"/>
                  </a:lnTo>
                  <a:lnTo>
                    <a:pt x="30" y="146"/>
                  </a:lnTo>
                  <a:lnTo>
                    <a:pt x="34" y="146"/>
                  </a:lnTo>
                  <a:lnTo>
                    <a:pt x="38" y="142"/>
                  </a:lnTo>
                  <a:lnTo>
                    <a:pt x="44" y="136"/>
                  </a:lnTo>
                  <a:lnTo>
                    <a:pt x="52" y="124"/>
                  </a:lnTo>
                  <a:lnTo>
                    <a:pt x="56" y="118"/>
                  </a:lnTo>
                  <a:lnTo>
                    <a:pt x="58" y="110"/>
                  </a:lnTo>
                  <a:lnTo>
                    <a:pt x="62" y="104"/>
                  </a:lnTo>
                  <a:lnTo>
                    <a:pt x="66" y="98"/>
                  </a:lnTo>
                  <a:lnTo>
                    <a:pt x="68" y="92"/>
                  </a:lnTo>
                  <a:lnTo>
                    <a:pt x="72" y="88"/>
                  </a:lnTo>
                  <a:lnTo>
                    <a:pt x="72" y="74"/>
                  </a:lnTo>
                  <a:lnTo>
                    <a:pt x="74" y="70"/>
                  </a:lnTo>
                  <a:lnTo>
                    <a:pt x="78" y="68"/>
                  </a:lnTo>
                  <a:lnTo>
                    <a:pt x="78" y="66"/>
                  </a:lnTo>
                  <a:lnTo>
                    <a:pt x="80" y="62"/>
                  </a:lnTo>
                  <a:lnTo>
                    <a:pt x="72" y="58"/>
                  </a:lnTo>
                  <a:lnTo>
                    <a:pt x="62" y="50"/>
                  </a:lnTo>
                  <a:lnTo>
                    <a:pt x="54" y="38"/>
                  </a:lnTo>
                  <a:lnTo>
                    <a:pt x="52" y="34"/>
                  </a:lnTo>
                  <a:lnTo>
                    <a:pt x="52" y="30"/>
                  </a:lnTo>
                  <a:lnTo>
                    <a:pt x="50" y="28"/>
                  </a:lnTo>
                  <a:lnTo>
                    <a:pt x="54" y="22"/>
                  </a:lnTo>
                  <a:lnTo>
                    <a:pt x="58" y="18"/>
                  </a:lnTo>
                  <a:lnTo>
                    <a:pt x="62" y="20"/>
                  </a:lnTo>
                  <a:lnTo>
                    <a:pt x="66" y="22"/>
                  </a:lnTo>
                  <a:lnTo>
                    <a:pt x="68" y="22"/>
                  </a:lnTo>
                  <a:lnTo>
                    <a:pt x="72" y="24"/>
                  </a:lnTo>
                  <a:lnTo>
                    <a:pt x="80" y="22"/>
                  </a:lnTo>
                  <a:lnTo>
                    <a:pt x="88" y="18"/>
                  </a:lnTo>
                  <a:lnTo>
                    <a:pt x="98" y="10"/>
                  </a:lnTo>
                  <a:lnTo>
                    <a:pt x="108" y="4"/>
                  </a:lnTo>
                  <a:lnTo>
                    <a:pt x="114" y="0"/>
                  </a:lnTo>
                  <a:lnTo>
                    <a:pt x="120" y="0"/>
                  </a:lnTo>
                  <a:lnTo>
                    <a:pt x="128" y="0"/>
                  </a:lnTo>
                  <a:lnTo>
                    <a:pt x="134" y="4"/>
                  </a:lnTo>
                  <a:lnTo>
                    <a:pt x="136" y="4"/>
                  </a:lnTo>
                  <a:lnTo>
                    <a:pt x="142" y="6"/>
                  </a:lnTo>
                  <a:lnTo>
                    <a:pt x="142" y="12"/>
                  </a:lnTo>
                  <a:lnTo>
                    <a:pt x="140" y="16"/>
                  </a:lnTo>
                  <a:lnTo>
                    <a:pt x="134" y="24"/>
                  </a:lnTo>
                  <a:lnTo>
                    <a:pt x="132" y="32"/>
                  </a:lnTo>
                  <a:lnTo>
                    <a:pt x="130" y="38"/>
                  </a:lnTo>
                  <a:lnTo>
                    <a:pt x="132" y="42"/>
                  </a:lnTo>
                  <a:lnTo>
                    <a:pt x="134" y="48"/>
                  </a:lnTo>
                  <a:lnTo>
                    <a:pt x="142" y="56"/>
                  </a:lnTo>
                  <a:lnTo>
                    <a:pt x="140" y="58"/>
                  </a:lnTo>
                  <a:lnTo>
                    <a:pt x="138" y="58"/>
                  </a:lnTo>
                  <a:lnTo>
                    <a:pt x="132" y="60"/>
                  </a:lnTo>
                  <a:lnTo>
                    <a:pt x="134" y="68"/>
                  </a:lnTo>
                  <a:lnTo>
                    <a:pt x="134" y="72"/>
                  </a:lnTo>
                  <a:lnTo>
                    <a:pt x="136" y="76"/>
                  </a:lnTo>
                  <a:lnTo>
                    <a:pt x="138" y="80"/>
                  </a:lnTo>
                  <a:lnTo>
                    <a:pt x="146" y="84"/>
                  </a:lnTo>
                  <a:lnTo>
                    <a:pt x="156" y="88"/>
                  </a:lnTo>
                  <a:lnTo>
                    <a:pt x="164" y="96"/>
                  </a:lnTo>
                  <a:lnTo>
                    <a:pt x="172" y="104"/>
                  </a:lnTo>
                  <a:lnTo>
                    <a:pt x="168" y="112"/>
                  </a:lnTo>
                  <a:lnTo>
                    <a:pt x="166" y="122"/>
                  </a:lnTo>
                  <a:lnTo>
                    <a:pt x="168" y="126"/>
                  </a:lnTo>
                  <a:lnTo>
                    <a:pt x="170" y="128"/>
                  </a:lnTo>
                  <a:lnTo>
                    <a:pt x="176" y="132"/>
                  </a:lnTo>
                  <a:lnTo>
                    <a:pt x="198" y="142"/>
                  </a:lnTo>
                  <a:lnTo>
                    <a:pt x="210" y="150"/>
                  </a:lnTo>
                  <a:lnTo>
                    <a:pt x="220" y="154"/>
                  </a:lnTo>
                  <a:lnTo>
                    <a:pt x="230" y="150"/>
                  </a:lnTo>
                  <a:lnTo>
                    <a:pt x="234" y="152"/>
                  </a:lnTo>
                  <a:lnTo>
                    <a:pt x="238" y="152"/>
                  </a:lnTo>
                  <a:lnTo>
                    <a:pt x="244" y="158"/>
                  </a:lnTo>
                  <a:lnTo>
                    <a:pt x="248" y="164"/>
                  </a:lnTo>
                  <a:lnTo>
                    <a:pt x="264" y="168"/>
                  </a:lnTo>
                  <a:lnTo>
                    <a:pt x="278" y="170"/>
                  </a:lnTo>
                  <a:lnTo>
                    <a:pt x="288" y="170"/>
                  </a:lnTo>
                  <a:lnTo>
                    <a:pt x="296" y="170"/>
                  </a:lnTo>
                  <a:lnTo>
                    <a:pt x="298" y="168"/>
                  </a:lnTo>
                  <a:lnTo>
                    <a:pt x="298" y="166"/>
                  </a:lnTo>
                  <a:lnTo>
                    <a:pt x="298" y="162"/>
                  </a:lnTo>
                  <a:lnTo>
                    <a:pt x="296" y="158"/>
                  </a:lnTo>
                  <a:lnTo>
                    <a:pt x="294" y="154"/>
                  </a:lnTo>
                  <a:lnTo>
                    <a:pt x="294" y="148"/>
                  </a:lnTo>
                  <a:lnTo>
                    <a:pt x="294" y="144"/>
                  </a:lnTo>
                  <a:lnTo>
                    <a:pt x="298" y="142"/>
                  </a:lnTo>
                  <a:lnTo>
                    <a:pt x="304" y="140"/>
                  </a:lnTo>
                  <a:lnTo>
                    <a:pt x="306" y="148"/>
                  </a:lnTo>
                  <a:lnTo>
                    <a:pt x="308" y="158"/>
                  </a:lnTo>
                  <a:lnTo>
                    <a:pt x="314" y="164"/>
                  </a:lnTo>
                  <a:lnTo>
                    <a:pt x="318" y="166"/>
                  </a:lnTo>
                  <a:lnTo>
                    <a:pt x="322" y="166"/>
                  </a:lnTo>
                  <a:lnTo>
                    <a:pt x="342" y="166"/>
                  </a:lnTo>
                  <a:lnTo>
                    <a:pt x="348" y="166"/>
                  </a:lnTo>
                  <a:lnTo>
                    <a:pt x="352" y="164"/>
                  </a:lnTo>
                  <a:lnTo>
                    <a:pt x="354" y="162"/>
                  </a:lnTo>
                  <a:lnTo>
                    <a:pt x="358" y="158"/>
                  </a:lnTo>
                  <a:lnTo>
                    <a:pt x="360" y="150"/>
                  </a:lnTo>
                  <a:lnTo>
                    <a:pt x="364" y="140"/>
                  </a:lnTo>
                  <a:lnTo>
                    <a:pt x="368" y="134"/>
                  </a:lnTo>
                  <a:lnTo>
                    <a:pt x="376" y="126"/>
                  </a:lnTo>
                  <a:lnTo>
                    <a:pt x="382" y="122"/>
                  </a:lnTo>
                  <a:lnTo>
                    <a:pt x="392" y="118"/>
                  </a:lnTo>
                  <a:lnTo>
                    <a:pt x="394" y="120"/>
                  </a:lnTo>
                  <a:lnTo>
                    <a:pt x="396" y="120"/>
                  </a:lnTo>
                  <a:lnTo>
                    <a:pt x="400" y="122"/>
                  </a:lnTo>
                  <a:lnTo>
                    <a:pt x="402" y="120"/>
                  </a:lnTo>
                  <a:lnTo>
                    <a:pt x="406" y="118"/>
                  </a:lnTo>
                  <a:lnTo>
                    <a:pt x="406" y="116"/>
                  </a:lnTo>
                  <a:lnTo>
                    <a:pt x="412" y="116"/>
                  </a:lnTo>
                  <a:lnTo>
                    <a:pt x="420" y="124"/>
                  </a:lnTo>
                  <a:lnTo>
                    <a:pt x="420" y="128"/>
                  </a:lnTo>
                  <a:lnTo>
                    <a:pt x="420" y="130"/>
                  </a:lnTo>
                  <a:lnTo>
                    <a:pt x="424" y="134"/>
                  </a:lnTo>
                  <a:lnTo>
                    <a:pt x="430" y="136"/>
                  </a:lnTo>
                  <a:lnTo>
                    <a:pt x="434" y="136"/>
                  </a:lnTo>
                  <a:lnTo>
                    <a:pt x="434"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1" name="Freeform 259"/>
            <p:cNvSpPr>
              <a:spLocks/>
            </p:cNvSpPr>
            <p:nvPr/>
          </p:nvSpPr>
          <p:spPr bwMode="auto">
            <a:xfrm>
              <a:off x="6649998" y="3751263"/>
              <a:ext cx="74952" cy="45133"/>
            </a:xfrm>
            <a:custGeom>
              <a:avLst/>
              <a:gdLst>
                <a:gd name="T0" fmla="*/ 2147483647 w 50"/>
                <a:gd name="T1" fmla="*/ 2147483647 h 28"/>
                <a:gd name="T2" fmla="*/ 2147483647 w 50"/>
                <a:gd name="T3" fmla="*/ 2147483647 h 28"/>
                <a:gd name="T4" fmla="*/ 2147483647 w 50"/>
                <a:gd name="T5" fmla="*/ 2147483647 h 28"/>
                <a:gd name="T6" fmla="*/ 2147483647 w 50"/>
                <a:gd name="T7" fmla="*/ 2147483647 h 28"/>
                <a:gd name="T8" fmla="*/ 2147483647 w 50"/>
                <a:gd name="T9" fmla="*/ 0 h 28"/>
                <a:gd name="T10" fmla="*/ 2147483647 w 50"/>
                <a:gd name="T11" fmla="*/ 2147483647 h 28"/>
                <a:gd name="T12" fmla="*/ 2147483647 w 50"/>
                <a:gd name="T13" fmla="*/ 2147483647 h 28"/>
                <a:gd name="T14" fmla="*/ 2147483647 w 50"/>
                <a:gd name="T15" fmla="*/ 2147483647 h 28"/>
                <a:gd name="T16" fmla="*/ 0 w 50"/>
                <a:gd name="T17" fmla="*/ 2147483647 h 28"/>
                <a:gd name="T18" fmla="*/ 2147483647 w 50"/>
                <a:gd name="T19" fmla="*/ 2147483647 h 28"/>
                <a:gd name="T20" fmla="*/ 2147483647 w 50"/>
                <a:gd name="T21" fmla="*/ 2147483647 h 28"/>
                <a:gd name="T22" fmla="*/ 2147483647 w 50"/>
                <a:gd name="T23" fmla="*/ 2147483647 h 28"/>
                <a:gd name="T24" fmla="*/ 2147483647 w 50"/>
                <a:gd name="T25" fmla="*/ 2147483647 h 28"/>
                <a:gd name="T26" fmla="*/ 2147483647 w 50"/>
                <a:gd name="T27" fmla="*/ 2147483647 h 28"/>
                <a:gd name="T28" fmla="*/ 2147483647 w 50"/>
                <a:gd name="T29" fmla="*/ 2147483647 h 28"/>
                <a:gd name="T30" fmla="*/ 2147483647 w 50"/>
                <a:gd name="T31" fmla="*/ 2147483647 h 28"/>
                <a:gd name="T32" fmla="*/ 2147483647 w 50"/>
                <a:gd name="T33" fmla="*/ 2147483647 h 28"/>
                <a:gd name="T34" fmla="*/ 2147483647 w 50"/>
                <a:gd name="T35" fmla="*/ 2147483647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
                <a:gd name="T55" fmla="*/ 0 h 28"/>
                <a:gd name="T56" fmla="*/ 50 w 50"/>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 h="28">
                  <a:moveTo>
                    <a:pt x="50" y="20"/>
                  </a:moveTo>
                  <a:lnTo>
                    <a:pt x="46" y="14"/>
                  </a:lnTo>
                  <a:lnTo>
                    <a:pt x="36" y="6"/>
                  </a:lnTo>
                  <a:lnTo>
                    <a:pt x="26" y="2"/>
                  </a:lnTo>
                  <a:lnTo>
                    <a:pt x="16" y="0"/>
                  </a:lnTo>
                  <a:lnTo>
                    <a:pt x="12" y="2"/>
                  </a:lnTo>
                  <a:lnTo>
                    <a:pt x="8" y="4"/>
                  </a:lnTo>
                  <a:lnTo>
                    <a:pt x="4" y="10"/>
                  </a:lnTo>
                  <a:lnTo>
                    <a:pt x="0" y="14"/>
                  </a:lnTo>
                  <a:lnTo>
                    <a:pt x="2" y="18"/>
                  </a:lnTo>
                  <a:lnTo>
                    <a:pt x="2" y="20"/>
                  </a:lnTo>
                  <a:lnTo>
                    <a:pt x="10" y="28"/>
                  </a:lnTo>
                  <a:lnTo>
                    <a:pt x="16" y="28"/>
                  </a:lnTo>
                  <a:lnTo>
                    <a:pt x="36" y="28"/>
                  </a:lnTo>
                  <a:lnTo>
                    <a:pt x="42" y="28"/>
                  </a:lnTo>
                  <a:lnTo>
                    <a:pt x="46" y="26"/>
                  </a:lnTo>
                  <a:lnTo>
                    <a:pt x="50" y="22"/>
                  </a:lnTo>
                  <a:lnTo>
                    <a:pt x="5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2" name="Freeform 260"/>
            <p:cNvSpPr>
              <a:spLocks/>
            </p:cNvSpPr>
            <p:nvPr/>
          </p:nvSpPr>
          <p:spPr bwMode="auto">
            <a:xfrm>
              <a:off x="6447051" y="3691528"/>
              <a:ext cx="192570" cy="110178"/>
            </a:xfrm>
            <a:custGeom>
              <a:avLst/>
              <a:gdLst>
                <a:gd name="T0" fmla="*/ 2147483647 w 132"/>
                <a:gd name="T1" fmla="*/ 2147483647 h 70"/>
                <a:gd name="T2" fmla="*/ 2147483647 w 132"/>
                <a:gd name="T3" fmla="*/ 2147483647 h 70"/>
                <a:gd name="T4" fmla="*/ 2147483647 w 132"/>
                <a:gd name="T5" fmla="*/ 2147483647 h 70"/>
                <a:gd name="T6" fmla="*/ 2147483647 w 132"/>
                <a:gd name="T7" fmla="*/ 2147483647 h 70"/>
                <a:gd name="T8" fmla="*/ 2147483647 w 132"/>
                <a:gd name="T9" fmla="*/ 2147483647 h 70"/>
                <a:gd name="T10" fmla="*/ 2147483647 w 132"/>
                <a:gd name="T11" fmla="*/ 2147483647 h 70"/>
                <a:gd name="T12" fmla="*/ 2147483647 w 132"/>
                <a:gd name="T13" fmla="*/ 2147483647 h 70"/>
                <a:gd name="T14" fmla="*/ 2147483647 w 132"/>
                <a:gd name="T15" fmla="*/ 2147483647 h 70"/>
                <a:gd name="T16" fmla="*/ 2147483647 w 132"/>
                <a:gd name="T17" fmla="*/ 2147483647 h 70"/>
                <a:gd name="T18" fmla="*/ 2147483647 w 132"/>
                <a:gd name="T19" fmla="*/ 2147483647 h 70"/>
                <a:gd name="T20" fmla="*/ 2147483647 w 132"/>
                <a:gd name="T21" fmla="*/ 2147483647 h 70"/>
                <a:gd name="T22" fmla="*/ 2147483647 w 132"/>
                <a:gd name="T23" fmla="*/ 2147483647 h 70"/>
                <a:gd name="T24" fmla="*/ 2147483647 w 132"/>
                <a:gd name="T25" fmla="*/ 2147483647 h 70"/>
                <a:gd name="T26" fmla="*/ 2147483647 w 132"/>
                <a:gd name="T27" fmla="*/ 2147483647 h 70"/>
                <a:gd name="T28" fmla="*/ 2147483647 w 132"/>
                <a:gd name="T29" fmla="*/ 2147483647 h 70"/>
                <a:gd name="T30" fmla="*/ 2147483647 w 132"/>
                <a:gd name="T31" fmla="*/ 0 h 70"/>
                <a:gd name="T32" fmla="*/ 2147483647 w 132"/>
                <a:gd name="T33" fmla="*/ 0 h 70"/>
                <a:gd name="T34" fmla="*/ 2147483647 w 132"/>
                <a:gd name="T35" fmla="*/ 2147483647 h 70"/>
                <a:gd name="T36" fmla="*/ 2147483647 w 132"/>
                <a:gd name="T37" fmla="*/ 2147483647 h 70"/>
                <a:gd name="T38" fmla="*/ 2147483647 w 132"/>
                <a:gd name="T39" fmla="*/ 2147483647 h 70"/>
                <a:gd name="T40" fmla="*/ 2147483647 w 132"/>
                <a:gd name="T41" fmla="*/ 2147483647 h 70"/>
                <a:gd name="T42" fmla="*/ 2147483647 w 132"/>
                <a:gd name="T43" fmla="*/ 2147483647 h 70"/>
                <a:gd name="T44" fmla="*/ 0 w 132"/>
                <a:gd name="T45" fmla="*/ 2147483647 h 70"/>
                <a:gd name="T46" fmla="*/ 2147483647 w 132"/>
                <a:gd name="T47" fmla="*/ 2147483647 h 70"/>
                <a:gd name="T48" fmla="*/ 2147483647 w 132"/>
                <a:gd name="T49" fmla="*/ 2147483647 h 70"/>
                <a:gd name="T50" fmla="*/ 2147483647 w 132"/>
                <a:gd name="T51" fmla="*/ 2147483647 h 70"/>
                <a:gd name="T52" fmla="*/ 2147483647 w 132"/>
                <a:gd name="T53" fmla="*/ 2147483647 h 70"/>
                <a:gd name="T54" fmla="*/ 2147483647 w 132"/>
                <a:gd name="T55" fmla="*/ 2147483647 h 70"/>
                <a:gd name="T56" fmla="*/ 2147483647 w 132"/>
                <a:gd name="T57" fmla="*/ 2147483647 h 70"/>
                <a:gd name="T58" fmla="*/ 2147483647 w 132"/>
                <a:gd name="T59" fmla="*/ 2147483647 h 70"/>
                <a:gd name="T60" fmla="*/ 2147483647 w 132"/>
                <a:gd name="T61" fmla="*/ 2147483647 h 70"/>
                <a:gd name="T62" fmla="*/ 2147483647 w 132"/>
                <a:gd name="T63" fmla="*/ 2147483647 h 70"/>
                <a:gd name="T64" fmla="*/ 2147483647 w 132"/>
                <a:gd name="T65" fmla="*/ 2147483647 h 70"/>
                <a:gd name="T66" fmla="*/ 2147483647 w 132"/>
                <a:gd name="T67" fmla="*/ 2147483647 h 70"/>
                <a:gd name="T68" fmla="*/ 2147483647 w 132"/>
                <a:gd name="T69" fmla="*/ 2147483647 h 70"/>
                <a:gd name="T70" fmla="*/ 2147483647 w 132"/>
                <a:gd name="T71" fmla="*/ 2147483647 h 70"/>
                <a:gd name="T72" fmla="*/ 2147483647 w 132"/>
                <a:gd name="T73" fmla="*/ 2147483647 h 70"/>
                <a:gd name="T74" fmla="*/ 2147483647 w 132"/>
                <a:gd name="T75" fmla="*/ 2147483647 h 70"/>
                <a:gd name="T76" fmla="*/ 2147483647 w 132"/>
                <a:gd name="T77" fmla="*/ 2147483647 h 70"/>
                <a:gd name="T78" fmla="*/ 2147483647 w 132"/>
                <a:gd name="T79" fmla="*/ 2147483647 h 70"/>
                <a:gd name="T80" fmla="*/ 2147483647 w 132"/>
                <a:gd name="T81" fmla="*/ 2147483647 h 70"/>
                <a:gd name="T82" fmla="*/ 2147483647 w 132"/>
                <a:gd name="T83" fmla="*/ 2147483647 h 70"/>
                <a:gd name="T84" fmla="*/ 2147483647 w 132"/>
                <a:gd name="T85" fmla="*/ 2147483647 h 70"/>
                <a:gd name="T86" fmla="*/ 2147483647 w 132"/>
                <a:gd name="T87" fmla="*/ 2147483647 h 70"/>
                <a:gd name="T88" fmla="*/ 2147483647 w 132"/>
                <a:gd name="T89" fmla="*/ 2147483647 h 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70"/>
                <a:gd name="T137" fmla="*/ 132 w 132"/>
                <a:gd name="T138" fmla="*/ 70 h 7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70">
                  <a:moveTo>
                    <a:pt x="128" y="46"/>
                  </a:moveTo>
                  <a:lnTo>
                    <a:pt x="110" y="46"/>
                  </a:lnTo>
                  <a:lnTo>
                    <a:pt x="104" y="44"/>
                  </a:lnTo>
                  <a:lnTo>
                    <a:pt x="98" y="40"/>
                  </a:lnTo>
                  <a:lnTo>
                    <a:pt x="96" y="40"/>
                  </a:lnTo>
                  <a:lnTo>
                    <a:pt x="94" y="40"/>
                  </a:lnTo>
                  <a:lnTo>
                    <a:pt x="90" y="40"/>
                  </a:lnTo>
                  <a:lnTo>
                    <a:pt x="84" y="38"/>
                  </a:lnTo>
                  <a:lnTo>
                    <a:pt x="80" y="36"/>
                  </a:lnTo>
                  <a:lnTo>
                    <a:pt x="76" y="32"/>
                  </a:lnTo>
                  <a:lnTo>
                    <a:pt x="74" y="30"/>
                  </a:lnTo>
                  <a:lnTo>
                    <a:pt x="62" y="26"/>
                  </a:lnTo>
                  <a:lnTo>
                    <a:pt x="52" y="22"/>
                  </a:lnTo>
                  <a:lnTo>
                    <a:pt x="44" y="16"/>
                  </a:lnTo>
                  <a:lnTo>
                    <a:pt x="34" y="8"/>
                  </a:lnTo>
                  <a:lnTo>
                    <a:pt x="22" y="0"/>
                  </a:lnTo>
                  <a:lnTo>
                    <a:pt x="20" y="0"/>
                  </a:lnTo>
                  <a:lnTo>
                    <a:pt x="18" y="2"/>
                  </a:lnTo>
                  <a:lnTo>
                    <a:pt x="16" y="4"/>
                  </a:lnTo>
                  <a:lnTo>
                    <a:pt x="12" y="4"/>
                  </a:lnTo>
                  <a:lnTo>
                    <a:pt x="6" y="4"/>
                  </a:lnTo>
                  <a:lnTo>
                    <a:pt x="2" y="12"/>
                  </a:lnTo>
                  <a:lnTo>
                    <a:pt x="0" y="22"/>
                  </a:lnTo>
                  <a:lnTo>
                    <a:pt x="2" y="26"/>
                  </a:lnTo>
                  <a:lnTo>
                    <a:pt x="4" y="28"/>
                  </a:lnTo>
                  <a:lnTo>
                    <a:pt x="10" y="32"/>
                  </a:lnTo>
                  <a:lnTo>
                    <a:pt x="32" y="42"/>
                  </a:lnTo>
                  <a:lnTo>
                    <a:pt x="44" y="50"/>
                  </a:lnTo>
                  <a:lnTo>
                    <a:pt x="54" y="54"/>
                  </a:lnTo>
                  <a:lnTo>
                    <a:pt x="64" y="50"/>
                  </a:lnTo>
                  <a:lnTo>
                    <a:pt x="68" y="52"/>
                  </a:lnTo>
                  <a:lnTo>
                    <a:pt x="72" y="52"/>
                  </a:lnTo>
                  <a:lnTo>
                    <a:pt x="78" y="58"/>
                  </a:lnTo>
                  <a:lnTo>
                    <a:pt x="82" y="64"/>
                  </a:lnTo>
                  <a:lnTo>
                    <a:pt x="98" y="68"/>
                  </a:lnTo>
                  <a:lnTo>
                    <a:pt x="112" y="70"/>
                  </a:lnTo>
                  <a:lnTo>
                    <a:pt x="122" y="70"/>
                  </a:lnTo>
                  <a:lnTo>
                    <a:pt x="130" y="70"/>
                  </a:lnTo>
                  <a:lnTo>
                    <a:pt x="132" y="68"/>
                  </a:lnTo>
                  <a:lnTo>
                    <a:pt x="132" y="66"/>
                  </a:lnTo>
                  <a:lnTo>
                    <a:pt x="132" y="62"/>
                  </a:lnTo>
                  <a:lnTo>
                    <a:pt x="130" y="58"/>
                  </a:lnTo>
                  <a:lnTo>
                    <a:pt x="128" y="54"/>
                  </a:lnTo>
                  <a:lnTo>
                    <a:pt x="128" y="48"/>
                  </a:lnTo>
                  <a:lnTo>
                    <a:pt x="128"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3" name="Freeform 261"/>
            <p:cNvSpPr>
              <a:spLocks/>
            </p:cNvSpPr>
            <p:nvPr/>
          </p:nvSpPr>
          <p:spPr bwMode="auto">
            <a:xfrm>
              <a:off x="6004256" y="3499049"/>
              <a:ext cx="351698" cy="382303"/>
            </a:xfrm>
            <a:custGeom>
              <a:avLst/>
              <a:gdLst>
                <a:gd name="T0" fmla="*/ 2147483647 w 240"/>
                <a:gd name="T1" fmla="*/ 2147483647 h 242"/>
                <a:gd name="T2" fmla="*/ 2147483647 w 240"/>
                <a:gd name="T3" fmla="*/ 2147483647 h 242"/>
                <a:gd name="T4" fmla="*/ 2147483647 w 240"/>
                <a:gd name="T5" fmla="*/ 2147483647 h 242"/>
                <a:gd name="T6" fmla="*/ 2147483647 w 240"/>
                <a:gd name="T7" fmla="*/ 2147483647 h 242"/>
                <a:gd name="T8" fmla="*/ 2147483647 w 240"/>
                <a:gd name="T9" fmla="*/ 2147483647 h 242"/>
                <a:gd name="T10" fmla="*/ 2147483647 w 240"/>
                <a:gd name="T11" fmla="*/ 2147483647 h 242"/>
                <a:gd name="T12" fmla="*/ 2147483647 w 240"/>
                <a:gd name="T13" fmla="*/ 2147483647 h 242"/>
                <a:gd name="T14" fmla="*/ 2147483647 w 240"/>
                <a:gd name="T15" fmla="*/ 2147483647 h 242"/>
                <a:gd name="T16" fmla="*/ 2147483647 w 240"/>
                <a:gd name="T17" fmla="*/ 2147483647 h 242"/>
                <a:gd name="T18" fmla="*/ 2147483647 w 240"/>
                <a:gd name="T19" fmla="*/ 2147483647 h 242"/>
                <a:gd name="T20" fmla="*/ 2147483647 w 240"/>
                <a:gd name="T21" fmla="*/ 2147483647 h 242"/>
                <a:gd name="T22" fmla="*/ 2147483647 w 240"/>
                <a:gd name="T23" fmla="*/ 2147483647 h 242"/>
                <a:gd name="T24" fmla="*/ 2147483647 w 240"/>
                <a:gd name="T25" fmla="*/ 2147483647 h 242"/>
                <a:gd name="T26" fmla="*/ 2147483647 w 240"/>
                <a:gd name="T27" fmla="*/ 2147483647 h 242"/>
                <a:gd name="T28" fmla="*/ 2147483647 w 240"/>
                <a:gd name="T29" fmla="*/ 2147483647 h 242"/>
                <a:gd name="T30" fmla="*/ 2147483647 w 240"/>
                <a:gd name="T31" fmla="*/ 2147483647 h 242"/>
                <a:gd name="T32" fmla="*/ 2147483647 w 240"/>
                <a:gd name="T33" fmla="*/ 2147483647 h 242"/>
                <a:gd name="T34" fmla="*/ 2147483647 w 240"/>
                <a:gd name="T35" fmla="*/ 2147483647 h 242"/>
                <a:gd name="T36" fmla="*/ 0 w 240"/>
                <a:gd name="T37" fmla="*/ 2147483647 h 242"/>
                <a:gd name="T38" fmla="*/ 2147483647 w 240"/>
                <a:gd name="T39" fmla="*/ 2147483647 h 242"/>
                <a:gd name="T40" fmla="*/ 2147483647 w 240"/>
                <a:gd name="T41" fmla="*/ 2147483647 h 242"/>
                <a:gd name="T42" fmla="*/ 2147483647 w 240"/>
                <a:gd name="T43" fmla="*/ 2147483647 h 242"/>
                <a:gd name="T44" fmla="*/ 2147483647 w 240"/>
                <a:gd name="T45" fmla="*/ 2147483647 h 242"/>
                <a:gd name="T46" fmla="*/ 2147483647 w 240"/>
                <a:gd name="T47" fmla="*/ 2147483647 h 242"/>
                <a:gd name="T48" fmla="*/ 2147483647 w 240"/>
                <a:gd name="T49" fmla="*/ 2147483647 h 242"/>
                <a:gd name="T50" fmla="*/ 2147483647 w 240"/>
                <a:gd name="T51" fmla="*/ 2147483647 h 242"/>
                <a:gd name="T52" fmla="*/ 2147483647 w 240"/>
                <a:gd name="T53" fmla="*/ 2147483647 h 242"/>
                <a:gd name="T54" fmla="*/ 2147483647 w 240"/>
                <a:gd name="T55" fmla="*/ 2147483647 h 242"/>
                <a:gd name="T56" fmla="*/ 2147483647 w 240"/>
                <a:gd name="T57" fmla="*/ 2147483647 h 242"/>
                <a:gd name="T58" fmla="*/ 2147483647 w 240"/>
                <a:gd name="T59" fmla="*/ 2147483647 h 242"/>
                <a:gd name="T60" fmla="*/ 2147483647 w 240"/>
                <a:gd name="T61" fmla="*/ 2147483647 h 242"/>
                <a:gd name="T62" fmla="*/ 2147483647 w 240"/>
                <a:gd name="T63" fmla="*/ 2147483647 h 242"/>
                <a:gd name="T64" fmla="*/ 2147483647 w 240"/>
                <a:gd name="T65" fmla="*/ 2147483647 h 242"/>
                <a:gd name="T66" fmla="*/ 2147483647 w 240"/>
                <a:gd name="T67" fmla="*/ 2147483647 h 242"/>
                <a:gd name="T68" fmla="*/ 2147483647 w 240"/>
                <a:gd name="T69" fmla="*/ 2147483647 h 242"/>
                <a:gd name="T70" fmla="*/ 2147483647 w 240"/>
                <a:gd name="T71" fmla="*/ 2147483647 h 242"/>
                <a:gd name="T72" fmla="*/ 2147483647 w 240"/>
                <a:gd name="T73" fmla="*/ 2147483647 h 242"/>
                <a:gd name="T74" fmla="*/ 2147483647 w 240"/>
                <a:gd name="T75" fmla="*/ 2147483647 h 242"/>
                <a:gd name="T76" fmla="*/ 2147483647 w 240"/>
                <a:gd name="T77" fmla="*/ 2147483647 h 242"/>
                <a:gd name="T78" fmla="*/ 2147483647 w 240"/>
                <a:gd name="T79" fmla="*/ 2147483647 h 242"/>
                <a:gd name="T80" fmla="*/ 2147483647 w 240"/>
                <a:gd name="T81" fmla="*/ 2147483647 h 242"/>
                <a:gd name="T82" fmla="*/ 2147483647 w 240"/>
                <a:gd name="T83" fmla="*/ 2147483647 h 242"/>
                <a:gd name="T84" fmla="*/ 2147483647 w 240"/>
                <a:gd name="T85" fmla="*/ 2147483647 h 242"/>
                <a:gd name="T86" fmla="*/ 2147483647 w 240"/>
                <a:gd name="T87" fmla="*/ 2147483647 h 242"/>
                <a:gd name="T88" fmla="*/ 2147483647 w 240"/>
                <a:gd name="T89" fmla="*/ 2147483647 h 242"/>
                <a:gd name="T90" fmla="*/ 2147483647 w 240"/>
                <a:gd name="T91" fmla="*/ 2147483647 h 242"/>
                <a:gd name="T92" fmla="*/ 2147483647 w 240"/>
                <a:gd name="T93" fmla="*/ 2147483647 h 242"/>
                <a:gd name="T94" fmla="*/ 2147483647 w 240"/>
                <a:gd name="T95" fmla="*/ 2147483647 h 24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0"/>
                <a:gd name="T145" fmla="*/ 0 h 242"/>
                <a:gd name="T146" fmla="*/ 240 w 240"/>
                <a:gd name="T147" fmla="*/ 242 h 24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0" h="242">
                  <a:moveTo>
                    <a:pt x="238" y="28"/>
                  </a:moveTo>
                  <a:lnTo>
                    <a:pt x="234" y="26"/>
                  </a:lnTo>
                  <a:lnTo>
                    <a:pt x="230" y="26"/>
                  </a:lnTo>
                  <a:lnTo>
                    <a:pt x="224" y="24"/>
                  </a:lnTo>
                  <a:lnTo>
                    <a:pt x="218" y="24"/>
                  </a:lnTo>
                  <a:lnTo>
                    <a:pt x="214" y="22"/>
                  </a:lnTo>
                  <a:lnTo>
                    <a:pt x="210" y="18"/>
                  </a:lnTo>
                  <a:lnTo>
                    <a:pt x="206" y="10"/>
                  </a:lnTo>
                  <a:lnTo>
                    <a:pt x="200" y="4"/>
                  </a:lnTo>
                  <a:lnTo>
                    <a:pt x="192" y="0"/>
                  </a:lnTo>
                  <a:lnTo>
                    <a:pt x="184" y="0"/>
                  </a:lnTo>
                  <a:lnTo>
                    <a:pt x="174" y="2"/>
                  </a:lnTo>
                  <a:lnTo>
                    <a:pt x="164" y="2"/>
                  </a:lnTo>
                  <a:lnTo>
                    <a:pt x="154" y="4"/>
                  </a:lnTo>
                  <a:lnTo>
                    <a:pt x="148" y="6"/>
                  </a:lnTo>
                  <a:lnTo>
                    <a:pt x="142" y="8"/>
                  </a:lnTo>
                  <a:lnTo>
                    <a:pt x="140" y="12"/>
                  </a:lnTo>
                  <a:lnTo>
                    <a:pt x="138" y="16"/>
                  </a:lnTo>
                  <a:lnTo>
                    <a:pt x="140" y="20"/>
                  </a:lnTo>
                  <a:lnTo>
                    <a:pt x="142" y="24"/>
                  </a:lnTo>
                  <a:lnTo>
                    <a:pt x="146" y="28"/>
                  </a:lnTo>
                  <a:lnTo>
                    <a:pt x="148" y="34"/>
                  </a:lnTo>
                  <a:lnTo>
                    <a:pt x="146" y="40"/>
                  </a:lnTo>
                  <a:lnTo>
                    <a:pt x="140" y="48"/>
                  </a:lnTo>
                  <a:lnTo>
                    <a:pt x="136" y="54"/>
                  </a:lnTo>
                  <a:lnTo>
                    <a:pt x="132" y="60"/>
                  </a:lnTo>
                  <a:lnTo>
                    <a:pt x="132" y="64"/>
                  </a:lnTo>
                  <a:lnTo>
                    <a:pt x="132" y="68"/>
                  </a:lnTo>
                  <a:lnTo>
                    <a:pt x="132" y="70"/>
                  </a:lnTo>
                  <a:lnTo>
                    <a:pt x="126" y="76"/>
                  </a:lnTo>
                  <a:lnTo>
                    <a:pt x="124" y="80"/>
                  </a:lnTo>
                  <a:lnTo>
                    <a:pt x="122" y="84"/>
                  </a:lnTo>
                  <a:lnTo>
                    <a:pt x="122" y="88"/>
                  </a:lnTo>
                  <a:lnTo>
                    <a:pt x="126" y="90"/>
                  </a:lnTo>
                  <a:lnTo>
                    <a:pt x="124" y="94"/>
                  </a:lnTo>
                  <a:lnTo>
                    <a:pt x="120" y="96"/>
                  </a:lnTo>
                  <a:lnTo>
                    <a:pt x="114" y="96"/>
                  </a:lnTo>
                  <a:lnTo>
                    <a:pt x="106" y="96"/>
                  </a:lnTo>
                  <a:lnTo>
                    <a:pt x="104" y="100"/>
                  </a:lnTo>
                  <a:lnTo>
                    <a:pt x="100" y="104"/>
                  </a:lnTo>
                  <a:lnTo>
                    <a:pt x="98" y="106"/>
                  </a:lnTo>
                  <a:lnTo>
                    <a:pt x="96" y="108"/>
                  </a:lnTo>
                  <a:lnTo>
                    <a:pt x="90" y="108"/>
                  </a:lnTo>
                  <a:lnTo>
                    <a:pt x="86" y="108"/>
                  </a:lnTo>
                  <a:lnTo>
                    <a:pt x="82" y="112"/>
                  </a:lnTo>
                  <a:lnTo>
                    <a:pt x="80" y="116"/>
                  </a:lnTo>
                  <a:lnTo>
                    <a:pt x="82" y="120"/>
                  </a:lnTo>
                  <a:lnTo>
                    <a:pt x="84" y="126"/>
                  </a:lnTo>
                  <a:lnTo>
                    <a:pt x="84" y="128"/>
                  </a:lnTo>
                  <a:lnTo>
                    <a:pt x="80" y="132"/>
                  </a:lnTo>
                  <a:lnTo>
                    <a:pt x="68" y="136"/>
                  </a:lnTo>
                  <a:lnTo>
                    <a:pt x="54" y="138"/>
                  </a:lnTo>
                  <a:lnTo>
                    <a:pt x="44" y="138"/>
                  </a:lnTo>
                  <a:lnTo>
                    <a:pt x="34" y="138"/>
                  </a:lnTo>
                  <a:lnTo>
                    <a:pt x="24" y="136"/>
                  </a:lnTo>
                  <a:lnTo>
                    <a:pt x="12" y="136"/>
                  </a:lnTo>
                  <a:lnTo>
                    <a:pt x="0" y="134"/>
                  </a:lnTo>
                  <a:lnTo>
                    <a:pt x="6" y="136"/>
                  </a:lnTo>
                  <a:lnTo>
                    <a:pt x="12" y="140"/>
                  </a:lnTo>
                  <a:lnTo>
                    <a:pt x="18" y="148"/>
                  </a:lnTo>
                  <a:lnTo>
                    <a:pt x="24" y="154"/>
                  </a:lnTo>
                  <a:lnTo>
                    <a:pt x="28" y="154"/>
                  </a:lnTo>
                  <a:lnTo>
                    <a:pt x="32" y="156"/>
                  </a:lnTo>
                  <a:lnTo>
                    <a:pt x="34" y="162"/>
                  </a:lnTo>
                  <a:lnTo>
                    <a:pt x="36" y="170"/>
                  </a:lnTo>
                  <a:lnTo>
                    <a:pt x="42" y="174"/>
                  </a:lnTo>
                  <a:lnTo>
                    <a:pt x="46" y="178"/>
                  </a:lnTo>
                  <a:lnTo>
                    <a:pt x="44" y="182"/>
                  </a:lnTo>
                  <a:lnTo>
                    <a:pt x="40" y="184"/>
                  </a:lnTo>
                  <a:lnTo>
                    <a:pt x="30" y="190"/>
                  </a:lnTo>
                  <a:lnTo>
                    <a:pt x="26" y="192"/>
                  </a:lnTo>
                  <a:lnTo>
                    <a:pt x="24" y="198"/>
                  </a:lnTo>
                  <a:lnTo>
                    <a:pt x="22" y="202"/>
                  </a:lnTo>
                  <a:lnTo>
                    <a:pt x="22" y="210"/>
                  </a:lnTo>
                  <a:lnTo>
                    <a:pt x="30" y="216"/>
                  </a:lnTo>
                  <a:lnTo>
                    <a:pt x="34" y="216"/>
                  </a:lnTo>
                  <a:lnTo>
                    <a:pt x="42" y="218"/>
                  </a:lnTo>
                  <a:lnTo>
                    <a:pt x="72" y="218"/>
                  </a:lnTo>
                  <a:lnTo>
                    <a:pt x="80" y="216"/>
                  </a:lnTo>
                  <a:lnTo>
                    <a:pt x="88" y="214"/>
                  </a:lnTo>
                  <a:lnTo>
                    <a:pt x="104" y="208"/>
                  </a:lnTo>
                  <a:lnTo>
                    <a:pt x="108" y="220"/>
                  </a:lnTo>
                  <a:lnTo>
                    <a:pt x="114" y="230"/>
                  </a:lnTo>
                  <a:lnTo>
                    <a:pt x="118" y="234"/>
                  </a:lnTo>
                  <a:lnTo>
                    <a:pt x="122" y="238"/>
                  </a:lnTo>
                  <a:lnTo>
                    <a:pt x="128" y="240"/>
                  </a:lnTo>
                  <a:lnTo>
                    <a:pt x="136" y="242"/>
                  </a:lnTo>
                  <a:lnTo>
                    <a:pt x="136" y="236"/>
                  </a:lnTo>
                  <a:lnTo>
                    <a:pt x="138" y="234"/>
                  </a:lnTo>
                  <a:lnTo>
                    <a:pt x="140" y="232"/>
                  </a:lnTo>
                  <a:lnTo>
                    <a:pt x="144" y="232"/>
                  </a:lnTo>
                  <a:lnTo>
                    <a:pt x="148" y="232"/>
                  </a:lnTo>
                  <a:lnTo>
                    <a:pt x="152" y="234"/>
                  </a:lnTo>
                  <a:lnTo>
                    <a:pt x="156" y="236"/>
                  </a:lnTo>
                  <a:lnTo>
                    <a:pt x="166" y="234"/>
                  </a:lnTo>
                  <a:lnTo>
                    <a:pt x="172" y="230"/>
                  </a:lnTo>
                  <a:lnTo>
                    <a:pt x="174" y="226"/>
                  </a:lnTo>
                  <a:lnTo>
                    <a:pt x="172" y="218"/>
                  </a:lnTo>
                  <a:lnTo>
                    <a:pt x="168" y="214"/>
                  </a:lnTo>
                  <a:lnTo>
                    <a:pt x="160" y="206"/>
                  </a:lnTo>
                  <a:lnTo>
                    <a:pt x="158" y="204"/>
                  </a:lnTo>
                  <a:lnTo>
                    <a:pt x="156" y="200"/>
                  </a:lnTo>
                  <a:lnTo>
                    <a:pt x="156" y="192"/>
                  </a:lnTo>
                  <a:lnTo>
                    <a:pt x="154" y="190"/>
                  </a:lnTo>
                  <a:lnTo>
                    <a:pt x="150" y="190"/>
                  </a:lnTo>
                  <a:lnTo>
                    <a:pt x="146" y="186"/>
                  </a:lnTo>
                  <a:lnTo>
                    <a:pt x="144" y="182"/>
                  </a:lnTo>
                  <a:lnTo>
                    <a:pt x="146" y="178"/>
                  </a:lnTo>
                  <a:lnTo>
                    <a:pt x="150" y="172"/>
                  </a:lnTo>
                  <a:lnTo>
                    <a:pt x="154" y="166"/>
                  </a:lnTo>
                  <a:lnTo>
                    <a:pt x="158" y="164"/>
                  </a:lnTo>
                  <a:lnTo>
                    <a:pt x="162" y="166"/>
                  </a:lnTo>
                  <a:lnTo>
                    <a:pt x="166" y="168"/>
                  </a:lnTo>
                  <a:lnTo>
                    <a:pt x="170" y="168"/>
                  </a:lnTo>
                  <a:lnTo>
                    <a:pt x="174" y="164"/>
                  </a:lnTo>
                  <a:lnTo>
                    <a:pt x="180" y="158"/>
                  </a:lnTo>
                  <a:lnTo>
                    <a:pt x="188" y="146"/>
                  </a:lnTo>
                  <a:lnTo>
                    <a:pt x="192" y="140"/>
                  </a:lnTo>
                  <a:lnTo>
                    <a:pt x="194" y="132"/>
                  </a:lnTo>
                  <a:lnTo>
                    <a:pt x="198" y="126"/>
                  </a:lnTo>
                  <a:lnTo>
                    <a:pt x="202" y="120"/>
                  </a:lnTo>
                  <a:lnTo>
                    <a:pt x="204" y="114"/>
                  </a:lnTo>
                  <a:lnTo>
                    <a:pt x="208" y="110"/>
                  </a:lnTo>
                  <a:lnTo>
                    <a:pt x="208" y="96"/>
                  </a:lnTo>
                  <a:lnTo>
                    <a:pt x="210" y="92"/>
                  </a:lnTo>
                  <a:lnTo>
                    <a:pt x="214" y="90"/>
                  </a:lnTo>
                  <a:lnTo>
                    <a:pt x="214" y="88"/>
                  </a:lnTo>
                  <a:lnTo>
                    <a:pt x="216" y="84"/>
                  </a:lnTo>
                  <a:lnTo>
                    <a:pt x="208" y="80"/>
                  </a:lnTo>
                  <a:lnTo>
                    <a:pt x="198" y="72"/>
                  </a:lnTo>
                  <a:lnTo>
                    <a:pt x="190" y="60"/>
                  </a:lnTo>
                  <a:lnTo>
                    <a:pt x="188" y="56"/>
                  </a:lnTo>
                  <a:lnTo>
                    <a:pt x="188" y="52"/>
                  </a:lnTo>
                  <a:lnTo>
                    <a:pt x="186" y="50"/>
                  </a:lnTo>
                  <a:lnTo>
                    <a:pt x="190" y="44"/>
                  </a:lnTo>
                  <a:lnTo>
                    <a:pt x="194" y="40"/>
                  </a:lnTo>
                  <a:lnTo>
                    <a:pt x="198" y="42"/>
                  </a:lnTo>
                  <a:lnTo>
                    <a:pt x="202" y="44"/>
                  </a:lnTo>
                  <a:lnTo>
                    <a:pt x="204" y="44"/>
                  </a:lnTo>
                  <a:lnTo>
                    <a:pt x="208" y="46"/>
                  </a:lnTo>
                  <a:lnTo>
                    <a:pt x="216" y="44"/>
                  </a:lnTo>
                  <a:lnTo>
                    <a:pt x="224" y="40"/>
                  </a:lnTo>
                  <a:lnTo>
                    <a:pt x="240" y="28"/>
                  </a:lnTo>
                  <a:lnTo>
                    <a:pt x="238"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4" name="Freeform 262"/>
            <p:cNvSpPr>
              <a:spLocks/>
            </p:cNvSpPr>
            <p:nvPr/>
          </p:nvSpPr>
          <p:spPr bwMode="auto">
            <a:xfrm>
              <a:off x="5981194" y="3449934"/>
              <a:ext cx="292890" cy="266815"/>
            </a:xfrm>
            <a:custGeom>
              <a:avLst/>
              <a:gdLst>
                <a:gd name="T0" fmla="*/ 2147483647 w 200"/>
                <a:gd name="T1" fmla="*/ 2147483647 h 168"/>
                <a:gd name="T2" fmla="*/ 2147483647 w 200"/>
                <a:gd name="T3" fmla="*/ 2147483647 h 168"/>
                <a:gd name="T4" fmla="*/ 2147483647 w 200"/>
                <a:gd name="T5" fmla="*/ 2147483647 h 168"/>
                <a:gd name="T6" fmla="*/ 2147483647 w 200"/>
                <a:gd name="T7" fmla="*/ 2147483647 h 168"/>
                <a:gd name="T8" fmla="*/ 2147483647 w 200"/>
                <a:gd name="T9" fmla="*/ 0 h 168"/>
                <a:gd name="T10" fmla="*/ 2147483647 w 200"/>
                <a:gd name="T11" fmla="*/ 2147483647 h 168"/>
                <a:gd name="T12" fmla="*/ 2147483647 w 200"/>
                <a:gd name="T13" fmla="*/ 2147483647 h 168"/>
                <a:gd name="T14" fmla="*/ 2147483647 w 200"/>
                <a:gd name="T15" fmla="*/ 2147483647 h 168"/>
                <a:gd name="T16" fmla="*/ 2147483647 w 200"/>
                <a:gd name="T17" fmla="*/ 2147483647 h 168"/>
                <a:gd name="T18" fmla="*/ 2147483647 w 200"/>
                <a:gd name="T19" fmla="*/ 2147483647 h 168"/>
                <a:gd name="T20" fmla="*/ 2147483647 w 200"/>
                <a:gd name="T21" fmla="*/ 2147483647 h 168"/>
                <a:gd name="T22" fmla="*/ 2147483647 w 200"/>
                <a:gd name="T23" fmla="*/ 2147483647 h 168"/>
                <a:gd name="T24" fmla="*/ 2147483647 w 200"/>
                <a:gd name="T25" fmla="*/ 2147483647 h 168"/>
                <a:gd name="T26" fmla="*/ 2147483647 w 200"/>
                <a:gd name="T27" fmla="*/ 2147483647 h 168"/>
                <a:gd name="T28" fmla="*/ 0 w 200"/>
                <a:gd name="T29" fmla="*/ 2147483647 h 168"/>
                <a:gd name="T30" fmla="*/ 2147483647 w 200"/>
                <a:gd name="T31" fmla="*/ 2147483647 h 168"/>
                <a:gd name="T32" fmla="*/ 2147483647 w 200"/>
                <a:gd name="T33" fmla="*/ 2147483647 h 168"/>
                <a:gd name="T34" fmla="*/ 2147483647 w 200"/>
                <a:gd name="T35" fmla="*/ 2147483647 h 168"/>
                <a:gd name="T36" fmla="*/ 2147483647 w 200"/>
                <a:gd name="T37" fmla="*/ 2147483647 h 168"/>
                <a:gd name="T38" fmla="*/ 2147483647 w 200"/>
                <a:gd name="T39" fmla="*/ 2147483647 h 168"/>
                <a:gd name="T40" fmla="*/ 2147483647 w 200"/>
                <a:gd name="T41" fmla="*/ 2147483647 h 168"/>
                <a:gd name="T42" fmla="*/ 2147483647 w 200"/>
                <a:gd name="T43" fmla="*/ 2147483647 h 168"/>
                <a:gd name="T44" fmla="*/ 2147483647 w 200"/>
                <a:gd name="T45" fmla="*/ 2147483647 h 168"/>
                <a:gd name="T46" fmla="*/ 2147483647 w 200"/>
                <a:gd name="T47" fmla="*/ 2147483647 h 168"/>
                <a:gd name="T48" fmla="*/ 2147483647 w 200"/>
                <a:gd name="T49" fmla="*/ 2147483647 h 168"/>
                <a:gd name="T50" fmla="*/ 2147483647 w 200"/>
                <a:gd name="T51" fmla="*/ 2147483647 h 168"/>
                <a:gd name="T52" fmla="*/ 2147483647 w 200"/>
                <a:gd name="T53" fmla="*/ 2147483647 h 168"/>
                <a:gd name="T54" fmla="*/ 2147483647 w 200"/>
                <a:gd name="T55" fmla="*/ 2147483647 h 168"/>
                <a:gd name="T56" fmla="*/ 2147483647 w 200"/>
                <a:gd name="T57" fmla="*/ 2147483647 h 168"/>
                <a:gd name="T58" fmla="*/ 2147483647 w 200"/>
                <a:gd name="T59" fmla="*/ 2147483647 h 168"/>
                <a:gd name="T60" fmla="*/ 2147483647 w 200"/>
                <a:gd name="T61" fmla="*/ 2147483647 h 168"/>
                <a:gd name="T62" fmla="*/ 2147483647 w 200"/>
                <a:gd name="T63" fmla="*/ 2147483647 h 168"/>
                <a:gd name="T64" fmla="*/ 2147483647 w 200"/>
                <a:gd name="T65" fmla="*/ 2147483647 h 168"/>
                <a:gd name="T66" fmla="*/ 2147483647 w 200"/>
                <a:gd name="T67" fmla="*/ 2147483647 h 168"/>
                <a:gd name="T68" fmla="*/ 2147483647 w 200"/>
                <a:gd name="T69" fmla="*/ 2147483647 h 168"/>
                <a:gd name="T70" fmla="*/ 2147483647 w 200"/>
                <a:gd name="T71" fmla="*/ 2147483647 h 168"/>
                <a:gd name="T72" fmla="*/ 2147483647 w 200"/>
                <a:gd name="T73" fmla="*/ 2147483647 h 168"/>
                <a:gd name="T74" fmla="*/ 2147483647 w 200"/>
                <a:gd name="T75" fmla="*/ 2147483647 h 168"/>
                <a:gd name="T76" fmla="*/ 2147483647 w 200"/>
                <a:gd name="T77" fmla="*/ 2147483647 h 168"/>
                <a:gd name="T78" fmla="*/ 2147483647 w 200"/>
                <a:gd name="T79" fmla="*/ 2147483647 h 168"/>
                <a:gd name="T80" fmla="*/ 2147483647 w 200"/>
                <a:gd name="T81" fmla="*/ 2147483647 h 168"/>
                <a:gd name="T82" fmla="*/ 2147483647 w 200"/>
                <a:gd name="T83" fmla="*/ 2147483647 h 168"/>
                <a:gd name="T84" fmla="*/ 2147483647 w 200"/>
                <a:gd name="T85" fmla="*/ 2147483647 h 168"/>
                <a:gd name="T86" fmla="*/ 2147483647 w 200"/>
                <a:gd name="T87" fmla="*/ 2147483647 h 168"/>
                <a:gd name="T88" fmla="*/ 2147483647 w 200"/>
                <a:gd name="T89" fmla="*/ 2147483647 h 168"/>
                <a:gd name="T90" fmla="*/ 2147483647 w 200"/>
                <a:gd name="T91" fmla="*/ 2147483647 h 168"/>
                <a:gd name="T92" fmla="*/ 2147483647 w 200"/>
                <a:gd name="T93" fmla="*/ 2147483647 h 16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00"/>
                <a:gd name="T142" fmla="*/ 0 h 168"/>
                <a:gd name="T143" fmla="*/ 200 w 200"/>
                <a:gd name="T144" fmla="*/ 168 h 16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00" h="168">
                  <a:moveTo>
                    <a:pt x="184" y="22"/>
                  </a:moveTo>
                  <a:lnTo>
                    <a:pt x="174" y="26"/>
                  </a:lnTo>
                  <a:lnTo>
                    <a:pt x="168" y="26"/>
                  </a:lnTo>
                  <a:lnTo>
                    <a:pt x="160" y="28"/>
                  </a:lnTo>
                  <a:lnTo>
                    <a:pt x="156" y="26"/>
                  </a:lnTo>
                  <a:lnTo>
                    <a:pt x="152" y="24"/>
                  </a:lnTo>
                  <a:lnTo>
                    <a:pt x="148" y="18"/>
                  </a:lnTo>
                  <a:lnTo>
                    <a:pt x="144" y="8"/>
                  </a:lnTo>
                  <a:lnTo>
                    <a:pt x="142" y="0"/>
                  </a:lnTo>
                  <a:lnTo>
                    <a:pt x="136" y="0"/>
                  </a:lnTo>
                  <a:lnTo>
                    <a:pt x="130" y="6"/>
                  </a:lnTo>
                  <a:lnTo>
                    <a:pt x="122" y="16"/>
                  </a:lnTo>
                  <a:lnTo>
                    <a:pt x="114" y="24"/>
                  </a:lnTo>
                  <a:lnTo>
                    <a:pt x="108" y="26"/>
                  </a:lnTo>
                  <a:lnTo>
                    <a:pt x="102" y="28"/>
                  </a:lnTo>
                  <a:lnTo>
                    <a:pt x="74" y="28"/>
                  </a:lnTo>
                  <a:lnTo>
                    <a:pt x="60" y="20"/>
                  </a:lnTo>
                  <a:lnTo>
                    <a:pt x="46" y="42"/>
                  </a:lnTo>
                  <a:lnTo>
                    <a:pt x="40" y="50"/>
                  </a:lnTo>
                  <a:lnTo>
                    <a:pt x="36" y="54"/>
                  </a:lnTo>
                  <a:lnTo>
                    <a:pt x="30" y="56"/>
                  </a:lnTo>
                  <a:lnTo>
                    <a:pt x="24" y="58"/>
                  </a:lnTo>
                  <a:lnTo>
                    <a:pt x="16" y="56"/>
                  </a:lnTo>
                  <a:lnTo>
                    <a:pt x="12" y="56"/>
                  </a:lnTo>
                  <a:lnTo>
                    <a:pt x="10" y="56"/>
                  </a:lnTo>
                  <a:lnTo>
                    <a:pt x="4" y="58"/>
                  </a:lnTo>
                  <a:lnTo>
                    <a:pt x="4" y="50"/>
                  </a:lnTo>
                  <a:lnTo>
                    <a:pt x="4" y="56"/>
                  </a:lnTo>
                  <a:lnTo>
                    <a:pt x="0" y="72"/>
                  </a:lnTo>
                  <a:lnTo>
                    <a:pt x="0" y="84"/>
                  </a:lnTo>
                  <a:lnTo>
                    <a:pt x="0" y="92"/>
                  </a:lnTo>
                  <a:lnTo>
                    <a:pt x="4" y="104"/>
                  </a:lnTo>
                  <a:lnTo>
                    <a:pt x="8" y="116"/>
                  </a:lnTo>
                  <a:lnTo>
                    <a:pt x="10" y="122"/>
                  </a:lnTo>
                  <a:lnTo>
                    <a:pt x="12" y="126"/>
                  </a:lnTo>
                  <a:lnTo>
                    <a:pt x="18" y="130"/>
                  </a:lnTo>
                  <a:lnTo>
                    <a:pt x="26" y="132"/>
                  </a:lnTo>
                  <a:lnTo>
                    <a:pt x="26" y="136"/>
                  </a:lnTo>
                  <a:lnTo>
                    <a:pt x="24" y="138"/>
                  </a:lnTo>
                  <a:lnTo>
                    <a:pt x="18" y="146"/>
                  </a:lnTo>
                  <a:lnTo>
                    <a:pt x="14" y="152"/>
                  </a:lnTo>
                  <a:lnTo>
                    <a:pt x="12" y="156"/>
                  </a:lnTo>
                  <a:lnTo>
                    <a:pt x="12" y="160"/>
                  </a:lnTo>
                  <a:lnTo>
                    <a:pt x="12" y="162"/>
                  </a:lnTo>
                  <a:lnTo>
                    <a:pt x="16" y="164"/>
                  </a:lnTo>
                  <a:lnTo>
                    <a:pt x="28" y="166"/>
                  </a:lnTo>
                  <a:lnTo>
                    <a:pt x="40" y="166"/>
                  </a:lnTo>
                  <a:lnTo>
                    <a:pt x="50" y="168"/>
                  </a:lnTo>
                  <a:lnTo>
                    <a:pt x="60" y="168"/>
                  </a:lnTo>
                  <a:lnTo>
                    <a:pt x="70" y="168"/>
                  </a:lnTo>
                  <a:lnTo>
                    <a:pt x="84" y="166"/>
                  </a:lnTo>
                  <a:lnTo>
                    <a:pt x="96" y="162"/>
                  </a:lnTo>
                  <a:lnTo>
                    <a:pt x="100" y="158"/>
                  </a:lnTo>
                  <a:lnTo>
                    <a:pt x="100" y="156"/>
                  </a:lnTo>
                  <a:lnTo>
                    <a:pt x="98" y="150"/>
                  </a:lnTo>
                  <a:lnTo>
                    <a:pt x="96" y="146"/>
                  </a:lnTo>
                  <a:lnTo>
                    <a:pt x="98" y="142"/>
                  </a:lnTo>
                  <a:lnTo>
                    <a:pt x="102" y="138"/>
                  </a:lnTo>
                  <a:lnTo>
                    <a:pt x="106" y="138"/>
                  </a:lnTo>
                  <a:lnTo>
                    <a:pt x="112" y="138"/>
                  </a:lnTo>
                  <a:lnTo>
                    <a:pt x="114" y="136"/>
                  </a:lnTo>
                  <a:lnTo>
                    <a:pt x="116" y="134"/>
                  </a:lnTo>
                  <a:lnTo>
                    <a:pt x="120" y="130"/>
                  </a:lnTo>
                  <a:lnTo>
                    <a:pt x="122" y="126"/>
                  </a:lnTo>
                  <a:lnTo>
                    <a:pt x="130" y="126"/>
                  </a:lnTo>
                  <a:lnTo>
                    <a:pt x="136" y="126"/>
                  </a:lnTo>
                  <a:lnTo>
                    <a:pt x="140" y="124"/>
                  </a:lnTo>
                  <a:lnTo>
                    <a:pt x="142" y="120"/>
                  </a:lnTo>
                  <a:lnTo>
                    <a:pt x="138" y="118"/>
                  </a:lnTo>
                  <a:lnTo>
                    <a:pt x="138" y="114"/>
                  </a:lnTo>
                  <a:lnTo>
                    <a:pt x="140" y="110"/>
                  </a:lnTo>
                  <a:lnTo>
                    <a:pt x="142" y="106"/>
                  </a:lnTo>
                  <a:lnTo>
                    <a:pt x="148" y="100"/>
                  </a:lnTo>
                  <a:lnTo>
                    <a:pt x="148" y="98"/>
                  </a:lnTo>
                  <a:lnTo>
                    <a:pt x="148" y="94"/>
                  </a:lnTo>
                  <a:lnTo>
                    <a:pt x="148" y="90"/>
                  </a:lnTo>
                  <a:lnTo>
                    <a:pt x="152" y="84"/>
                  </a:lnTo>
                  <a:lnTo>
                    <a:pt x="156" y="78"/>
                  </a:lnTo>
                  <a:lnTo>
                    <a:pt x="162" y="70"/>
                  </a:lnTo>
                  <a:lnTo>
                    <a:pt x="164" y="64"/>
                  </a:lnTo>
                  <a:lnTo>
                    <a:pt x="162" y="58"/>
                  </a:lnTo>
                  <a:lnTo>
                    <a:pt x="158" y="54"/>
                  </a:lnTo>
                  <a:lnTo>
                    <a:pt x="156" y="50"/>
                  </a:lnTo>
                  <a:lnTo>
                    <a:pt x="154" y="46"/>
                  </a:lnTo>
                  <a:lnTo>
                    <a:pt x="156" y="42"/>
                  </a:lnTo>
                  <a:lnTo>
                    <a:pt x="158" y="38"/>
                  </a:lnTo>
                  <a:lnTo>
                    <a:pt x="164" y="36"/>
                  </a:lnTo>
                  <a:lnTo>
                    <a:pt x="170" y="34"/>
                  </a:lnTo>
                  <a:lnTo>
                    <a:pt x="180" y="32"/>
                  </a:lnTo>
                  <a:lnTo>
                    <a:pt x="190" y="32"/>
                  </a:lnTo>
                  <a:lnTo>
                    <a:pt x="200" y="30"/>
                  </a:lnTo>
                  <a:lnTo>
                    <a:pt x="200" y="28"/>
                  </a:lnTo>
                  <a:lnTo>
                    <a:pt x="192" y="26"/>
                  </a:lnTo>
                  <a:lnTo>
                    <a:pt x="184"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5" name="Freeform 263"/>
            <p:cNvSpPr>
              <a:spLocks/>
            </p:cNvSpPr>
            <p:nvPr/>
          </p:nvSpPr>
          <p:spPr bwMode="auto">
            <a:xfrm>
              <a:off x="6428601" y="3067631"/>
              <a:ext cx="704550" cy="294693"/>
            </a:xfrm>
            <a:custGeom>
              <a:avLst/>
              <a:gdLst>
                <a:gd name="T0" fmla="*/ 2147483647 w 482"/>
                <a:gd name="T1" fmla="*/ 2147483647 h 186"/>
                <a:gd name="T2" fmla="*/ 2147483647 w 482"/>
                <a:gd name="T3" fmla="*/ 2147483647 h 186"/>
                <a:gd name="T4" fmla="*/ 2147483647 w 482"/>
                <a:gd name="T5" fmla="*/ 2147483647 h 186"/>
                <a:gd name="T6" fmla="*/ 2147483647 w 482"/>
                <a:gd name="T7" fmla="*/ 2147483647 h 186"/>
                <a:gd name="T8" fmla="*/ 2147483647 w 482"/>
                <a:gd name="T9" fmla="*/ 2147483647 h 186"/>
                <a:gd name="T10" fmla="*/ 2147483647 w 482"/>
                <a:gd name="T11" fmla="*/ 2147483647 h 186"/>
                <a:gd name="T12" fmla="*/ 2147483647 w 482"/>
                <a:gd name="T13" fmla="*/ 2147483647 h 186"/>
                <a:gd name="T14" fmla="*/ 2147483647 w 482"/>
                <a:gd name="T15" fmla="*/ 2147483647 h 186"/>
                <a:gd name="T16" fmla="*/ 2147483647 w 482"/>
                <a:gd name="T17" fmla="*/ 2147483647 h 186"/>
                <a:gd name="T18" fmla="*/ 2147483647 w 482"/>
                <a:gd name="T19" fmla="*/ 2147483647 h 186"/>
                <a:gd name="T20" fmla="*/ 2147483647 w 482"/>
                <a:gd name="T21" fmla="*/ 2147483647 h 186"/>
                <a:gd name="T22" fmla="*/ 2147483647 w 482"/>
                <a:gd name="T23" fmla="*/ 2147483647 h 186"/>
                <a:gd name="T24" fmla="*/ 2147483647 w 482"/>
                <a:gd name="T25" fmla="*/ 2147483647 h 186"/>
                <a:gd name="T26" fmla="*/ 2147483647 w 482"/>
                <a:gd name="T27" fmla="*/ 2147483647 h 186"/>
                <a:gd name="T28" fmla="*/ 2147483647 w 482"/>
                <a:gd name="T29" fmla="*/ 2147483647 h 186"/>
                <a:gd name="T30" fmla="*/ 2147483647 w 482"/>
                <a:gd name="T31" fmla="*/ 2147483647 h 186"/>
                <a:gd name="T32" fmla="*/ 2147483647 w 482"/>
                <a:gd name="T33" fmla="*/ 2147483647 h 186"/>
                <a:gd name="T34" fmla="*/ 2147483647 w 482"/>
                <a:gd name="T35" fmla="*/ 2147483647 h 186"/>
                <a:gd name="T36" fmla="*/ 2147483647 w 482"/>
                <a:gd name="T37" fmla="*/ 2147483647 h 186"/>
                <a:gd name="T38" fmla="*/ 2147483647 w 482"/>
                <a:gd name="T39" fmla="*/ 2147483647 h 186"/>
                <a:gd name="T40" fmla="*/ 2147483647 w 482"/>
                <a:gd name="T41" fmla="*/ 2147483647 h 186"/>
                <a:gd name="T42" fmla="*/ 2147483647 w 482"/>
                <a:gd name="T43" fmla="*/ 2147483647 h 186"/>
                <a:gd name="T44" fmla="*/ 2147483647 w 482"/>
                <a:gd name="T45" fmla="*/ 2147483647 h 186"/>
                <a:gd name="T46" fmla="*/ 2147483647 w 482"/>
                <a:gd name="T47" fmla="*/ 2147483647 h 186"/>
                <a:gd name="T48" fmla="*/ 2147483647 w 482"/>
                <a:gd name="T49" fmla="*/ 2147483647 h 186"/>
                <a:gd name="T50" fmla="*/ 2147483647 w 482"/>
                <a:gd name="T51" fmla="*/ 2147483647 h 186"/>
                <a:gd name="T52" fmla="*/ 2147483647 w 482"/>
                <a:gd name="T53" fmla="*/ 2147483647 h 186"/>
                <a:gd name="T54" fmla="*/ 2147483647 w 482"/>
                <a:gd name="T55" fmla="*/ 2147483647 h 186"/>
                <a:gd name="T56" fmla="*/ 2147483647 w 482"/>
                <a:gd name="T57" fmla="*/ 2147483647 h 186"/>
                <a:gd name="T58" fmla="*/ 2147483647 w 482"/>
                <a:gd name="T59" fmla="*/ 2147483647 h 186"/>
                <a:gd name="T60" fmla="*/ 2147483647 w 482"/>
                <a:gd name="T61" fmla="*/ 2147483647 h 186"/>
                <a:gd name="T62" fmla="*/ 2147483647 w 482"/>
                <a:gd name="T63" fmla="*/ 2147483647 h 186"/>
                <a:gd name="T64" fmla="*/ 2147483647 w 482"/>
                <a:gd name="T65" fmla="*/ 2147483647 h 186"/>
                <a:gd name="T66" fmla="*/ 2147483647 w 482"/>
                <a:gd name="T67" fmla="*/ 2147483647 h 186"/>
                <a:gd name="T68" fmla="*/ 2147483647 w 482"/>
                <a:gd name="T69" fmla="*/ 2147483647 h 186"/>
                <a:gd name="T70" fmla="*/ 2147483647 w 482"/>
                <a:gd name="T71" fmla="*/ 2147483647 h 186"/>
                <a:gd name="T72" fmla="*/ 2147483647 w 482"/>
                <a:gd name="T73" fmla="*/ 2147483647 h 186"/>
                <a:gd name="T74" fmla="*/ 2147483647 w 482"/>
                <a:gd name="T75" fmla="*/ 2147483647 h 186"/>
                <a:gd name="T76" fmla="*/ 2147483647 w 482"/>
                <a:gd name="T77" fmla="*/ 2147483647 h 186"/>
                <a:gd name="T78" fmla="*/ 2147483647 w 482"/>
                <a:gd name="T79" fmla="*/ 2147483647 h 186"/>
                <a:gd name="T80" fmla="*/ 2147483647 w 482"/>
                <a:gd name="T81" fmla="*/ 2147483647 h 186"/>
                <a:gd name="T82" fmla="*/ 2147483647 w 482"/>
                <a:gd name="T83" fmla="*/ 2147483647 h 186"/>
                <a:gd name="T84" fmla="*/ 2147483647 w 482"/>
                <a:gd name="T85" fmla="*/ 2147483647 h 186"/>
                <a:gd name="T86" fmla="*/ 2147483647 w 482"/>
                <a:gd name="T87" fmla="*/ 2147483647 h 186"/>
                <a:gd name="T88" fmla="*/ 2147483647 w 482"/>
                <a:gd name="T89" fmla="*/ 2147483647 h 186"/>
                <a:gd name="T90" fmla="*/ 2147483647 w 482"/>
                <a:gd name="T91" fmla="*/ 2147483647 h 186"/>
                <a:gd name="T92" fmla="*/ 2147483647 w 482"/>
                <a:gd name="T93" fmla="*/ 2147483647 h 186"/>
                <a:gd name="T94" fmla="*/ 2147483647 w 482"/>
                <a:gd name="T95" fmla="*/ 2147483647 h 186"/>
                <a:gd name="T96" fmla="*/ 2147483647 w 482"/>
                <a:gd name="T97" fmla="*/ 2147483647 h 186"/>
                <a:gd name="T98" fmla="*/ 2147483647 w 482"/>
                <a:gd name="T99" fmla="*/ 0 h 186"/>
                <a:gd name="T100" fmla="*/ 2147483647 w 482"/>
                <a:gd name="T101" fmla="*/ 2147483647 h 186"/>
                <a:gd name="T102" fmla="*/ 2147483647 w 482"/>
                <a:gd name="T103" fmla="*/ 2147483647 h 186"/>
                <a:gd name="T104" fmla="*/ 2147483647 w 482"/>
                <a:gd name="T105" fmla="*/ 2147483647 h 186"/>
                <a:gd name="T106" fmla="*/ 2147483647 w 482"/>
                <a:gd name="T107" fmla="*/ 2147483647 h 186"/>
                <a:gd name="T108" fmla="*/ 2147483647 w 482"/>
                <a:gd name="T109" fmla="*/ 2147483647 h 186"/>
                <a:gd name="T110" fmla="*/ 2147483647 w 482"/>
                <a:gd name="T111" fmla="*/ 2147483647 h 186"/>
                <a:gd name="T112" fmla="*/ 2147483647 w 482"/>
                <a:gd name="T113" fmla="*/ 2147483647 h 186"/>
                <a:gd name="T114" fmla="*/ 2147483647 w 482"/>
                <a:gd name="T115" fmla="*/ 2147483647 h 186"/>
                <a:gd name="T116" fmla="*/ 2147483647 w 482"/>
                <a:gd name="T117" fmla="*/ 2147483647 h 186"/>
                <a:gd name="T118" fmla="*/ 2147483647 w 482"/>
                <a:gd name="T119" fmla="*/ 2147483647 h 186"/>
                <a:gd name="T120" fmla="*/ 2147483647 w 482"/>
                <a:gd name="T121" fmla="*/ 2147483647 h 186"/>
                <a:gd name="T122" fmla="*/ 2147483647 w 482"/>
                <a:gd name="T123" fmla="*/ 2147483647 h 186"/>
                <a:gd name="T124" fmla="*/ 0 w 482"/>
                <a:gd name="T125" fmla="*/ 2147483647 h 1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2"/>
                <a:gd name="T190" fmla="*/ 0 h 186"/>
                <a:gd name="T191" fmla="*/ 482 w 482"/>
                <a:gd name="T192" fmla="*/ 186 h 1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2" h="186">
                  <a:moveTo>
                    <a:pt x="0" y="50"/>
                  </a:moveTo>
                  <a:lnTo>
                    <a:pt x="4" y="56"/>
                  </a:lnTo>
                  <a:lnTo>
                    <a:pt x="6" y="60"/>
                  </a:lnTo>
                  <a:lnTo>
                    <a:pt x="12" y="64"/>
                  </a:lnTo>
                  <a:lnTo>
                    <a:pt x="20" y="66"/>
                  </a:lnTo>
                  <a:lnTo>
                    <a:pt x="34" y="72"/>
                  </a:lnTo>
                  <a:lnTo>
                    <a:pt x="40" y="74"/>
                  </a:lnTo>
                  <a:lnTo>
                    <a:pt x="48" y="78"/>
                  </a:lnTo>
                  <a:lnTo>
                    <a:pt x="60" y="86"/>
                  </a:lnTo>
                  <a:lnTo>
                    <a:pt x="64" y="92"/>
                  </a:lnTo>
                  <a:lnTo>
                    <a:pt x="68" y="100"/>
                  </a:lnTo>
                  <a:lnTo>
                    <a:pt x="72" y="114"/>
                  </a:lnTo>
                  <a:lnTo>
                    <a:pt x="76" y="120"/>
                  </a:lnTo>
                  <a:lnTo>
                    <a:pt x="80" y="126"/>
                  </a:lnTo>
                  <a:lnTo>
                    <a:pt x="110" y="126"/>
                  </a:lnTo>
                  <a:lnTo>
                    <a:pt x="118" y="130"/>
                  </a:lnTo>
                  <a:lnTo>
                    <a:pt x="128" y="134"/>
                  </a:lnTo>
                  <a:lnTo>
                    <a:pt x="138" y="134"/>
                  </a:lnTo>
                  <a:lnTo>
                    <a:pt x="146" y="140"/>
                  </a:lnTo>
                  <a:lnTo>
                    <a:pt x="156" y="146"/>
                  </a:lnTo>
                  <a:lnTo>
                    <a:pt x="164" y="154"/>
                  </a:lnTo>
                  <a:lnTo>
                    <a:pt x="172" y="162"/>
                  </a:lnTo>
                  <a:lnTo>
                    <a:pt x="180" y="166"/>
                  </a:lnTo>
                  <a:lnTo>
                    <a:pt x="214" y="166"/>
                  </a:lnTo>
                  <a:lnTo>
                    <a:pt x="214" y="168"/>
                  </a:lnTo>
                  <a:lnTo>
                    <a:pt x="258" y="168"/>
                  </a:lnTo>
                  <a:lnTo>
                    <a:pt x="268" y="174"/>
                  </a:lnTo>
                  <a:lnTo>
                    <a:pt x="280" y="180"/>
                  </a:lnTo>
                  <a:lnTo>
                    <a:pt x="296" y="184"/>
                  </a:lnTo>
                  <a:lnTo>
                    <a:pt x="310" y="186"/>
                  </a:lnTo>
                  <a:lnTo>
                    <a:pt x="318" y="184"/>
                  </a:lnTo>
                  <a:lnTo>
                    <a:pt x="324" y="180"/>
                  </a:lnTo>
                  <a:lnTo>
                    <a:pt x="334" y="172"/>
                  </a:lnTo>
                  <a:lnTo>
                    <a:pt x="362" y="172"/>
                  </a:lnTo>
                  <a:lnTo>
                    <a:pt x="374" y="168"/>
                  </a:lnTo>
                  <a:lnTo>
                    <a:pt x="384" y="162"/>
                  </a:lnTo>
                  <a:lnTo>
                    <a:pt x="392" y="156"/>
                  </a:lnTo>
                  <a:lnTo>
                    <a:pt x="396" y="150"/>
                  </a:lnTo>
                  <a:lnTo>
                    <a:pt x="396" y="146"/>
                  </a:lnTo>
                  <a:lnTo>
                    <a:pt x="396" y="142"/>
                  </a:lnTo>
                  <a:lnTo>
                    <a:pt x="394" y="140"/>
                  </a:lnTo>
                  <a:lnTo>
                    <a:pt x="390" y="138"/>
                  </a:lnTo>
                  <a:lnTo>
                    <a:pt x="384" y="134"/>
                  </a:lnTo>
                  <a:lnTo>
                    <a:pt x="382" y="134"/>
                  </a:lnTo>
                  <a:lnTo>
                    <a:pt x="382" y="130"/>
                  </a:lnTo>
                  <a:lnTo>
                    <a:pt x="384" y="126"/>
                  </a:lnTo>
                  <a:lnTo>
                    <a:pt x="388" y="124"/>
                  </a:lnTo>
                  <a:lnTo>
                    <a:pt x="390" y="124"/>
                  </a:lnTo>
                  <a:lnTo>
                    <a:pt x="394" y="126"/>
                  </a:lnTo>
                  <a:lnTo>
                    <a:pt x="398" y="128"/>
                  </a:lnTo>
                  <a:lnTo>
                    <a:pt x="404" y="128"/>
                  </a:lnTo>
                  <a:lnTo>
                    <a:pt x="410" y="126"/>
                  </a:lnTo>
                  <a:lnTo>
                    <a:pt x="416" y="124"/>
                  </a:lnTo>
                  <a:lnTo>
                    <a:pt x="418" y="120"/>
                  </a:lnTo>
                  <a:lnTo>
                    <a:pt x="422" y="118"/>
                  </a:lnTo>
                  <a:lnTo>
                    <a:pt x="432" y="116"/>
                  </a:lnTo>
                  <a:lnTo>
                    <a:pt x="436" y="116"/>
                  </a:lnTo>
                  <a:lnTo>
                    <a:pt x="440" y="114"/>
                  </a:lnTo>
                  <a:lnTo>
                    <a:pt x="440" y="108"/>
                  </a:lnTo>
                  <a:lnTo>
                    <a:pt x="442" y="106"/>
                  </a:lnTo>
                  <a:lnTo>
                    <a:pt x="442" y="102"/>
                  </a:lnTo>
                  <a:lnTo>
                    <a:pt x="444" y="98"/>
                  </a:lnTo>
                  <a:lnTo>
                    <a:pt x="462" y="96"/>
                  </a:lnTo>
                  <a:lnTo>
                    <a:pt x="482" y="94"/>
                  </a:lnTo>
                  <a:lnTo>
                    <a:pt x="476" y="86"/>
                  </a:lnTo>
                  <a:lnTo>
                    <a:pt x="468" y="80"/>
                  </a:lnTo>
                  <a:lnTo>
                    <a:pt x="458" y="74"/>
                  </a:lnTo>
                  <a:lnTo>
                    <a:pt x="448" y="72"/>
                  </a:lnTo>
                  <a:lnTo>
                    <a:pt x="442" y="74"/>
                  </a:lnTo>
                  <a:lnTo>
                    <a:pt x="434" y="76"/>
                  </a:lnTo>
                  <a:lnTo>
                    <a:pt x="416" y="76"/>
                  </a:lnTo>
                  <a:lnTo>
                    <a:pt x="410" y="76"/>
                  </a:lnTo>
                  <a:lnTo>
                    <a:pt x="408" y="72"/>
                  </a:lnTo>
                  <a:lnTo>
                    <a:pt x="404" y="68"/>
                  </a:lnTo>
                  <a:lnTo>
                    <a:pt x="404" y="62"/>
                  </a:lnTo>
                  <a:lnTo>
                    <a:pt x="402" y="40"/>
                  </a:lnTo>
                  <a:lnTo>
                    <a:pt x="384" y="32"/>
                  </a:lnTo>
                  <a:lnTo>
                    <a:pt x="374" y="30"/>
                  </a:lnTo>
                  <a:lnTo>
                    <a:pt x="368" y="30"/>
                  </a:lnTo>
                  <a:lnTo>
                    <a:pt x="362" y="30"/>
                  </a:lnTo>
                  <a:lnTo>
                    <a:pt x="356" y="32"/>
                  </a:lnTo>
                  <a:lnTo>
                    <a:pt x="344" y="40"/>
                  </a:lnTo>
                  <a:lnTo>
                    <a:pt x="334" y="48"/>
                  </a:lnTo>
                  <a:lnTo>
                    <a:pt x="326" y="50"/>
                  </a:lnTo>
                  <a:lnTo>
                    <a:pt x="318" y="50"/>
                  </a:lnTo>
                  <a:lnTo>
                    <a:pt x="304" y="48"/>
                  </a:lnTo>
                  <a:lnTo>
                    <a:pt x="290" y="46"/>
                  </a:lnTo>
                  <a:lnTo>
                    <a:pt x="264" y="34"/>
                  </a:lnTo>
                  <a:lnTo>
                    <a:pt x="252" y="28"/>
                  </a:lnTo>
                  <a:lnTo>
                    <a:pt x="240" y="26"/>
                  </a:lnTo>
                  <a:lnTo>
                    <a:pt x="226" y="24"/>
                  </a:lnTo>
                  <a:lnTo>
                    <a:pt x="212" y="26"/>
                  </a:lnTo>
                  <a:lnTo>
                    <a:pt x="204" y="28"/>
                  </a:lnTo>
                  <a:lnTo>
                    <a:pt x="198" y="26"/>
                  </a:lnTo>
                  <a:lnTo>
                    <a:pt x="196" y="24"/>
                  </a:lnTo>
                  <a:lnTo>
                    <a:pt x="192" y="22"/>
                  </a:lnTo>
                  <a:lnTo>
                    <a:pt x="186" y="14"/>
                  </a:lnTo>
                  <a:lnTo>
                    <a:pt x="180" y="8"/>
                  </a:lnTo>
                  <a:lnTo>
                    <a:pt x="170" y="4"/>
                  </a:lnTo>
                  <a:lnTo>
                    <a:pt x="152" y="0"/>
                  </a:lnTo>
                  <a:lnTo>
                    <a:pt x="134" y="0"/>
                  </a:lnTo>
                  <a:lnTo>
                    <a:pt x="128" y="2"/>
                  </a:lnTo>
                  <a:lnTo>
                    <a:pt x="126" y="2"/>
                  </a:lnTo>
                  <a:lnTo>
                    <a:pt x="124" y="4"/>
                  </a:lnTo>
                  <a:lnTo>
                    <a:pt x="126" y="8"/>
                  </a:lnTo>
                  <a:lnTo>
                    <a:pt x="128" y="12"/>
                  </a:lnTo>
                  <a:lnTo>
                    <a:pt x="132" y="18"/>
                  </a:lnTo>
                  <a:lnTo>
                    <a:pt x="138" y="24"/>
                  </a:lnTo>
                  <a:lnTo>
                    <a:pt x="140" y="26"/>
                  </a:lnTo>
                  <a:lnTo>
                    <a:pt x="140" y="30"/>
                  </a:lnTo>
                  <a:lnTo>
                    <a:pt x="138" y="34"/>
                  </a:lnTo>
                  <a:lnTo>
                    <a:pt x="134" y="36"/>
                  </a:lnTo>
                  <a:lnTo>
                    <a:pt x="130" y="38"/>
                  </a:lnTo>
                  <a:lnTo>
                    <a:pt x="124" y="38"/>
                  </a:lnTo>
                  <a:lnTo>
                    <a:pt x="114" y="38"/>
                  </a:lnTo>
                  <a:lnTo>
                    <a:pt x="104" y="36"/>
                  </a:lnTo>
                  <a:lnTo>
                    <a:pt x="86" y="30"/>
                  </a:lnTo>
                  <a:lnTo>
                    <a:pt x="68" y="24"/>
                  </a:lnTo>
                  <a:lnTo>
                    <a:pt x="62" y="24"/>
                  </a:lnTo>
                  <a:lnTo>
                    <a:pt x="54" y="22"/>
                  </a:lnTo>
                  <a:lnTo>
                    <a:pt x="46" y="24"/>
                  </a:lnTo>
                  <a:lnTo>
                    <a:pt x="38" y="24"/>
                  </a:lnTo>
                  <a:lnTo>
                    <a:pt x="24" y="30"/>
                  </a:lnTo>
                  <a:lnTo>
                    <a:pt x="10" y="42"/>
                  </a:lnTo>
                  <a:lnTo>
                    <a:pt x="0" y="52"/>
                  </a:lnTo>
                  <a:lnTo>
                    <a:pt x="0"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6" name="Freeform 264"/>
            <p:cNvSpPr>
              <a:spLocks/>
            </p:cNvSpPr>
            <p:nvPr/>
          </p:nvSpPr>
          <p:spPr bwMode="auto">
            <a:xfrm>
              <a:off x="7326873" y="3321172"/>
              <a:ext cx="110698" cy="144691"/>
            </a:xfrm>
            <a:custGeom>
              <a:avLst/>
              <a:gdLst>
                <a:gd name="T0" fmla="*/ 2147483647 w 76"/>
                <a:gd name="T1" fmla="*/ 2147483647 h 92"/>
                <a:gd name="T2" fmla="*/ 2147483647 w 76"/>
                <a:gd name="T3" fmla="*/ 2147483647 h 92"/>
                <a:gd name="T4" fmla="*/ 2147483647 w 76"/>
                <a:gd name="T5" fmla="*/ 2147483647 h 92"/>
                <a:gd name="T6" fmla="*/ 2147483647 w 76"/>
                <a:gd name="T7" fmla="*/ 2147483647 h 92"/>
                <a:gd name="T8" fmla="*/ 2147483647 w 76"/>
                <a:gd name="T9" fmla="*/ 2147483647 h 92"/>
                <a:gd name="T10" fmla="*/ 2147483647 w 76"/>
                <a:gd name="T11" fmla="*/ 2147483647 h 92"/>
                <a:gd name="T12" fmla="*/ 2147483647 w 76"/>
                <a:gd name="T13" fmla="*/ 2147483647 h 92"/>
                <a:gd name="T14" fmla="*/ 2147483647 w 76"/>
                <a:gd name="T15" fmla="*/ 2147483647 h 92"/>
                <a:gd name="T16" fmla="*/ 2147483647 w 76"/>
                <a:gd name="T17" fmla="*/ 2147483647 h 92"/>
                <a:gd name="T18" fmla="*/ 2147483647 w 76"/>
                <a:gd name="T19" fmla="*/ 2147483647 h 92"/>
                <a:gd name="T20" fmla="*/ 2147483647 w 76"/>
                <a:gd name="T21" fmla="*/ 2147483647 h 92"/>
                <a:gd name="T22" fmla="*/ 2147483647 w 76"/>
                <a:gd name="T23" fmla="*/ 2147483647 h 92"/>
                <a:gd name="T24" fmla="*/ 2147483647 w 76"/>
                <a:gd name="T25" fmla="*/ 2147483647 h 92"/>
                <a:gd name="T26" fmla="*/ 2147483647 w 76"/>
                <a:gd name="T27" fmla="*/ 2147483647 h 92"/>
                <a:gd name="T28" fmla="*/ 2147483647 w 76"/>
                <a:gd name="T29" fmla="*/ 2147483647 h 92"/>
                <a:gd name="T30" fmla="*/ 2147483647 w 76"/>
                <a:gd name="T31" fmla="*/ 0 h 92"/>
                <a:gd name="T32" fmla="*/ 2147483647 w 76"/>
                <a:gd name="T33" fmla="*/ 2147483647 h 92"/>
                <a:gd name="T34" fmla="*/ 2147483647 w 76"/>
                <a:gd name="T35" fmla="*/ 2147483647 h 92"/>
                <a:gd name="T36" fmla="*/ 2147483647 w 76"/>
                <a:gd name="T37" fmla="*/ 2147483647 h 92"/>
                <a:gd name="T38" fmla="*/ 2147483647 w 76"/>
                <a:gd name="T39" fmla="*/ 2147483647 h 92"/>
                <a:gd name="T40" fmla="*/ 2147483647 w 76"/>
                <a:gd name="T41" fmla="*/ 2147483647 h 92"/>
                <a:gd name="T42" fmla="*/ 2147483647 w 76"/>
                <a:gd name="T43" fmla="*/ 2147483647 h 92"/>
                <a:gd name="T44" fmla="*/ 2147483647 w 76"/>
                <a:gd name="T45" fmla="*/ 2147483647 h 92"/>
                <a:gd name="T46" fmla="*/ 2147483647 w 76"/>
                <a:gd name="T47" fmla="*/ 2147483647 h 92"/>
                <a:gd name="T48" fmla="*/ 2147483647 w 76"/>
                <a:gd name="T49" fmla="*/ 2147483647 h 92"/>
                <a:gd name="T50" fmla="*/ 2147483647 w 76"/>
                <a:gd name="T51" fmla="*/ 2147483647 h 92"/>
                <a:gd name="T52" fmla="*/ 2147483647 w 76"/>
                <a:gd name="T53" fmla="*/ 2147483647 h 92"/>
                <a:gd name="T54" fmla="*/ 2147483647 w 76"/>
                <a:gd name="T55" fmla="*/ 2147483647 h 92"/>
                <a:gd name="T56" fmla="*/ 2147483647 w 76"/>
                <a:gd name="T57" fmla="*/ 2147483647 h 92"/>
                <a:gd name="T58" fmla="*/ 2147483647 w 76"/>
                <a:gd name="T59" fmla="*/ 2147483647 h 92"/>
                <a:gd name="T60" fmla="*/ 0 w 76"/>
                <a:gd name="T61" fmla="*/ 2147483647 h 92"/>
                <a:gd name="T62" fmla="*/ 2147483647 w 76"/>
                <a:gd name="T63" fmla="*/ 2147483647 h 92"/>
                <a:gd name="T64" fmla="*/ 2147483647 w 76"/>
                <a:gd name="T65" fmla="*/ 2147483647 h 92"/>
                <a:gd name="T66" fmla="*/ 2147483647 w 76"/>
                <a:gd name="T67" fmla="*/ 2147483647 h 92"/>
                <a:gd name="T68" fmla="*/ 2147483647 w 76"/>
                <a:gd name="T69" fmla="*/ 2147483647 h 92"/>
                <a:gd name="T70" fmla="*/ 2147483647 w 76"/>
                <a:gd name="T71" fmla="*/ 2147483647 h 92"/>
                <a:gd name="T72" fmla="*/ 2147483647 w 76"/>
                <a:gd name="T73" fmla="*/ 2147483647 h 92"/>
                <a:gd name="T74" fmla="*/ 2147483647 w 76"/>
                <a:gd name="T75" fmla="*/ 2147483647 h 92"/>
                <a:gd name="T76" fmla="*/ 2147483647 w 76"/>
                <a:gd name="T77" fmla="*/ 2147483647 h 92"/>
                <a:gd name="T78" fmla="*/ 2147483647 w 76"/>
                <a:gd name="T79" fmla="*/ 2147483647 h 92"/>
                <a:gd name="T80" fmla="*/ 2147483647 w 76"/>
                <a:gd name="T81" fmla="*/ 2147483647 h 92"/>
                <a:gd name="T82" fmla="*/ 2147483647 w 76"/>
                <a:gd name="T83" fmla="*/ 2147483647 h 92"/>
                <a:gd name="T84" fmla="*/ 2147483647 w 76"/>
                <a:gd name="T85" fmla="*/ 2147483647 h 92"/>
                <a:gd name="T86" fmla="*/ 2147483647 w 76"/>
                <a:gd name="T87" fmla="*/ 2147483647 h 92"/>
                <a:gd name="T88" fmla="*/ 2147483647 w 76"/>
                <a:gd name="T89" fmla="*/ 2147483647 h 92"/>
                <a:gd name="T90" fmla="*/ 2147483647 w 76"/>
                <a:gd name="T91" fmla="*/ 2147483647 h 92"/>
                <a:gd name="T92" fmla="*/ 2147483647 w 76"/>
                <a:gd name="T93" fmla="*/ 2147483647 h 9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6"/>
                <a:gd name="T142" fmla="*/ 0 h 92"/>
                <a:gd name="T143" fmla="*/ 76 w 76"/>
                <a:gd name="T144" fmla="*/ 92 h 9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6" h="92">
                  <a:moveTo>
                    <a:pt x="70" y="78"/>
                  </a:moveTo>
                  <a:lnTo>
                    <a:pt x="62" y="70"/>
                  </a:lnTo>
                  <a:lnTo>
                    <a:pt x="54" y="64"/>
                  </a:lnTo>
                  <a:lnTo>
                    <a:pt x="56" y="60"/>
                  </a:lnTo>
                  <a:lnTo>
                    <a:pt x="58" y="58"/>
                  </a:lnTo>
                  <a:lnTo>
                    <a:pt x="66" y="54"/>
                  </a:lnTo>
                  <a:lnTo>
                    <a:pt x="74" y="50"/>
                  </a:lnTo>
                  <a:lnTo>
                    <a:pt x="76" y="46"/>
                  </a:lnTo>
                  <a:lnTo>
                    <a:pt x="76" y="42"/>
                  </a:lnTo>
                  <a:lnTo>
                    <a:pt x="76" y="36"/>
                  </a:lnTo>
                  <a:lnTo>
                    <a:pt x="74" y="32"/>
                  </a:lnTo>
                  <a:lnTo>
                    <a:pt x="70" y="28"/>
                  </a:lnTo>
                  <a:lnTo>
                    <a:pt x="70" y="24"/>
                  </a:lnTo>
                  <a:lnTo>
                    <a:pt x="70" y="16"/>
                  </a:lnTo>
                  <a:lnTo>
                    <a:pt x="74" y="8"/>
                  </a:lnTo>
                  <a:lnTo>
                    <a:pt x="70" y="0"/>
                  </a:lnTo>
                  <a:lnTo>
                    <a:pt x="70" y="2"/>
                  </a:lnTo>
                  <a:lnTo>
                    <a:pt x="66" y="4"/>
                  </a:lnTo>
                  <a:lnTo>
                    <a:pt x="62" y="6"/>
                  </a:lnTo>
                  <a:lnTo>
                    <a:pt x="58" y="4"/>
                  </a:lnTo>
                  <a:lnTo>
                    <a:pt x="54" y="2"/>
                  </a:lnTo>
                  <a:lnTo>
                    <a:pt x="48" y="12"/>
                  </a:lnTo>
                  <a:lnTo>
                    <a:pt x="44" y="18"/>
                  </a:lnTo>
                  <a:lnTo>
                    <a:pt x="42" y="22"/>
                  </a:lnTo>
                  <a:lnTo>
                    <a:pt x="44" y="28"/>
                  </a:lnTo>
                  <a:lnTo>
                    <a:pt x="32" y="28"/>
                  </a:lnTo>
                  <a:lnTo>
                    <a:pt x="26" y="26"/>
                  </a:lnTo>
                  <a:lnTo>
                    <a:pt x="22" y="24"/>
                  </a:lnTo>
                  <a:lnTo>
                    <a:pt x="12" y="36"/>
                  </a:lnTo>
                  <a:lnTo>
                    <a:pt x="4" y="48"/>
                  </a:lnTo>
                  <a:lnTo>
                    <a:pt x="0" y="56"/>
                  </a:lnTo>
                  <a:lnTo>
                    <a:pt x="10" y="56"/>
                  </a:lnTo>
                  <a:lnTo>
                    <a:pt x="18" y="60"/>
                  </a:lnTo>
                  <a:lnTo>
                    <a:pt x="24" y="70"/>
                  </a:lnTo>
                  <a:lnTo>
                    <a:pt x="28" y="80"/>
                  </a:lnTo>
                  <a:lnTo>
                    <a:pt x="24" y="84"/>
                  </a:lnTo>
                  <a:lnTo>
                    <a:pt x="24" y="86"/>
                  </a:lnTo>
                  <a:lnTo>
                    <a:pt x="26" y="88"/>
                  </a:lnTo>
                  <a:lnTo>
                    <a:pt x="32" y="90"/>
                  </a:lnTo>
                  <a:lnTo>
                    <a:pt x="46" y="90"/>
                  </a:lnTo>
                  <a:lnTo>
                    <a:pt x="56" y="92"/>
                  </a:lnTo>
                  <a:lnTo>
                    <a:pt x="56" y="88"/>
                  </a:lnTo>
                  <a:lnTo>
                    <a:pt x="68" y="88"/>
                  </a:lnTo>
                  <a:lnTo>
                    <a:pt x="72" y="86"/>
                  </a:lnTo>
                  <a:lnTo>
                    <a:pt x="74" y="84"/>
                  </a:lnTo>
                  <a:lnTo>
                    <a:pt x="74" y="80"/>
                  </a:lnTo>
                  <a:lnTo>
                    <a:pt x="70"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7" name="Freeform 265"/>
            <p:cNvSpPr>
              <a:spLocks/>
            </p:cNvSpPr>
            <p:nvPr/>
          </p:nvSpPr>
          <p:spPr bwMode="auto">
            <a:xfrm>
              <a:off x="7407591" y="3447280"/>
              <a:ext cx="94555" cy="120797"/>
            </a:xfrm>
            <a:custGeom>
              <a:avLst/>
              <a:gdLst>
                <a:gd name="T0" fmla="*/ 2147483647 w 64"/>
                <a:gd name="T1" fmla="*/ 0 h 76"/>
                <a:gd name="T2" fmla="*/ 2147483647 w 64"/>
                <a:gd name="T3" fmla="*/ 2147483647 h 76"/>
                <a:gd name="T4" fmla="*/ 2147483647 w 64"/>
                <a:gd name="T5" fmla="*/ 2147483647 h 76"/>
                <a:gd name="T6" fmla="*/ 2147483647 w 64"/>
                <a:gd name="T7" fmla="*/ 2147483647 h 76"/>
                <a:gd name="T8" fmla="*/ 2147483647 w 64"/>
                <a:gd name="T9" fmla="*/ 2147483647 h 76"/>
                <a:gd name="T10" fmla="*/ 0 w 64"/>
                <a:gd name="T11" fmla="*/ 2147483647 h 76"/>
                <a:gd name="T12" fmla="*/ 0 w 64"/>
                <a:gd name="T13" fmla="*/ 2147483647 h 76"/>
                <a:gd name="T14" fmla="*/ 2147483647 w 64"/>
                <a:gd name="T15" fmla="*/ 2147483647 h 76"/>
                <a:gd name="T16" fmla="*/ 2147483647 w 64"/>
                <a:gd name="T17" fmla="*/ 2147483647 h 76"/>
                <a:gd name="T18" fmla="*/ 2147483647 w 64"/>
                <a:gd name="T19" fmla="*/ 2147483647 h 76"/>
                <a:gd name="T20" fmla="*/ 2147483647 w 64"/>
                <a:gd name="T21" fmla="*/ 2147483647 h 76"/>
                <a:gd name="T22" fmla="*/ 2147483647 w 64"/>
                <a:gd name="T23" fmla="*/ 2147483647 h 76"/>
                <a:gd name="T24" fmla="*/ 2147483647 w 64"/>
                <a:gd name="T25" fmla="*/ 2147483647 h 76"/>
                <a:gd name="T26" fmla="*/ 2147483647 w 64"/>
                <a:gd name="T27" fmla="*/ 2147483647 h 76"/>
                <a:gd name="T28" fmla="*/ 2147483647 w 64"/>
                <a:gd name="T29" fmla="*/ 2147483647 h 76"/>
                <a:gd name="T30" fmla="*/ 2147483647 w 64"/>
                <a:gd name="T31" fmla="*/ 2147483647 h 76"/>
                <a:gd name="T32" fmla="*/ 2147483647 w 64"/>
                <a:gd name="T33" fmla="*/ 2147483647 h 76"/>
                <a:gd name="T34" fmla="*/ 2147483647 w 64"/>
                <a:gd name="T35" fmla="*/ 2147483647 h 76"/>
                <a:gd name="T36" fmla="*/ 2147483647 w 64"/>
                <a:gd name="T37" fmla="*/ 2147483647 h 76"/>
                <a:gd name="T38" fmla="*/ 2147483647 w 64"/>
                <a:gd name="T39" fmla="*/ 2147483647 h 76"/>
                <a:gd name="T40" fmla="*/ 2147483647 w 64"/>
                <a:gd name="T41" fmla="*/ 2147483647 h 76"/>
                <a:gd name="T42" fmla="*/ 2147483647 w 64"/>
                <a:gd name="T43" fmla="*/ 2147483647 h 76"/>
                <a:gd name="T44" fmla="*/ 2147483647 w 64"/>
                <a:gd name="T45" fmla="*/ 2147483647 h 76"/>
                <a:gd name="T46" fmla="*/ 2147483647 w 64"/>
                <a:gd name="T47" fmla="*/ 2147483647 h 76"/>
                <a:gd name="T48" fmla="*/ 2147483647 w 64"/>
                <a:gd name="T49" fmla="*/ 0 h 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76"/>
                <a:gd name="T77" fmla="*/ 64 w 64"/>
                <a:gd name="T78" fmla="*/ 76 h 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76">
                  <a:moveTo>
                    <a:pt x="18" y="0"/>
                  </a:moveTo>
                  <a:lnTo>
                    <a:pt x="18" y="2"/>
                  </a:lnTo>
                  <a:lnTo>
                    <a:pt x="18" y="4"/>
                  </a:lnTo>
                  <a:lnTo>
                    <a:pt x="16" y="6"/>
                  </a:lnTo>
                  <a:lnTo>
                    <a:pt x="12" y="8"/>
                  </a:lnTo>
                  <a:lnTo>
                    <a:pt x="0" y="8"/>
                  </a:lnTo>
                  <a:lnTo>
                    <a:pt x="0" y="12"/>
                  </a:lnTo>
                  <a:lnTo>
                    <a:pt x="2" y="16"/>
                  </a:lnTo>
                  <a:lnTo>
                    <a:pt x="4" y="20"/>
                  </a:lnTo>
                  <a:lnTo>
                    <a:pt x="6" y="28"/>
                  </a:lnTo>
                  <a:lnTo>
                    <a:pt x="8" y="40"/>
                  </a:lnTo>
                  <a:lnTo>
                    <a:pt x="14" y="56"/>
                  </a:lnTo>
                  <a:lnTo>
                    <a:pt x="20" y="70"/>
                  </a:lnTo>
                  <a:lnTo>
                    <a:pt x="24" y="74"/>
                  </a:lnTo>
                  <a:lnTo>
                    <a:pt x="30" y="76"/>
                  </a:lnTo>
                  <a:lnTo>
                    <a:pt x="40" y="74"/>
                  </a:lnTo>
                  <a:lnTo>
                    <a:pt x="50" y="70"/>
                  </a:lnTo>
                  <a:lnTo>
                    <a:pt x="60" y="64"/>
                  </a:lnTo>
                  <a:lnTo>
                    <a:pt x="64" y="60"/>
                  </a:lnTo>
                  <a:lnTo>
                    <a:pt x="64" y="58"/>
                  </a:lnTo>
                  <a:lnTo>
                    <a:pt x="64" y="50"/>
                  </a:lnTo>
                  <a:lnTo>
                    <a:pt x="58" y="42"/>
                  </a:lnTo>
                  <a:lnTo>
                    <a:pt x="52" y="32"/>
                  </a:lnTo>
                  <a:lnTo>
                    <a:pt x="46" y="26"/>
                  </a:ln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8" name="Freeform 39"/>
            <p:cNvSpPr>
              <a:spLocks/>
            </p:cNvSpPr>
            <p:nvPr/>
          </p:nvSpPr>
          <p:spPr bwMode="auto">
            <a:xfrm>
              <a:off x="1991436" y="2496830"/>
              <a:ext cx="1544014" cy="852219"/>
            </a:xfrm>
            <a:custGeom>
              <a:avLst/>
              <a:gdLst>
                <a:gd name="T0" fmla="*/ 2147483647 w 1056"/>
                <a:gd name="T1" fmla="*/ 2147483647 h 540"/>
                <a:gd name="T2" fmla="*/ 2147483647 w 1056"/>
                <a:gd name="T3" fmla="*/ 2147483647 h 540"/>
                <a:gd name="T4" fmla="*/ 2147483647 w 1056"/>
                <a:gd name="T5" fmla="*/ 2147483647 h 540"/>
                <a:gd name="T6" fmla="*/ 2147483647 w 1056"/>
                <a:gd name="T7" fmla="*/ 2147483647 h 540"/>
                <a:gd name="T8" fmla="*/ 2147483647 w 1056"/>
                <a:gd name="T9" fmla="*/ 2147483647 h 540"/>
                <a:gd name="T10" fmla="*/ 2147483647 w 1056"/>
                <a:gd name="T11" fmla="*/ 2147483647 h 540"/>
                <a:gd name="T12" fmla="*/ 2147483647 w 1056"/>
                <a:gd name="T13" fmla="*/ 2147483647 h 540"/>
                <a:gd name="T14" fmla="*/ 2147483647 w 1056"/>
                <a:gd name="T15" fmla="*/ 2147483647 h 540"/>
                <a:gd name="T16" fmla="*/ 2147483647 w 1056"/>
                <a:gd name="T17" fmla="*/ 2147483647 h 540"/>
                <a:gd name="T18" fmla="*/ 2147483647 w 1056"/>
                <a:gd name="T19" fmla="*/ 2147483647 h 540"/>
                <a:gd name="T20" fmla="*/ 2147483647 w 1056"/>
                <a:gd name="T21" fmla="*/ 2147483647 h 540"/>
                <a:gd name="T22" fmla="*/ 2147483647 w 1056"/>
                <a:gd name="T23" fmla="*/ 2147483647 h 540"/>
                <a:gd name="T24" fmla="*/ 2147483647 w 1056"/>
                <a:gd name="T25" fmla="*/ 2147483647 h 540"/>
                <a:gd name="T26" fmla="*/ 2147483647 w 1056"/>
                <a:gd name="T27" fmla="*/ 2147483647 h 540"/>
                <a:gd name="T28" fmla="*/ 2147483647 w 1056"/>
                <a:gd name="T29" fmla="*/ 2147483647 h 540"/>
                <a:gd name="T30" fmla="*/ 2147483647 w 1056"/>
                <a:gd name="T31" fmla="*/ 2147483647 h 540"/>
                <a:gd name="T32" fmla="*/ 2147483647 w 1056"/>
                <a:gd name="T33" fmla="*/ 2147483647 h 540"/>
                <a:gd name="T34" fmla="*/ 2147483647 w 1056"/>
                <a:gd name="T35" fmla="*/ 2147483647 h 540"/>
                <a:gd name="T36" fmla="*/ 2147483647 w 1056"/>
                <a:gd name="T37" fmla="*/ 2147483647 h 540"/>
                <a:gd name="T38" fmla="*/ 2147483647 w 1056"/>
                <a:gd name="T39" fmla="*/ 2147483647 h 540"/>
                <a:gd name="T40" fmla="*/ 2147483647 w 1056"/>
                <a:gd name="T41" fmla="*/ 2147483647 h 540"/>
                <a:gd name="T42" fmla="*/ 2147483647 w 1056"/>
                <a:gd name="T43" fmla="*/ 2147483647 h 540"/>
                <a:gd name="T44" fmla="*/ 2147483647 w 1056"/>
                <a:gd name="T45" fmla="*/ 2147483647 h 540"/>
                <a:gd name="T46" fmla="*/ 2147483647 w 1056"/>
                <a:gd name="T47" fmla="*/ 2147483647 h 540"/>
                <a:gd name="T48" fmla="*/ 2147483647 w 1056"/>
                <a:gd name="T49" fmla="*/ 2147483647 h 540"/>
                <a:gd name="T50" fmla="*/ 2147483647 w 1056"/>
                <a:gd name="T51" fmla="*/ 2147483647 h 540"/>
                <a:gd name="T52" fmla="*/ 2147483647 w 1056"/>
                <a:gd name="T53" fmla="*/ 2147483647 h 540"/>
                <a:gd name="T54" fmla="*/ 2147483647 w 1056"/>
                <a:gd name="T55" fmla="*/ 2147483647 h 540"/>
                <a:gd name="T56" fmla="*/ 2147483647 w 1056"/>
                <a:gd name="T57" fmla="*/ 2147483647 h 540"/>
                <a:gd name="T58" fmla="*/ 2147483647 w 1056"/>
                <a:gd name="T59" fmla="*/ 2147483647 h 540"/>
                <a:gd name="T60" fmla="*/ 2147483647 w 1056"/>
                <a:gd name="T61" fmla="*/ 2147483647 h 540"/>
                <a:gd name="T62" fmla="*/ 2147483647 w 1056"/>
                <a:gd name="T63" fmla="*/ 2147483647 h 540"/>
                <a:gd name="T64" fmla="*/ 2147483647 w 1056"/>
                <a:gd name="T65" fmla="*/ 2147483647 h 540"/>
                <a:gd name="T66" fmla="*/ 2147483647 w 1056"/>
                <a:gd name="T67" fmla="*/ 2147483647 h 540"/>
                <a:gd name="T68" fmla="*/ 2147483647 w 1056"/>
                <a:gd name="T69" fmla="*/ 2147483647 h 540"/>
                <a:gd name="T70" fmla="*/ 2147483647 w 1056"/>
                <a:gd name="T71" fmla="*/ 2147483647 h 540"/>
                <a:gd name="T72" fmla="*/ 2147483647 w 1056"/>
                <a:gd name="T73" fmla="*/ 2147483647 h 540"/>
                <a:gd name="T74" fmla="*/ 2147483647 w 1056"/>
                <a:gd name="T75" fmla="*/ 2147483647 h 540"/>
                <a:gd name="T76" fmla="*/ 2147483647 w 1056"/>
                <a:gd name="T77" fmla="*/ 2147483647 h 540"/>
                <a:gd name="T78" fmla="*/ 2147483647 w 1056"/>
                <a:gd name="T79" fmla="*/ 2147483647 h 540"/>
                <a:gd name="T80" fmla="*/ 2147483647 w 1056"/>
                <a:gd name="T81" fmla="*/ 2147483647 h 540"/>
                <a:gd name="T82" fmla="*/ 2147483647 w 1056"/>
                <a:gd name="T83" fmla="*/ 2147483647 h 540"/>
                <a:gd name="T84" fmla="*/ 2147483647 w 1056"/>
                <a:gd name="T85" fmla="*/ 2147483647 h 540"/>
                <a:gd name="T86" fmla="*/ 2147483647 w 1056"/>
                <a:gd name="T87" fmla="*/ 2147483647 h 540"/>
                <a:gd name="T88" fmla="*/ 2147483647 w 1056"/>
                <a:gd name="T89" fmla="*/ 2147483647 h 540"/>
                <a:gd name="T90" fmla="*/ 2147483647 w 1056"/>
                <a:gd name="T91" fmla="*/ 2147483647 h 540"/>
                <a:gd name="T92" fmla="*/ 2147483647 w 1056"/>
                <a:gd name="T93" fmla="*/ 2147483647 h 540"/>
                <a:gd name="T94" fmla="*/ 2147483647 w 1056"/>
                <a:gd name="T95" fmla="*/ 2147483647 h 540"/>
                <a:gd name="T96" fmla="*/ 2147483647 w 1056"/>
                <a:gd name="T97" fmla="*/ 2147483647 h 540"/>
                <a:gd name="T98" fmla="*/ 2147483647 w 1056"/>
                <a:gd name="T99" fmla="*/ 2147483647 h 540"/>
                <a:gd name="T100" fmla="*/ 2147483647 w 1056"/>
                <a:gd name="T101" fmla="*/ 2147483647 h 540"/>
                <a:gd name="T102" fmla="*/ 2147483647 w 1056"/>
                <a:gd name="T103" fmla="*/ 2147483647 h 540"/>
                <a:gd name="T104" fmla="*/ 2147483647 w 1056"/>
                <a:gd name="T105" fmla="*/ 2147483647 h 540"/>
                <a:gd name="T106" fmla="*/ 2147483647 w 1056"/>
                <a:gd name="T107" fmla="*/ 2147483647 h 540"/>
                <a:gd name="T108" fmla="*/ 2147483647 w 1056"/>
                <a:gd name="T109" fmla="*/ 2147483647 h 540"/>
                <a:gd name="T110" fmla="*/ 2147483647 w 1056"/>
                <a:gd name="T111" fmla="*/ 2147483647 h 540"/>
                <a:gd name="T112" fmla="*/ 2147483647 w 1056"/>
                <a:gd name="T113" fmla="*/ 2147483647 h 540"/>
                <a:gd name="T114" fmla="*/ 2147483647 w 1056"/>
                <a:gd name="T115" fmla="*/ 2147483647 h 54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6"/>
                <a:gd name="T175" fmla="*/ 0 h 540"/>
                <a:gd name="T176" fmla="*/ 1056 w 1056"/>
                <a:gd name="T177" fmla="*/ 540 h 54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6" h="540">
                  <a:moveTo>
                    <a:pt x="806" y="236"/>
                  </a:moveTo>
                  <a:lnTo>
                    <a:pt x="812" y="232"/>
                  </a:lnTo>
                  <a:lnTo>
                    <a:pt x="818" y="226"/>
                  </a:lnTo>
                  <a:lnTo>
                    <a:pt x="824" y="220"/>
                  </a:lnTo>
                  <a:lnTo>
                    <a:pt x="826" y="212"/>
                  </a:lnTo>
                  <a:lnTo>
                    <a:pt x="826" y="202"/>
                  </a:lnTo>
                  <a:lnTo>
                    <a:pt x="828" y="194"/>
                  </a:lnTo>
                  <a:lnTo>
                    <a:pt x="830" y="190"/>
                  </a:lnTo>
                  <a:lnTo>
                    <a:pt x="834" y="186"/>
                  </a:lnTo>
                  <a:lnTo>
                    <a:pt x="840" y="184"/>
                  </a:lnTo>
                  <a:lnTo>
                    <a:pt x="848" y="184"/>
                  </a:lnTo>
                  <a:lnTo>
                    <a:pt x="856" y="186"/>
                  </a:lnTo>
                  <a:lnTo>
                    <a:pt x="864" y="186"/>
                  </a:lnTo>
                  <a:lnTo>
                    <a:pt x="880" y="186"/>
                  </a:lnTo>
                  <a:lnTo>
                    <a:pt x="882" y="186"/>
                  </a:lnTo>
                  <a:lnTo>
                    <a:pt x="882" y="184"/>
                  </a:lnTo>
                  <a:lnTo>
                    <a:pt x="884" y="184"/>
                  </a:lnTo>
                  <a:lnTo>
                    <a:pt x="888" y="182"/>
                  </a:lnTo>
                  <a:lnTo>
                    <a:pt x="892" y="184"/>
                  </a:lnTo>
                  <a:lnTo>
                    <a:pt x="898" y="186"/>
                  </a:lnTo>
                  <a:lnTo>
                    <a:pt x="902" y="190"/>
                  </a:lnTo>
                  <a:lnTo>
                    <a:pt x="904" y="196"/>
                  </a:lnTo>
                  <a:lnTo>
                    <a:pt x="906" y="200"/>
                  </a:lnTo>
                  <a:lnTo>
                    <a:pt x="908" y="202"/>
                  </a:lnTo>
                  <a:lnTo>
                    <a:pt x="910" y="204"/>
                  </a:lnTo>
                  <a:lnTo>
                    <a:pt x="914" y="204"/>
                  </a:lnTo>
                  <a:lnTo>
                    <a:pt x="922" y="206"/>
                  </a:lnTo>
                  <a:lnTo>
                    <a:pt x="928" y="210"/>
                  </a:lnTo>
                  <a:lnTo>
                    <a:pt x="930" y="214"/>
                  </a:lnTo>
                  <a:lnTo>
                    <a:pt x="932" y="218"/>
                  </a:lnTo>
                  <a:lnTo>
                    <a:pt x="930" y="222"/>
                  </a:lnTo>
                  <a:lnTo>
                    <a:pt x="926" y="228"/>
                  </a:lnTo>
                  <a:lnTo>
                    <a:pt x="922" y="236"/>
                  </a:lnTo>
                  <a:lnTo>
                    <a:pt x="920" y="244"/>
                  </a:lnTo>
                  <a:lnTo>
                    <a:pt x="920" y="246"/>
                  </a:lnTo>
                  <a:lnTo>
                    <a:pt x="922" y="248"/>
                  </a:lnTo>
                  <a:lnTo>
                    <a:pt x="926" y="250"/>
                  </a:lnTo>
                  <a:lnTo>
                    <a:pt x="932" y="250"/>
                  </a:lnTo>
                  <a:lnTo>
                    <a:pt x="934" y="250"/>
                  </a:lnTo>
                  <a:lnTo>
                    <a:pt x="936" y="254"/>
                  </a:lnTo>
                  <a:lnTo>
                    <a:pt x="936" y="256"/>
                  </a:lnTo>
                  <a:lnTo>
                    <a:pt x="936" y="258"/>
                  </a:lnTo>
                  <a:lnTo>
                    <a:pt x="942" y="256"/>
                  </a:lnTo>
                  <a:lnTo>
                    <a:pt x="948" y="252"/>
                  </a:lnTo>
                  <a:lnTo>
                    <a:pt x="954" y="246"/>
                  </a:lnTo>
                  <a:lnTo>
                    <a:pt x="960" y="244"/>
                  </a:lnTo>
                  <a:lnTo>
                    <a:pt x="964" y="242"/>
                  </a:lnTo>
                  <a:lnTo>
                    <a:pt x="972" y="234"/>
                  </a:lnTo>
                  <a:lnTo>
                    <a:pt x="978" y="226"/>
                  </a:lnTo>
                  <a:lnTo>
                    <a:pt x="984" y="220"/>
                  </a:lnTo>
                  <a:lnTo>
                    <a:pt x="988" y="218"/>
                  </a:lnTo>
                  <a:lnTo>
                    <a:pt x="992" y="218"/>
                  </a:lnTo>
                  <a:lnTo>
                    <a:pt x="992" y="224"/>
                  </a:lnTo>
                  <a:lnTo>
                    <a:pt x="994" y="230"/>
                  </a:lnTo>
                  <a:lnTo>
                    <a:pt x="1000" y="246"/>
                  </a:lnTo>
                  <a:lnTo>
                    <a:pt x="1002" y="250"/>
                  </a:lnTo>
                  <a:lnTo>
                    <a:pt x="1000" y="252"/>
                  </a:lnTo>
                  <a:lnTo>
                    <a:pt x="1000" y="256"/>
                  </a:lnTo>
                  <a:lnTo>
                    <a:pt x="1002" y="260"/>
                  </a:lnTo>
                  <a:lnTo>
                    <a:pt x="1006" y="266"/>
                  </a:lnTo>
                  <a:lnTo>
                    <a:pt x="1008" y="272"/>
                  </a:lnTo>
                  <a:lnTo>
                    <a:pt x="1006" y="278"/>
                  </a:lnTo>
                  <a:lnTo>
                    <a:pt x="1004" y="280"/>
                  </a:lnTo>
                  <a:lnTo>
                    <a:pt x="1002" y="284"/>
                  </a:lnTo>
                  <a:lnTo>
                    <a:pt x="1000" y="286"/>
                  </a:lnTo>
                  <a:lnTo>
                    <a:pt x="998" y="288"/>
                  </a:lnTo>
                  <a:lnTo>
                    <a:pt x="1000" y="292"/>
                  </a:lnTo>
                  <a:lnTo>
                    <a:pt x="1004" y="294"/>
                  </a:lnTo>
                  <a:lnTo>
                    <a:pt x="1008" y="296"/>
                  </a:lnTo>
                  <a:lnTo>
                    <a:pt x="1010" y="300"/>
                  </a:lnTo>
                  <a:lnTo>
                    <a:pt x="1010" y="302"/>
                  </a:lnTo>
                  <a:lnTo>
                    <a:pt x="1010" y="304"/>
                  </a:lnTo>
                  <a:lnTo>
                    <a:pt x="1016" y="308"/>
                  </a:lnTo>
                  <a:lnTo>
                    <a:pt x="1020" y="308"/>
                  </a:lnTo>
                  <a:lnTo>
                    <a:pt x="1028" y="310"/>
                  </a:lnTo>
                  <a:lnTo>
                    <a:pt x="1036" y="314"/>
                  </a:lnTo>
                  <a:lnTo>
                    <a:pt x="1040" y="316"/>
                  </a:lnTo>
                  <a:lnTo>
                    <a:pt x="1042" y="318"/>
                  </a:lnTo>
                  <a:lnTo>
                    <a:pt x="1042" y="320"/>
                  </a:lnTo>
                  <a:lnTo>
                    <a:pt x="1040" y="324"/>
                  </a:lnTo>
                  <a:lnTo>
                    <a:pt x="1038" y="328"/>
                  </a:lnTo>
                  <a:lnTo>
                    <a:pt x="1040" y="332"/>
                  </a:lnTo>
                  <a:lnTo>
                    <a:pt x="1044" y="332"/>
                  </a:lnTo>
                  <a:lnTo>
                    <a:pt x="1044" y="336"/>
                  </a:lnTo>
                  <a:lnTo>
                    <a:pt x="1056" y="336"/>
                  </a:lnTo>
                  <a:lnTo>
                    <a:pt x="1056" y="342"/>
                  </a:lnTo>
                  <a:lnTo>
                    <a:pt x="1054" y="352"/>
                  </a:lnTo>
                  <a:lnTo>
                    <a:pt x="1050" y="360"/>
                  </a:lnTo>
                  <a:lnTo>
                    <a:pt x="1048" y="366"/>
                  </a:lnTo>
                  <a:lnTo>
                    <a:pt x="1044" y="368"/>
                  </a:lnTo>
                  <a:lnTo>
                    <a:pt x="1032" y="370"/>
                  </a:lnTo>
                  <a:lnTo>
                    <a:pt x="1024" y="370"/>
                  </a:lnTo>
                  <a:lnTo>
                    <a:pt x="1016" y="372"/>
                  </a:lnTo>
                  <a:lnTo>
                    <a:pt x="1008" y="376"/>
                  </a:lnTo>
                  <a:lnTo>
                    <a:pt x="994" y="386"/>
                  </a:lnTo>
                  <a:lnTo>
                    <a:pt x="988" y="388"/>
                  </a:lnTo>
                  <a:lnTo>
                    <a:pt x="980" y="394"/>
                  </a:lnTo>
                  <a:lnTo>
                    <a:pt x="970" y="396"/>
                  </a:lnTo>
                  <a:lnTo>
                    <a:pt x="960" y="398"/>
                  </a:lnTo>
                  <a:lnTo>
                    <a:pt x="934" y="390"/>
                  </a:lnTo>
                  <a:lnTo>
                    <a:pt x="908" y="388"/>
                  </a:lnTo>
                  <a:lnTo>
                    <a:pt x="894" y="390"/>
                  </a:lnTo>
                  <a:lnTo>
                    <a:pt x="886" y="396"/>
                  </a:lnTo>
                  <a:lnTo>
                    <a:pt x="876" y="402"/>
                  </a:lnTo>
                  <a:lnTo>
                    <a:pt x="862" y="410"/>
                  </a:lnTo>
                  <a:lnTo>
                    <a:pt x="852" y="418"/>
                  </a:lnTo>
                  <a:lnTo>
                    <a:pt x="842" y="430"/>
                  </a:lnTo>
                  <a:lnTo>
                    <a:pt x="828" y="440"/>
                  </a:lnTo>
                  <a:lnTo>
                    <a:pt x="840" y="432"/>
                  </a:lnTo>
                  <a:lnTo>
                    <a:pt x="856" y="422"/>
                  </a:lnTo>
                  <a:lnTo>
                    <a:pt x="876" y="414"/>
                  </a:lnTo>
                  <a:lnTo>
                    <a:pt x="884" y="414"/>
                  </a:lnTo>
                  <a:lnTo>
                    <a:pt x="892" y="414"/>
                  </a:lnTo>
                  <a:lnTo>
                    <a:pt x="898" y="414"/>
                  </a:lnTo>
                  <a:lnTo>
                    <a:pt x="906" y="414"/>
                  </a:lnTo>
                  <a:lnTo>
                    <a:pt x="910" y="418"/>
                  </a:lnTo>
                  <a:lnTo>
                    <a:pt x="910" y="420"/>
                  </a:lnTo>
                  <a:lnTo>
                    <a:pt x="912" y="422"/>
                  </a:lnTo>
                  <a:lnTo>
                    <a:pt x="910" y="426"/>
                  </a:lnTo>
                  <a:lnTo>
                    <a:pt x="910" y="430"/>
                  </a:lnTo>
                  <a:lnTo>
                    <a:pt x="904" y="432"/>
                  </a:lnTo>
                  <a:lnTo>
                    <a:pt x="896" y="436"/>
                  </a:lnTo>
                  <a:lnTo>
                    <a:pt x="892" y="438"/>
                  </a:lnTo>
                  <a:lnTo>
                    <a:pt x="890" y="442"/>
                  </a:lnTo>
                  <a:lnTo>
                    <a:pt x="904" y="442"/>
                  </a:lnTo>
                  <a:lnTo>
                    <a:pt x="898" y="448"/>
                  </a:lnTo>
                  <a:lnTo>
                    <a:pt x="894" y="454"/>
                  </a:lnTo>
                  <a:lnTo>
                    <a:pt x="892" y="460"/>
                  </a:lnTo>
                  <a:lnTo>
                    <a:pt x="892" y="464"/>
                  </a:lnTo>
                  <a:lnTo>
                    <a:pt x="894" y="468"/>
                  </a:lnTo>
                  <a:lnTo>
                    <a:pt x="902" y="472"/>
                  </a:lnTo>
                  <a:lnTo>
                    <a:pt x="910" y="476"/>
                  </a:lnTo>
                  <a:lnTo>
                    <a:pt x="920" y="476"/>
                  </a:lnTo>
                  <a:lnTo>
                    <a:pt x="928" y="476"/>
                  </a:lnTo>
                  <a:lnTo>
                    <a:pt x="936" y="472"/>
                  </a:lnTo>
                  <a:lnTo>
                    <a:pt x="940" y="468"/>
                  </a:lnTo>
                  <a:lnTo>
                    <a:pt x="944" y="462"/>
                  </a:lnTo>
                  <a:lnTo>
                    <a:pt x="948" y="458"/>
                  </a:lnTo>
                  <a:lnTo>
                    <a:pt x="950" y="454"/>
                  </a:lnTo>
                  <a:lnTo>
                    <a:pt x="954" y="454"/>
                  </a:lnTo>
                  <a:lnTo>
                    <a:pt x="958" y="454"/>
                  </a:lnTo>
                  <a:lnTo>
                    <a:pt x="958" y="456"/>
                  </a:lnTo>
                  <a:lnTo>
                    <a:pt x="956" y="460"/>
                  </a:lnTo>
                  <a:lnTo>
                    <a:pt x="954" y="464"/>
                  </a:lnTo>
                  <a:lnTo>
                    <a:pt x="958" y="464"/>
                  </a:lnTo>
                  <a:lnTo>
                    <a:pt x="960" y="466"/>
                  </a:lnTo>
                  <a:lnTo>
                    <a:pt x="960" y="468"/>
                  </a:lnTo>
                  <a:lnTo>
                    <a:pt x="958" y="470"/>
                  </a:lnTo>
                  <a:lnTo>
                    <a:pt x="954" y="474"/>
                  </a:lnTo>
                  <a:lnTo>
                    <a:pt x="946" y="478"/>
                  </a:lnTo>
                  <a:lnTo>
                    <a:pt x="938" y="486"/>
                  </a:lnTo>
                  <a:lnTo>
                    <a:pt x="930" y="490"/>
                  </a:lnTo>
                  <a:lnTo>
                    <a:pt x="910" y="496"/>
                  </a:lnTo>
                  <a:lnTo>
                    <a:pt x="904" y="496"/>
                  </a:lnTo>
                  <a:lnTo>
                    <a:pt x="898" y="496"/>
                  </a:lnTo>
                  <a:lnTo>
                    <a:pt x="890" y="496"/>
                  </a:lnTo>
                  <a:lnTo>
                    <a:pt x="884" y="498"/>
                  </a:lnTo>
                  <a:lnTo>
                    <a:pt x="880" y="504"/>
                  </a:lnTo>
                  <a:lnTo>
                    <a:pt x="876" y="510"/>
                  </a:lnTo>
                  <a:lnTo>
                    <a:pt x="870" y="514"/>
                  </a:lnTo>
                  <a:lnTo>
                    <a:pt x="866" y="516"/>
                  </a:lnTo>
                  <a:lnTo>
                    <a:pt x="862" y="516"/>
                  </a:lnTo>
                  <a:lnTo>
                    <a:pt x="856" y="516"/>
                  </a:lnTo>
                  <a:lnTo>
                    <a:pt x="854" y="512"/>
                  </a:lnTo>
                  <a:lnTo>
                    <a:pt x="854" y="510"/>
                  </a:lnTo>
                  <a:lnTo>
                    <a:pt x="854" y="504"/>
                  </a:lnTo>
                  <a:lnTo>
                    <a:pt x="858" y="500"/>
                  </a:lnTo>
                  <a:lnTo>
                    <a:pt x="866" y="496"/>
                  </a:lnTo>
                  <a:lnTo>
                    <a:pt x="876" y="492"/>
                  </a:lnTo>
                  <a:lnTo>
                    <a:pt x="880" y="488"/>
                  </a:lnTo>
                  <a:lnTo>
                    <a:pt x="882" y="484"/>
                  </a:lnTo>
                  <a:lnTo>
                    <a:pt x="846" y="490"/>
                  </a:lnTo>
                  <a:lnTo>
                    <a:pt x="840" y="470"/>
                  </a:lnTo>
                  <a:lnTo>
                    <a:pt x="840" y="466"/>
                  </a:lnTo>
                  <a:lnTo>
                    <a:pt x="842" y="462"/>
                  </a:lnTo>
                  <a:lnTo>
                    <a:pt x="848" y="454"/>
                  </a:lnTo>
                  <a:lnTo>
                    <a:pt x="828" y="448"/>
                  </a:lnTo>
                  <a:lnTo>
                    <a:pt x="822" y="450"/>
                  </a:lnTo>
                  <a:lnTo>
                    <a:pt x="816" y="454"/>
                  </a:lnTo>
                  <a:lnTo>
                    <a:pt x="806" y="468"/>
                  </a:lnTo>
                  <a:lnTo>
                    <a:pt x="800" y="474"/>
                  </a:lnTo>
                  <a:lnTo>
                    <a:pt x="796" y="482"/>
                  </a:lnTo>
                  <a:lnTo>
                    <a:pt x="790" y="486"/>
                  </a:lnTo>
                  <a:lnTo>
                    <a:pt x="780" y="488"/>
                  </a:lnTo>
                  <a:lnTo>
                    <a:pt x="774" y="490"/>
                  </a:lnTo>
                  <a:lnTo>
                    <a:pt x="742" y="490"/>
                  </a:lnTo>
                  <a:lnTo>
                    <a:pt x="734" y="494"/>
                  </a:lnTo>
                  <a:lnTo>
                    <a:pt x="726" y="496"/>
                  </a:lnTo>
                  <a:lnTo>
                    <a:pt x="722" y="500"/>
                  </a:lnTo>
                  <a:lnTo>
                    <a:pt x="718" y="502"/>
                  </a:lnTo>
                  <a:lnTo>
                    <a:pt x="706" y="504"/>
                  </a:lnTo>
                  <a:lnTo>
                    <a:pt x="690" y="504"/>
                  </a:lnTo>
                  <a:lnTo>
                    <a:pt x="682" y="504"/>
                  </a:lnTo>
                  <a:lnTo>
                    <a:pt x="672" y="506"/>
                  </a:lnTo>
                  <a:lnTo>
                    <a:pt x="664" y="512"/>
                  </a:lnTo>
                  <a:lnTo>
                    <a:pt x="664" y="514"/>
                  </a:lnTo>
                  <a:lnTo>
                    <a:pt x="664" y="520"/>
                  </a:lnTo>
                  <a:lnTo>
                    <a:pt x="654" y="524"/>
                  </a:lnTo>
                  <a:lnTo>
                    <a:pt x="648" y="526"/>
                  </a:lnTo>
                  <a:lnTo>
                    <a:pt x="646" y="530"/>
                  </a:lnTo>
                  <a:lnTo>
                    <a:pt x="642" y="530"/>
                  </a:lnTo>
                  <a:lnTo>
                    <a:pt x="642" y="526"/>
                  </a:lnTo>
                  <a:lnTo>
                    <a:pt x="636" y="528"/>
                  </a:lnTo>
                  <a:lnTo>
                    <a:pt x="634" y="526"/>
                  </a:lnTo>
                  <a:lnTo>
                    <a:pt x="630" y="526"/>
                  </a:lnTo>
                  <a:lnTo>
                    <a:pt x="624" y="528"/>
                  </a:lnTo>
                  <a:lnTo>
                    <a:pt x="616" y="534"/>
                  </a:lnTo>
                  <a:lnTo>
                    <a:pt x="608" y="538"/>
                  </a:lnTo>
                  <a:lnTo>
                    <a:pt x="606" y="540"/>
                  </a:lnTo>
                  <a:lnTo>
                    <a:pt x="600" y="540"/>
                  </a:lnTo>
                  <a:lnTo>
                    <a:pt x="596" y="540"/>
                  </a:lnTo>
                  <a:lnTo>
                    <a:pt x="602" y="536"/>
                  </a:lnTo>
                  <a:lnTo>
                    <a:pt x="608" y="532"/>
                  </a:lnTo>
                  <a:lnTo>
                    <a:pt x="614" y="528"/>
                  </a:lnTo>
                  <a:lnTo>
                    <a:pt x="616" y="524"/>
                  </a:lnTo>
                  <a:lnTo>
                    <a:pt x="616" y="522"/>
                  </a:lnTo>
                  <a:lnTo>
                    <a:pt x="616" y="524"/>
                  </a:lnTo>
                  <a:lnTo>
                    <a:pt x="626" y="518"/>
                  </a:lnTo>
                  <a:lnTo>
                    <a:pt x="632" y="508"/>
                  </a:lnTo>
                  <a:lnTo>
                    <a:pt x="644" y="486"/>
                  </a:lnTo>
                  <a:lnTo>
                    <a:pt x="644" y="492"/>
                  </a:lnTo>
                  <a:lnTo>
                    <a:pt x="648" y="496"/>
                  </a:lnTo>
                  <a:lnTo>
                    <a:pt x="652" y="496"/>
                  </a:lnTo>
                  <a:lnTo>
                    <a:pt x="658" y="496"/>
                  </a:lnTo>
                  <a:lnTo>
                    <a:pt x="664" y="496"/>
                  </a:lnTo>
                  <a:lnTo>
                    <a:pt x="664" y="494"/>
                  </a:lnTo>
                  <a:lnTo>
                    <a:pt x="664" y="490"/>
                  </a:lnTo>
                  <a:lnTo>
                    <a:pt x="664" y="482"/>
                  </a:lnTo>
                  <a:lnTo>
                    <a:pt x="658" y="472"/>
                  </a:lnTo>
                  <a:lnTo>
                    <a:pt x="650" y="466"/>
                  </a:lnTo>
                  <a:lnTo>
                    <a:pt x="648" y="464"/>
                  </a:lnTo>
                  <a:lnTo>
                    <a:pt x="644" y="464"/>
                  </a:lnTo>
                  <a:lnTo>
                    <a:pt x="630" y="464"/>
                  </a:lnTo>
                  <a:lnTo>
                    <a:pt x="612" y="462"/>
                  </a:lnTo>
                  <a:lnTo>
                    <a:pt x="616" y="458"/>
                  </a:lnTo>
                  <a:lnTo>
                    <a:pt x="618" y="452"/>
                  </a:lnTo>
                  <a:lnTo>
                    <a:pt x="618" y="450"/>
                  </a:lnTo>
                  <a:lnTo>
                    <a:pt x="616" y="448"/>
                  </a:lnTo>
                  <a:lnTo>
                    <a:pt x="614" y="446"/>
                  </a:lnTo>
                  <a:lnTo>
                    <a:pt x="612" y="442"/>
                  </a:lnTo>
                  <a:lnTo>
                    <a:pt x="614" y="438"/>
                  </a:lnTo>
                  <a:lnTo>
                    <a:pt x="610" y="436"/>
                  </a:lnTo>
                  <a:lnTo>
                    <a:pt x="608" y="432"/>
                  </a:lnTo>
                  <a:lnTo>
                    <a:pt x="606" y="428"/>
                  </a:lnTo>
                  <a:lnTo>
                    <a:pt x="606" y="424"/>
                  </a:lnTo>
                  <a:lnTo>
                    <a:pt x="604" y="422"/>
                  </a:lnTo>
                  <a:lnTo>
                    <a:pt x="606" y="418"/>
                  </a:lnTo>
                  <a:lnTo>
                    <a:pt x="602" y="416"/>
                  </a:lnTo>
                  <a:lnTo>
                    <a:pt x="598" y="414"/>
                  </a:lnTo>
                  <a:lnTo>
                    <a:pt x="588" y="414"/>
                  </a:lnTo>
                  <a:lnTo>
                    <a:pt x="580" y="416"/>
                  </a:lnTo>
                  <a:lnTo>
                    <a:pt x="566" y="422"/>
                  </a:lnTo>
                  <a:lnTo>
                    <a:pt x="554" y="430"/>
                  </a:lnTo>
                  <a:lnTo>
                    <a:pt x="538" y="438"/>
                  </a:lnTo>
                  <a:lnTo>
                    <a:pt x="526" y="436"/>
                  </a:lnTo>
                  <a:lnTo>
                    <a:pt x="516" y="432"/>
                  </a:lnTo>
                  <a:lnTo>
                    <a:pt x="516" y="434"/>
                  </a:lnTo>
                  <a:lnTo>
                    <a:pt x="510" y="432"/>
                  </a:lnTo>
                  <a:lnTo>
                    <a:pt x="504" y="430"/>
                  </a:lnTo>
                  <a:lnTo>
                    <a:pt x="498" y="430"/>
                  </a:lnTo>
                  <a:lnTo>
                    <a:pt x="492" y="428"/>
                  </a:lnTo>
                  <a:lnTo>
                    <a:pt x="486" y="426"/>
                  </a:lnTo>
                  <a:lnTo>
                    <a:pt x="482" y="422"/>
                  </a:lnTo>
                  <a:lnTo>
                    <a:pt x="482" y="416"/>
                  </a:lnTo>
                  <a:lnTo>
                    <a:pt x="88" y="416"/>
                  </a:lnTo>
                  <a:lnTo>
                    <a:pt x="88" y="414"/>
                  </a:lnTo>
                  <a:lnTo>
                    <a:pt x="86" y="414"/>
                  </a:lnTo>
                  <a:lnTo>
                    <a:pt x="88" y="412"/>
                  </a:lnTo>
                  <a:lnTo>
                    <a:pt x="90" y="410"/>
                  </a:lnTo>
                  <a:lnTo>
                    <a:pt x="80" y="402"/>
                  </a:lnTo>
                  <a:lnTo>
                    <a:pt x="72" y="394"/>
                  </a:lnTo>
                  <a:lnTo>
                    <a:pt x="62" y="386"/>
                  </a:lnTo>
                  <a:lnTo>
                    <a:pt x="58" y="386"/>
                  </a:lnTo>
                  <a:lnTo>
                    <a:pt x="54" y="384"/>
                  </a:lnTo>
                  <a:lnTo>
                    <a:pt x="52" y="378"/>
                  </a:lnTo>
                  <a:lnTo>
                    <a:pt x="50" y="372"/>
                  </a:lnTo>
                  <a:lnTo>
                    <a:pt x="52" y="366"/>
                  </a:lnTo>
                  <a:lnTo>
                    <a:pt x="56" y="360"/>
                  </a:lnTo>
                  <a:lnTo>
                    <a:pt x="56" y="358"/>
                  </a:lnTo>
                  <a:lnTo>
                    <a:pt x="54" y="354"/>
                  </a:lnTo>
                  <a:lnTo>
                    <a:pt x="48" y="352"/>
                  </a:lnTo>
                  <a:lnTo>
                    <a:pt x="48" y="350"/>
                  </a:lnTo>
                  <a:lnTo>
                    <a:pt x="50" y="348"/>
                  </a:lnTo>
                  <a:lnTo>
                    <a:pt x="52" y="346"/>
                  </a:lnTo>
                  <a:lnTo>
                    <a:pt x="50" y="342"/>
                  </a:lnTo>
                  <a:lnTo>
                    <a:pt x="48" y="340"/>
                  </a:lnTo>
                  <a:lnTo>
                    <a:pt x="42" y="336"/>
                  </a:lnTo>
                  <a:lnTo>
                    <a:pt x="42" y="334"/>
                  </a:lnTo>
                  <a:lnTo>
                    <a:pt x="44" y="330"/>
                  </a:lnTo>
                  <a:lnTo>
                    <a:pt x="48" y="326"/>
                  </a:lnTo>
                  <a:lnTo>
                    <a:pt x="52" y="320"/>
                  </a:lnTo>
                  <a:lnTo>
                    <a:pt x="50" y="316"/>
                  </a:lnTo>
                  <a:lnTo>
                    <a:pt x="44" y="316"/>
                  </a:lnTo>
                  <a:lnTo>
                    <a:pt x="34" y="314"/>
                  </a:lnTo>
                  <a:lnTo>
                    <a:pt x="34" y="310"/>
                  </a:lnTo>
                  <a:lnTo>
                    <a:pt x="38" y="308"/>
                  </a:lnTo>
                  <a:lnTo>
                    <a:pt x="40" y="308"/>
                  </a:lnTo>
                  <a:lnTo>
                    <a:pt x="38" y="304"/>
                  </a:lnTo>
                  <a:lnTo>
                    <a:pt x="38" y="300"/>
                  </a:lnTo>
                  <a:lnTo>
                    <a:pt x="36" y="290"/>
                  </a:lnTo>
                  <a:lnTo>
                    <a:pt x="34" y="284"/>
                  </a:lnTo>
                  <a:lnTo>
                    <a:pt x="26" y="276"/>
                  </a:lnTo>
                  <a:lnTo>
                    <a:pt x="24" y="272"/>
                  </a:lnTo>
                  <a:lnTo>
                    <a:pt x="24" y="268"/>
                  </a:lnTo>
                  <a:lnTo>
                    <a:pt x="26" y="262"/>
                  </a:lnTo>
                  <a:lnTo>
                    <a:pt x="30" y="254"/>
                  </a:lnTo>
                  <a:lnTo>
                    <a:pt x="34" y="248"/>
                  </a:lnTo>
                  <a:lnTo>
                    <a:pt x="30" y="246"/>
                  </a:lnTo>
                  <a:lnTo>
                    <a:pt x="30" y="242"/>
                  </a:lnTo>
                  <a:lnTo>
                    <a:pt x="28" y="236"/>
                  </a:lnTo>
                  <a:lnTo>
                    <a:pt x="26" y="232"/>
                  </a:lnTo>
                  <a:lnTo>
                    <a:pt x="20" y="230"/>
                  </a:lnTo>
                  <a:lnTo>
                    <a:pt x="14" y="230"/>
                  </a:lnTo>
                  <a:lnTo>
                    <a:pt x="8" y="230"/>
                  </a:lnTo>
                  <a:lnTo>
                    <a:pt x="8" y="228"/>
                  </a:lnTo>
                  <a:lnTo>
                    <a:pt x="2" y="226"/>
                  </a:lnTo>
                  <a:lnTo>
                    <a:pt x="0" y="222"/>
                  </a:lnTo>
                  <a:lnTo>
                    <a:pt x="172" y="64"/>
                  </a:lnTo>
                  <a:lnTo>
                    <a:pt x="178" y="68"/>
                  </a:lnTo>
                  <a:lnTo>
                    <a:pt x="186" y="68"/>
                  </a:lnTo>
                  <a:lnTo>
                    <a:pt x="196" y="70"/>
                  </a:lnTo>
                  <a:lnTo>
                    <a:pt x="204" y="72"/>
                  </a:lnTo>
                  <a:lnTo>
                    <a:pt x="206" y="74"/>
                  </a:lnTo>
                  <a:lnTo>
                    <a:pt x="210" y="76"/>
                  </a:lnTo>
                  <a:lnTo>
                    <a:pt x="212" y="78"/>
                  </a:lnTo>
                  <a:lnTo>
                    <a:pt x="216" y="78"/>
                  </a:lnTo>
                  <a:lnTo>
                    <a:pt x="226" y="78"/>
                  </a:lnTo>
                  <a:lnTo>
                    <a:pt x="234" y="74"/>
                  </a:lnTo>
                  <a:lnTo>
                    <a:pt x="242" y="72"/>
                  </a:lnTo>
                  <a:lnTo>
                    <a:pt x="252" y="70"/>
                  </a:lnTo>
                  <a:lnTo>
                    <a:pt x="258" y="70"/>
                  </a:lnTo>
                  <a:lnTo>
                    <a:pt x="268" y="70"/>
                  </a:lnTo>
                  <a:lnTo>
                    <a:pt x="280" y="66"/>
                  </a:lnTo>
                  <a:lnTo>
                    <a:pt x="288" y="62"/>
                  </a:lnTo>
                  <a:lnTo>
                    <a:pt x="296" y="60"/>
                  </a:lnTo>
                  <a:lnTo>
                    <a:pt x="316" y="60"/>
                  </a:lnTo>
                  <a:lnTo>
                    <a:pt x="334" y="58"/>
                  </a:lnTo>
                  <a:lnTo>
                    <a:pt x="346" y="58"/>
                  </a:lnTo>
                  <a:lnTo>
                    <a:pt x="352" y="58"/>
                  </a:lnTo>
                  <a:lnTo>
                    <a:pt x="352" y="64"/>
                  </a:lnTo>
                  <a:lnTo>
                    <a:pt x="354" y="68"/>
                  </a:lnTo>
                  <a:lnTo>
                    <a:pt x="358" y="68"/>
                  </a:lnTo>
                  <a:lnTo>
                    <a:pt x="362" y="68"/>
                  </a:lnTo>
                  <a:lnTo>
                    <a:pt x="366" y="64"/>
                  </a:lnTo>
                  <a:lnTo>
                    <a:pt x="374" y="58"/>
                  </a:lnTo>
                  <a:lnTo>
                    <a:pt x="378" y="60"/>
                  </a:lnTo>
                  <a:lnTo>
                    <a:pt x="380" y="64"/>
                  </a:lnTo>
                  <a:lnTo>
                    <a:pt x="380" y="70"/>
                  </a:lnTo>
                  <a:lnTo>
                    <a:pt x="380" y="72"/>
                  </a:lnTo>
                  <a:lnTo>
                    <a:pt x="382" y="72"/>
                  </a:lnTo>
                  <a:lnTo>
                    <a:pt x="386" y="70"/>
                  </a:lnTo>
                  <a:lnTo>
                    <a:pt x="392" y="66"/>
                  </a:lnTo>
                  <a:lnTo>
                    <a:pt x="398" y="64"/>
                  </a:lnTo>
                  <a:lnTo>
                    <a:pt x="410" y="66"/>
                  </a:lnTo>
                  <a:lnTo>
                    <a:pt x="418" y="68"/>
                  </a:lnTo>
                  <a:lnTo>
                    <a:pt x="426" y="72"/>
                  </a:lnTo>
                  <a:lnTo>
                    <a:pt x="436" y="74"/>
                  </a:lnTo>
                  <a:lnTo>
                    <a:pt x="444" y="78"/>
                  </a:lnTo>
                  <a:lnTo>
                    <a:pt x="454" y="82"/>
                  </a:lnTo>
                  <a:lnTo>
                    <a:pt x="458" y="80"/>
                  </a:lnTo>
                  <a:lnTo>
                    <a:pt x="466" y="78"/>
                  </a:lnTo>
                  <a:lnTo>
                    <a:pt x="470" y="80"/>
                  </a:lnTo>
                  <a:lnTo>
                    <a:pt x="472" y="80"/>
                  </a:lnTo>
                  <a:lnTo>
                    <a:pt x="474" y="82"/>
                  </a:lnTo>
                  <a:lnTo>
                    <a:pt x="474" y="86"/>
                  </a:lnTo>
                  <a:lnTo>
                    <a:pt x="472" y="88"/>
                  </a:lnTo>
                  <a:lnTo>
                    <a:pt x="466" y="90"/>
                  </a:lnTo>
                  <a:lnTo>
                    <a:pt x="462" y="94"/>
                  </a:lnTo>
                  <a:lnTo>
                    <a:pt x="460" y="94"/>
                  </a:lnTo>
                  <a:lnTo>
                    <a:pt x="460" y="98"/>
                  </a:lnTo>
                  <a:lnTo>
                    <a:pt x="460" y="100"/>
                  </a:lnTo>
                  <a:lnTo>
                    <a:pt x="462" y="100"/>
                  </a:lnTo>
                  <a:lnTo>
                    <a:pt x="470" y="102"/>
                  </a:lnTo>
                  <a:lnTo>
                    <a:pt x="482" y="100"/>
                  </a:lnTo>
                  <a:lnTo>
                    <a:pt x="492" y="98"/>
                  </a:lnTo>
                  <a:lnTo>
                    <a:pt x="502" y="96"/>
                  </a:lnTo>
                  <a:lnTo>
                    <a:pt x="514" y="94"/>
                  </a:lnTo>
                  <a:lnTo>
                    <a:pt x="518" y="96"/>
                  </a:lnTo>
                  <a:lnTo>
                    <a:pt x="522" y="98"/>
                  </a:lnTo>
                  <a:lnTo>
                    <a:pt x="526" y="102"/>
                  </a:lnTo>
                  <a:lnTo>
                    <a:pt x="528" y="104"/>
                  </a:lnTo>
                  <a:lnTo>
                    <a:pt x="532" y="102"/>
                  </a:lnTo>
                  <a:lnTo>
                    <a:pt x="536" y="100"/>
                  </a:lnTo>
                  <a:lnTo>
                    <a:pt x="538" y="92"/>
                  </a:lnTo>
                  <a:lnTo>
                    <a:pt x="538" y="88"/>
                  </a:lnTo>
                  <a:lnTo>
                    <a:pt x="554" y="84"/>
                  </a:lnTo>
                  <a:lnTo>
                    <a:pt x="562" y="82"/>
                  </a:lnTo>
                  <a:lnTo>
                    <a:pt x="572" y="80"/>
                  </a:lnTo>
                  <a:lnTo>
                    <a:pt x="578" y="82"/>
                  </a:lnTo>
                  <a:lnTo>
                    <a:pt x="582" y="84"/>
                  </a:lnTo>
                  <a:lnTo>
                    <a:pt x="582" y="86"/>
                  </a:lnTo>
                  <a:lnTo>
                    <a:pt x="586" y="88"/>
                  </a:lnTo>
                  <a:lnTo>
                    <a:pt x="594" y="92"/>
                  </a:lnTo>
                  <a:lnTo>
                    <a:pt x="606" y="96"/>
                  </a:lnTo>
                  <a:lnTo>
                    <a:pt x="638" y="96"/>
                  </a:lnTo>
                  <a:lnTo>
                    <a:pt x="642" y="96"/>
                  </a:lnTo>
                  <a:lnTo>
                    <a:pt x="646" y="96"/>
                  </a:lnTo>
                  <a:lnTo>
                    <a:pt x="652" y="92"/>
                  </a:lnTo>
                  <a:lnTo>
                    <a:pt x="656" y="88"/>
                  </a:lnTo>
                  <a:lnTo>
                    <a:pt x="662" y="86"/>
                  </a:lnTo>
                  <a:lnTo>
                    <a:pt x="670" y="88"/>
                  </a:lnTo>
                  <a:lnTo>
                    <a:pt x="682" y="88"/>
                  </a:lnTo>
                  <a:lnTo>
                    <a:pt x="678" y="94"/>
                  </a:lnTo>
                  <a:lnTo>
                    <a:pt x="676" y="98"/>
                  </a:lnTo>
                  <a:lnTo>
                    <a:pt x="674" y="102"/>
                  </a:lnTo>
                  <a:lnTo>
                    <a:pt x="674" y="104"/>
                  </a:lnTo>
                  <a:lnTo>
                    <a:pt x="676" y="106"/>
                  </a:lnTo>
                  <a:lnTo>
                    <a:pt x="680" y="104"/>
                  </a:lnTo>
                  <a:lnTo>
                    <a:pt x="690" y="92"/>
                  </a:lnTo>
                  <a:lnTo>
                    <a:pt x="694" y="88"/>
                  </a:lnTo>
                  <a:lnTo>
                    <a:pt x="702" y="86"/>
                  </a:lnTo>
                  <a:lnTo>
                    <a:pt x="708" y="82"/>
                  </a:lnTo>
                  <a:lnTo>
                    <a:pt x="714" y="78"/>
                  </a:lnTo>
                  <a:lnTo>
                    <a:pt x="716" y="72"/>
                  </a:lnTo>
                  <a:lnTo>
                    <a:pt x="716" y="70"/>
                  </a:lnTo>
                  <a:lnTo>
                    <a:pt x="716" y="68"/>
                  </a:lnTo>
                  <a:lnTo>
                    <a:pt x="714" y="66"/>
                  </a:lnTo>
                  <a:lnTo>
                    <a:pt x="708" y="64"/>
                  </a:lnTo>
                  <a:lnTo>
                    <a:pt x="706" y="64"/>
                  </a:lnTo>
                  <a:lnTo>
                    <a:pt x="706" y="62"/>
                  </a:lnTo>
                  <a:lnTo>
                    <a:pt x="706" y="58"/>
                  </a:lnTo>
                  <a:lnTo>
                    <a:pt x="710" y="54"/>
                  </a:lnTo>
                  <a:lnTo>
                    <a:pt x="718" y="44"/>
                  </a:lnTo>
                  <a:lnTo>
                    <a:pt x="732" y="36"/>
                  </a:lnTo>
                  <a:lnTo>
                    <a:pt x="742" y="32"/>
                  </a:lnTo>
                  <a:lnTo>
                    <a:pt x="746" y="30"/>
                  </a:lnTo>
                  <a:lnTo>
                    <a:pt x="746" y="26"/>
                  </a:lnTo>
                  <a:lnTo>
                    <a:pt x="748" y="20"/>
                  </a:lnTo>
                  <a:lnTo>
                    <a:pt x="752" y="14"/>
                  </a:lnTo>
                  <a:lnTo>
                    <a:pt x="760" y="8"/>
                  </a:lnTo>
                  <a:lnTo>
                    <a:pt x="768" y="4"/>
                  </a:lnTo>
                  <a:lnTo>
                    <a:pt x="776" y="2"/>
                  </a:lnTo>
                  <a:lnTo>
                    <a:pt x="790" y="0"/>
                  </a:lnTo>
                  <a:lnTo>
                    <a:pt x="806" y="0"/>
                  </a:lnTo>
                  <a:lnTo>
                    <a:pt x="816" y="2"/>
                  </a:lnTo>
                  <a:lnTo>
                    <a:pt x="820" y="4"/>
                  </a:lnTo>
                  <a:lnTo>
                    <a:pt x="820" y="6"/>
                  </a:lnTo>
                  <a:lnTo>
                    <a:pt x="810" y="10"/>
                  </a:lnTo>
                  <a:lnTo>
                    <a:pt x="800" y="16"/>
                  </a:lnTo>
                  <a:lnTo>
                    <a:pt x="790" y="20"/>
                  </a:lnTo>
                  <a:lnTo>
                    <a:pt x="778" y="22"/>
                  </a:lnTo>
                  <a:lnTo>
                    <a:pt x="772" y="22"/>
                  </a:lnTo>
                  <a:lnTo>
                    <a:pt x="764" y="26"/>
                  </a:lnTo>
                  <a:lnTo>
                    <a:pt x="758" y="30"/>
                  </a:lnTo>
                  <a:lnTo>
                    <a:pt x="756" y="34"/>
                  </a:lnTo>
                  <a:lnTo>
                    <a:pt x="756" y="52"/>
                  </a:lnTo>
                  <a:lnTo>
                    <a:pt x="754" y="58"/>
                  </a:lnTo>
                  <a:lnTo>
                    <a:pt x="752" y="60"/>
                  </a:lnTo>
                  <a:lnTo>
                    <a:pt x="748" y="64"/>
                  </a:lnTo>
                  <a:lnTo>
                    <a:pt x="750" y="66"/>
                  </a:lnTo>
                  <a:lnTo>
                    <a:pt x="752" y="68"/>
                  </a:lnTo>
                  <a:lnTo>
                    <a:pt x="756" y="70"/>
                  </a:lnTo>
                  <a:lnTo>
                    <a:pt x="758" y="72"/>
                  </a:lnTo>
                  <a:lnTo>
                    <a:pt x="758" y="78"/>
                  </a:lnTo>
                  <a:lnTo>
                    <a:pt x="758" y="80"/>
                  </a:lnTo>
                  <a:lnTo>
                    <a:pt x="762" y="82"/>
                  </a:lnTo>
                  <a:lnTo>
                    <a:pt x="766" y="80"/>
                  </a:lnTo>
                  <a:lnTo>
                    <a:pt x="770" y="78"/>
                  </a:lnTo>
                  <a:lnTo>
                    <a:pt x="772" y="76"/>
                  </a:lnTo>
                  <a:lnTo>
                    <a:pt x="776" y="76"/>
                  </a:lnTo>
                  <a:lnTo>
                    <a:pt x="782" y="76"/>
                  </a:lnTo>
                  <a:lnTo>
                    <a:pt x="784" y="78"/>
                  </a:lnTo>
                  <a:lnTo>
                    <a:pt x="784" y="82"/>
                  </a:lnTo>
                  <a:lnTo>
                    <a:pt x="780" y="86"/>
                  </a:lnTo>
                  <a:lnTo>
                    <a:pt x="774" y="88"/>
                  </a:lnTo>
                  <a:lnTo>
                    <a:pt x="772" y="92"/>
                  </a:lnTo>
                  <a:lnTo>
                    <a:pt x="770" y="98"/>
                  </a:lnTo>
                  <a:lnTo>
                    <a:pt x="772" y="102"/>
                  </a:lnTo>
                  <a:lnTo>
                    <a:pt x="774" y="106"/>
                  </a:lnTo>
                  <a:lnTo>
                    <a:pt x="780" y="104"/>
                  </a:lnTo>
                  <a:lnTo>
                    <a:pt x="786" y="100"/>
                  </a:lnTo>
                  <a:lnTo>
                    <a:pt x="794" y="88"/>
                  </a:lnTo>
                  <a:lnTo>
                    <a:pt x="798" y="92"/>
                  </a:lnTo>
                  <a:lnTo>
                    <a:pt x="808" y="86"/>
                  </a:lnTo>
                  <a:lnTo>
                    <a:pt x="816" y="82"/>
                  </a:lnTo>
                  <a:lnTo>
                    <a:pt x="822" y="80"/>
                  </a:lnTo>
                  <a:lnTo>
                    <a:pt x="822" y="74"/>
                  </a:lnTo>
                  <a:lnTo>
                    <a:pt x="822" y="70"/>
                  </a:lnTo>
                  <a:lnTo>
                    <a:pt x="824" y="68"/>
                  </a:lnTo>
                  <a:lnTo>
                    <a:pt x="828" y="66"/>
                  </a:lnTo>
                  <a:lnTo>
                    <a:pt x="850" y="66"/>
                  </a:lnTo>
                  <a:lnTo>
                    <a:pt x="858" y="70"/>
                  </a:lnTo>
                  <a:lnTo>
                    <a:pt x="862" y="72"/>
                  </a:lnTo>
                  <a:lnTo>
                    <a:pt x="864" y="78"/>
                  </a:lnTo>
                  <a:lnTo>
                    <a:pt x="862" y="80"/>
                  </a:lnTo>
                  <a:lnTo>
                    <a:pt x="860" y="82"/>
                  </a:lnTo>
                  <a:lnTo>
                    <a:pt x="854" y="84"/>
                  </a:lnTo>
                  <a:lnTo>
                    <a:pt x="848" y="86"/>
                  </a:lnTo>
                  <a:lnTo>
                    <a:pt x="846" y="86"/>
                  </a:lnTo>
                  <a:lnTo>
                    <a:pt x="846" y="90"/>
                  </a:lnTo>
                  <a:lnTo>
                    <a:pt x="846" y="94"/>
                  </a:lnTo>
                  <a:lnTo>
                    <a:pt x="848" y="100"/>
                  </a:lnTo>
                  <a:lnTo>
                    <a:pt x="846" y="104"/>
                  </a:lnTo>
                  <a:lnTo>
                    <a:pt x="842" y="108"/>
                  </a:lnTo>
                  <a:lnTo>
                    <a:pt x="830" y="112"/>
                  </a:lnTo>
                  <a:lnTo>
                    <a:pt x="816" y="116"/>
                  </a:lnTo>
                  <a:lnTo>
                    <a:pt x="808" y="122"/>
                  </a:lnTo>
                  <a:lnTo>
                    <a:pt x="802" y="126"/>
                  </a:lnTo>
                  <a:lnTo>
                    <a:pt x="798" y="124"/>
                  </a:lnTo>
                  <a:lnTo>
                    <a:pt x="790" y="122"/>
                  </a:lnTo>
                  <a:lnTo>
                    <a:pt x="780" y="122"/>
                  </a:lnTo>
                  <a:lnTo>
                    <a:pt x="772" y="132"/>
                  </a:lnTo>
                  <a:lnTo>
                    <a:pt x="758" y="140"/>
                  </a:lnTo>
                  <a:lnTo>
                    <a:pt x="732" y="156"/>
                  </a:lnTo>
                  <a:lnTo>
                    <a:pt x="726" y="160"/>
                  </a:lnTo>
                  <a:lnTo>
                    <a:pt x="722" y="164"/>
                  </a:lnTo>
                  <a:lnTo>
                    <a:pt x="718" y="164"/>
                  </a:lnTo>
                  <a:lnTo>
                    <a:pt x="712" y="164"/>
                  </a:lnTo>
                  <a:lnTo>
                    <a:pt x="708" y="166"/>
                  </a:lnTo>
                  <a:lnTo>
                    <a:pt x="704" y="168"/>
                  </a:lnTo>
                  <a:lnTo>
                    <a:pt x="698" y="172"/>
                  </a:lnTo>
                  <a:lnTo>
                    <a:pt x="690" y="176"/>
                  </a:lnTo>
                  <a:lnTo>
                    <a:pt x="684" y="178"/>
                  </a:lnTo>
                  <a:lnTo>
                    <a:pt x="674" y="180"/>
                  </a:lnTo>
                  <a:lnTo>
                    <a:pt x="656" y="184"/>
                  </a:lnTo>
                  <a:lnTo>
                    <a:pt x="648" y="188"/>
                  </a:lnTo>
                  <a:lnTo>
                    <a:pt x="640" y="192"/>
                  </a:lnTo>
                  <a:lnTo>
                    <a:pt x="632" y="198"/>
                  </a:lnTo>
                  <a:lnTo>
                    <a:pt x="622" y="206"/>
                  </a:lnTo>
                  <a:lnTo>
                    <a:pt x="612" y="214"/>
                  </a:lnTo>
                  <a:lnTo>
                    <a:pt x="606" y="222"/>
                  </a:lnTo>
                  <a:lnTo>
                    <a:pt x="600" y="234"/>
                  </a:lnTo>
                  <a:lnTo>
                    <a:pt x="594" y="244"/>
                  </a:lnTo>
                  <a:lnTo>
                    <a:pt x="602" y="244"/>
                  </a:lnTo>
                  <a:lnTo>
                    <a:pt x="606" y="246"/>
                  </a:lnTo>
                  <a:lnTo>
                    <a:pt x="606" y="248"/>
                  </a:lnTo>
                  <a:lnTo>
                    <a:pt x="604" y="260"/>
                  </a:lnTo>
                  <a:lnTo>
                    <a:pt x="602" y="266"/>
                  </a:lnTo>
                  <a:lnTo>
                    <a:pt x="602" y="274"/>
                  </a:lnTo>
                  <a:lnTo>
                    <a:pt x="604" y="274"/>
                  </a:lnTo>
                  <a:lnTo>
                    <a:pt x="606" y="276"/>
                  </a:lnTo>
                  <a:lnTo>
                    <a:pt x="608" y="276"/>
                  </a:lnTo>
                  <a:lnTo>
                    <a:pt x="614" y="272"/>
                  </a:lnTo>
                  <a:lnTo>
                    <a:pt x="622" y="272"/>
                  </a:lnTo>
                  <a:lnTo>
                    <a:pt x="630" y="274"/>
                  </a:lnTo>
                  <a:lnTo>
                    <a:pt x="636" y="276"/>
                  </a:lnTo>
                  <a:lnTo>
                    <a:pt x="642" y="280"/>
                  </a:lnTo>
                  <a:lnTo>
                    <a:pt x="648" y="288"/>
                  </a:lnTo>
                  <a:lnTo>
                    <a:pt x="652" y="292"/>
                  </a:lnTo>
                  <a:lnTo>
                    <a:pt x="656" y="294"/>
                  </a:lnTo>
                  <a:lnTo>
                    <a:pt x="662" y="294"/>
                  </a:lnTo>
                  <a:lnTo>
                    <a:pt x="666" y="296"/>
                  </a:lnTo>
                  <a:lnTo>
                    <a:pt x="670" y="300"/>
                  </a:lnTo>
                  <a:lnTo>
                    <a:pt x="674" y="304"/>
                  </a:lnTo>
                  <a:lnTo>
                    <a:pt x="680" y="306"/>
                  </a:lnTo>
                  <a:lnTo>
                    <a:pt x="688" y="308"/>
                  </a:lnTo>
                  <a:lnTo>
                    <a:pt x="698" y="306"/>
                  </a:lnTo>
                  <a:lnTo>
                    <a:pt x="712" y="308"/>
                  </a:lnTo>
                  <a:lnTo>
                    <a:pt x="712" y="310"/>
                  </a:lnTo>
                  <a:lnTo>
                    <a:pt x="712" y="314"/>
                  </a:lnTo>
                  <a:lnTo>
                    <a:pt x="710" y="322"/>
                  </a:lnTo>
                  <a:lnTo>
                    <a:pt x="704" y="332"/>
                  </a:lnTo>
                  <a:lnTo>
                    <a:pt x="700" y="344"/>
                  </a:lnTo>
                  <a:lnTo>
                    <a:pt x="698" y="350"/>
                  </a:lnTo>
                  <a:lnTo>
                    <a:pt x="698" y="356"/>
                  </a:lnTo>
                  <a:lnTo>
                    <a:pt x="700" y="360"/>
                  </a:lnTo>
                  <a:lnTo>
                    <a:pt x="704" y="366"/>
                  </a:lnTo>
                  <a:lnTo>
                    <a:pt x="712" y="376"/>
                  </a:lnTo>
                  <a:lnTo>
                    <a:pt x="714" y="374"/>
                  </a:lnTo>
                  <a:lnTo>
                    <a:pt x="718" y="370"/>
                  </a:lnTo>
                  <a:lnTo>
                    <a:pt x="724" y="366"/>
                  </a:lnTo>
                  <a:lnTo>
                    <a:pt x="730" y="362"/>
                  </a:lnTo>
                  <a:lnTo>
                    <a:pt x="734" y="356"/>
                  </a:lnTo>
                  <a:lnTo>
                    <a:pt x="738" y="350"/>
                  </a:lnTo>
                  <a:lnTo>
                    <a:pt x="742" y="332"/>
                  </a:lnTo>
                  <a:lnTo>
                    <a:pt x="746" y="314"/>
                  </a:lnTo>
                  <a:lnTo>
                    <a:pt x="748" y="312"/>
                  </a:lnTo>
                  <a:lnTo>
                    <a:pt x="754" y="308"/>
                  </a:lnTo>
                  <a:lnTo>
                    <a:pt x="766" y="306"/>
                  </a:lnTo>
                  <a:lnTo>
                    <a:pt x="772" y="304"/>
                  </a:lnTo>
                  <a:lnTo>
                    <a:pt x="788" y="296"/>
                  </a:lnTo>
                  <a:lnTo>
                    <a:pt x="796" y="290"/>
                  </a:lnTo>
                  <a:lnTo>
                    <a:pt x="800" y="284"/>
                  </a:lnTo>
                  <a:lnTo>
                    <a:pt x="804" y="276"/>
                  </a:lnTo>
                  <a:lnTo>
                    <a:pt x="806" y="266"/>
                  </a:lnTo>
                  <a:lnTo>
                    <a:pt x="804" y="264"/>
                  </a:lnTo>
                  <a:lnTo>
                    <a:pt x="802" y="262"/>
                  </a:lnTo>
                  <a:lnTo>
                    <a:pt x="800" y="258"/>
                  </a:lnTo>
                  <a:lnTo>
                    <a:pt x="794" y="256"/>
                  </a:lnTo>
                  <a:lnTo>
                    <a:pt x="794" y="254"/>
                  </a:lnTo>
                  <a:lnTo>
                    <a:pt x="792" y="250"/>
                  </a:lnTo>
                  <a:lnTo>
                    <a:pt x="794" y="246"/>
                  </a:lnTo>
                  <a:lnTo>
                    <a:pt x="798" y="244"/>
                  </a:lnTo>
                  <a:lnTo>
                    <a:pt x="804" y="238"/>
                  </a:lnTo>
                  <a:lnTo>
                    <a:pt x="806" y="2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9" name="Freeform 40"/>
            <p:cNvSpPr>
              <a:spLocks/>
            </p:cNvSpPr>
            <p:nvPr/>
          </p:nvSpPr>
          <p:spPr bwMode="auto">
            <a:xfrm>
              <a:off x="3327890" y="3128693"/>
              <a:ext cx="54196" cy="27876"/>
            </a:xfrm>
            <a:custGeom>
              <a:avLst/>
              <a:gdLst>
                <a:gd name="T0" fmla="*/ 2147483647 w 38"/>
                <a:gd name="T1" fmla="*/ 2147483647 h 18"/>
                <a:gd name="T2" fmla="*/ 2147483647 w 38"/>
                <a:gd name="T3" fmla="*/ 2147483647 h 18"/>
                <a:gd name="T4" fmla="*/ 2147483647 w 38"/>
                <a:gd name="T5" fmla="*/ 2147483647 h 18"/>
                <a:gd name="T6" fmla="*/ 2147483647 w 38"/>
                <a:gd name="T7" fmla="*/ 2147483647 h 18"/>
                <a:gd name="T8" fmla="*/ 2147483647 w 38"/>
                <a:gd name="T9" fmla="*/ 2147483647 h 18"/>
                <a:gd name="T10" fmla="*/ 0 w 38"/>
                <a:gd name="T11" fmla="*/ 2147483647 h 18"/>
                <a:gd name="T12" fmla="*/ 2147483647 w 38"/>
                <a:gd name="T13" fmla="*/ 0 h 18"/>
                <a:gd name="T14" fmla="*/ 2147483647 w 38"/>
                <a:gd name="T15" fmla="*/ 0 h 18"/>
                <a:gd name="T16" fmla="*/ 2147483647 w 38"/>
                <a:gd name="T17" fmla="*/ 0 h 18"/>
                <a:gd name="T18" fmla="*/ 2147483647 w 38"/>
                <a:gd name="T19" fmla="*/ 2147483647 h 18"/>
                <a:gd name="T20" fmla="*/ 2147483647 w 38"/>
                <a:gd name="T21" fmla="*/ 2147483647 h 18"/>
                <a:gd name="T22" fmla="*/ 2147483647 w 38"/>
                <a:gd name="T23" fmla="*/ 2147483647 h 18"/>
                <a:gd name="T24" fmla="*/ 2147483647 w 38"/>
                <a:gd name="T25" fmla="*/ 2147483647 h 18"/>
                <a:gd name="T26" fmla="*/ 2147483647 w 38"/>
                <a:gd name="T27" fmla="*/ 2147483647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18"/>
                <a:gd name="T44" fmla="*/ 38 w 38"/>
                <a:gd name="T45" fmla="*/ 18 h 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18">
                  <a:moveTo>
                    <a:pt x="38" y="18"/>
                  </a:moveTo>
                  <a:lnTo>
                    <a:pt x="24" y="16"/>
                  </a:lnTo>
                  <a:lnTo>
                    <a:pt x="18" y="16"/>
                  </a:lnTo>
                  <a:lnTo>
                    <a:pt x="10" y="14"/>
                  </a:lnTo>
                  <a:lnTo>
                    <a:pt x="2" y="8"/>
                  </a:lnTo>
                  <a:lnTo>
                    <a:pt x="0" y="4"/>
                  </a:lnTo>
                  <a:lnTo>
                    <a:pt x="2" y="0"/>
                  </a:lnTo>
                  <a:lnTo>
                    <a:pt x="4" y="0"/>
                  </a:lnTo>
                  <a:lnTo>
                    <a:pt x="12" y="0"/>
                  </a:lnTo>
                  <a:lnTo>
                    <a:pt x="22" y="2"/>
                  </a:lnTo>
                  <a:lnTo>
                    <a:pt x="28" y="6"/>
                  </a:lnTo>
                  <a:lnTo>
                    <a:pt x="34" y="12"/>
                  </a:lnTo>
                  <a:lnTo>
                    <a:pt x="36" y="14"/>
                  </a:lnTo>
                  <a:lnTo>
                    <a:pt x="3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30" name="Freeform 41"/>
            <p:cNvSpPr>
              <a:spLocks/>
            </p:cNvSpPr>
            <p:nvPr/>
          </p:nvSpPr>
          <p:spPr bwMode="auto">
            <a:xfrm>
              <a:off x="3416680" y="3083560"/>
              <a:ext cx="141832" cy="142037"/>
            </a:xfrm>
            <a:custGeom>
              <a:avLst/>
              <a:gdLst>
                <a:gd name="T0" fmla="*/ 2147483647 w 96"/>
                <a:gd name="T1" fmla="*/ 2147483647 h 90"/>
                <a:gd name="T2" fmla="*/ 2147483647 w 96"/>
                <a:gd name="T3" fmla="*/ 2147483647 h 90"/>
                <a:gd name="T4" fmla="*/ 2147483647 w 96"/>
                <a:gd name="T5" fmla="*/ 2147483647 h 90"/>
                <a:gd name="T6" fmla="*/ 2147483647 w 96"/>
                <a:gd name="T7" fmla="*/ 2147483647 h 90"/>
                <a:gd name="T8" fmla="*/ 2147483647 w 96"/>
                <a:gd name="T9" fmla="*/ 2147483647 h 90"/>
                <a:gd name="T10" fmla="*/ 2147483647 w 96"/>
                <a:gd name="T11" fmla="*/ 2147483647 h 90"/>
                <a:gd name="T12" fmla="*/ 0 w 96"/>
                <a:gd name="T13" fmla="*/ 2147483647 h 90"/>
                <a:gd name="T14" fmla="*/ 2147483647 w 96"/>
                <a:gd name="T15" fmla="*/ 2147483647 h 90"/>
                <a:gd name="T16" fmla="*/ 2147483647 w 96"/>
                <a:gd name="T17" fmla="*/ 2147483647 h 90"/>
                <a:gd name="T18" fmla="*/ 2147483647 w 96"/>
                <a:gd name="T19" fmla="*/ 2147483647 h 90"/>
                <a:gd name="T20" fmla="*/ 2147483647 w 96"/>
                <a:gd name="T21" fmla="*/ 2147483647 h 90"/>
                <a:gd name="T22" fmla="*/ 2147483647 w 96"/>
                <a:gd name="T23" fmla="*/ 2147483647 h 90"/>
                <a:gd name="T24" fmla="*/ 2147483647 w 96"/>
                <a:gd name="T25" fmla="*/ 2147483647 h 90"/>
                <a:gd name="T26" fmla="*/ 2147483647 w 96"/>
                <a:gd name="T27" fmla="*/ 2147483647 h 90"/>
                <a:gd name="T28" fmla="*/ 2147483647 w 96"/>
                <a:gd name="T29" fmla="*/ 0 h 90"/>
                <a:gd name="T30" fmla="*/ 2147483647 w 96"/>
                <a:gd name="T31" fmla="*/ 2147483647 h 90"/>
                <a:gd name="T32" fmla="*/ 2147483647 w 96"/>
                <a:gd name="T33" fmla="*/ 2147483647 h 90"/>
                <a:gd name="T34" fmla="*/ 2147483647 w 96"/>
                <a:gd name="T35" fmla="*/ 2147483647 h 90"/>
                <a:gd name="T36" fmla="*/ 2147483647 w 96"/>
                <a:gd name="T37" fmla="*/ 2147483647 h 90"/>
                <a:gd name="T38" fmla="*/ 2147483647 w 96"/>
                <a:gd name="T39" fmla="*/ 2147483647 h 90"/>
                <a:gd name="T40" fmla="*/ 2147483647 w 96"/>
                <a:gd name="T41" fmla="*/ 2147483647 h 90"/>
                <a:gd name="T42" fmla="*/ 2147483647 w 96"/>
                <a:gd name="T43" fmla="*/ 2147483647 h 90"/>
                <a:gd name="T44" fmla="*/ 2147483647 w 96"/>
                <a:gd name="T45" fmla="*/ 2147483647 h 90"/>
                <a:gd name="T46" fmla="*/ 2147483647 w 96"/>
                <a:gd name="T47" fmla="*/ 2147483647 h 90"/>
                <a:gd name="T48" fmla="*/ 2147483647 w 96"/>
                <a:gd name="T49" fmla="*/ 2147483647 h 90"/>
                <a:gd name="T50" fmla="*/ 2147483647 w 96"/>
                <a:gd name="T51" fmla="*/ 2147483647 h 90"/>
                <a:gd name="T52" fmla="*/ 2147483647 w 96"/>
                <a:gd name="T53" fmla="*/ 2147483647 h 90"/>
                <a:gd name="T54" fmla="*/ 2147483647 w 96"/>
                <a:gd name="T55" fmla="*/ 2147483647 h 90"/>
                <a:gd name="T56" fmla="*/ 2147483647 w 96"/>
                <a:gd name="T57" fmla="*/ 2147483647 h 90"/>
                <a:gd name="T58" fmla="*/ 2147483647 w 96"/>
                <a:gd name="T59" fmla="*/ 2147483647 h 90"/>
                <a:gd name="T60" fmla="*/ 2147483647 w 96"/>
                <a:gd name="T61" fmla="*/ 2147483647 h 90"/>
                <a:gd name="T62" fmla="*/ 2147483647 w 96"/>
                <a:gd name="T63" fmla="*/ 2147483647 h 90"/>
                <a:gd name="T64" fmla="*/ 2147483647 w 96"/>
                <a:gd name="T65" fmla="*/ 2147483647 h 90"/>
                <a:gd name="T66" fmla="*/ 2147483647 w 96"/>
                <a:gd name="T67" fmla="*/ 2147483647 h 90"/>
                <a:gd name="T68" fmla="*/ 2147483647 w 96"/>
                <a:gd name="T69" fmla="*/ 2147483647 h 90"/>
                <a:gd name="T70" fmla="*/ 2147483647 w 96"/>
                <a:gd name="T71" fmla="*/ 2147483647 h 90"/>
                <a:gd name="T72" fmla="*/ 2147483647 w 96"/>
                <a:gd name="T73" fmla="*/ 2147483647 h 90"/>
                <a:gd name="T74" fmla="*/ 2147483647 w 96"/>
                <a:gd name="T75" fmla="*/ 2147483647 h 90"/>
                <a:gd name="T76" fmla="*/ 2147483647 w 96"/>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6"/>
                <a:gd name="T118" fmla="*/ 0 h 90"/>
                <a:gd name="T119" fmla="*/ 96 w 96"/>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6" h="90">
                  <a:moveTo>
                    <a:pt x="76" y="74"/>
                  </a:moveTo>
                  <a:lnTo>
                    <a:pt x="70" y="74"/>
                  </a:lnTo>
                  <a:lnTo>
                    <a:pt x="66" y="76"/>
                  </a:lnTo>
                  <a:lnTo>
                    <a:pt x="58" y="80"/>
                  </a:lnTo>
                  <a:lnTo>
                    <a:pt x="52" y="84"/>
                  </a:lnTo>
                  <a:lnTo>
                    <a:pt x="48" y="84"/>
                  </a:lnTo>
                  <a:lnTo>
                    <a:pt x="44" y="84"/>
                  </a:lnTo>
                  <a:lnTo>
                    <a:pt x="50" y="76"/>
                  </a:lnTo>
                  <a:lnTo>
                    <a:pt x="46" y="72"/>
                  </a:lnTo>
                  <a:lnTo>
                    <a:pt x="42" y="70"/>
                  </a:lnTo>
                  <a:lnTo>
                    <a:pt x="14" y="70"/>
                  </a:lnTo>
                  <a:lnTo>
                    <a:pt x="6" y="70"/>
                  </a:lnTo>
                  <a:lnTo>
                    <a:pt x="2" y="70"/>
                  </a:lnTo>
                  <a:lnTo>
                    <a:pt x="0" y="68"/>
                  </a:lnTo>
                  <a:lnTo>
                    <a:pt x="2" y="66"/>
                  </a:lnTo>
                  <a:lnTo>
                    <a:pt x="4" y="64"/>
                  </a:lnTo>
                  <a:lnTo>
                    <a:pt x="8" y="64"/>
                  </a:lnTo>
                  <a:lnTo>
                    <a:pt x="10" y="54"/>
                  </a:lnTo>
                  <a:lnTo>
                    <a:pt x="16" y="50"/>
                  </a:lnTo>
                  <a:lnTo>
                    <a:pt x="22" y="48"/>
                  </a:lnTo>
                  <a:lnTo>
                    <a:pt x="22" y="46"/>
                  </a:lnTo>
                  <a:lnTo>
                    <a:pt x="24" y="42"/>
                  </a:lnTo>
                  <a:lnTo>
                    <a:pt x="28" y="32"/>
                  </a:lnTo>
                  <a:lnTo>
                    <a:pt x="34" y="30"/>
                  </a:lnTo>
                  <a:lnTo>
                    <a:pt x="38" y="28"/>
                  </a:lnTo>
                  <a:lnTo>
                    <a:pt x="44" y="20"/>
                  </a:lnTo>
                  <a:lnTo>
                    <a:pt x="52" y="14"/>
                  </a:lnTo>
                  <a:lnTo>
                    <a:pt x="62" y="6"/>
                  </a:lnTo>
                  <a:lnTo>
                    <a:pt x="66" y="2"/>
                  </a:lnTo>
                  <a:lnTo>
                    <a:pt x="70" y="0"/>
                  </a:lnTo>
                  <a:lnTo>
                    <a:pt x="74" y="0"/>
                  </a:lnTo>
                  <a:lnTo>
                    <a:pt x="74" y="4"/>
                  </a:lnTo>
                  <a:lnTo>
                    <a:pt x="70" y="4"/>
                  </a:lnTo>
                  <a:lnTo>
                    <a:pt x="72" y="8"/>
                  </a:lnTo>
                  <a:lnTo>
                    <a:pt x="62" y="16"/>
                  </a:lnTo>
                  <a:lnTo>
                    <a:pt x="56" y="24"/>
                  </a:lnTo>
                  <a:lnTo>
                    <a:pt x="54" y="30"/>
                  </a:lnTo>
                  <a:lnTo>
                    <a:pt x="56" y="30"/>
                  </a:lnTo>
                  <a:lnTo>
                    <a:pt x="60" y="24"/>
                  </a:lnTo>
                  <a:lnTo>
                    <a:pt x="64" y="24"/>
                  </a:lnTo>
                  <a:lnTo>
                    <a:pt x="64" y="30"/>
                  </a:lnTo>
                  <a:lnTo>
                    <a:pt x="66" y="32"/>
                  </a:lnTo>
                  <a:lnTo>
                    <a:pt x="68" y="34"/>
                  </a:lnTo>
                  <a:lnTo>
                    <a:pt x="70" y="40"/>
                  </a:lnTo>
                  <a:lnTo>
                    <a:pt x="70" y="42"/>
                  </a:lnTo>
                  <a:lnTo>
                    <a:pt x="72" y="42"/>
                  </a:lnTo>
                  <a:lnTo>
                    <a:pt x="74" y="40"/>
                  </a:lnTo>
                  <a:lnTo>
                    <a:pt x="78" y="38"/>
                  </a:lnTo>
                  <a:lnTo>
                    <a:pt x="80" y="38"/>
                  </a:lnTo>
                  <a:lnTo>
                    <a:pt x="88" y="40"/>
                  </a:lnTo>
                  <a:lnTo>
                    <a:pt x="92" y="42"/>
                  </a:lnTo>
                  <a:lnTo>
                    <a:pt x="94" y="42"/>
                  </a:lnTo>
                  <a:lnTo>
                    <a:pt x="92" y="46"/>
                  </a:lnTo>
                  <a:lnTo>
                    <a:pt x="88" y="48"/>
                  </a:lnTo>
                  <a:lnTo>
                    <a:pt x="82" y="50"/>
                  </a:lnTo>
                  <a:lnTo>
                    <a:pt x="84" y="52"/>
                  </a:lnTo>
                  <a:lnTo>
                    <a:pt x="86" y="52"/>
                  </a:lnTo>
                  <a:lnTo>
                    <a:pt x="92" y="50"/>
                  </a:lnTo>
                  <a:lnTo>
                    <a:pt x="94" y="54"/>
                  </a:lnTo>
                  <a:lnTo>
                    <a:pt x="90" y="56"/>
                  </a:lnTo>
                  <a:lnTo>
                    <a:pt x="90" y="58"/>
                  </a:lnTo>
                  <a:lnTo>
                    <a:pt x="96" y="58"/>
                  </a:lnTo>
                  <a:lnTo>
                    <a:pt x="92" y="64"/>
                  </a:lnTo>
                  <a:lnTo>
                    <a:pt x="88" y="68"/>
                  </a:lnTo>
                  <a:lnTo>
                    <a:pt x="84" y="70"/>
                  </a:lnTo>
                  <a:lnTo>
                    <a:pt x="88" y="70"/>
                  </a:lnTo>
                  <a:lnTo>
                    <a:pt x="92" y="70"/>
                  </a:lnTo>
                  <a:lnTo>
                    <a:pt x="96" y="70"/>
                  </a:lnTo>
                  <a:lnTo>
                    <a:pt x="94" y="74"/>
                  </a:lnTo>
                  <a:lnTo>
                    <a:pt x="90" y="82"/>
                  </a:lnTo>
                  <a:lnTo>
                    <a:pt x="84" y="88"/>
                  </a:lnTo>
                  <a:lnTo>
                    <a:pt x="80" y="90"/>
                  </a:lnTo>
                  <a:lnTo>
                    <a:pt x="76" y="88"/>
                  </a:lnTo>
                  <a:lnTo>
                    <a:pt x="76" y="86"/>
                  </a:lnTo>
                  <a:lnTo>
                    <a:pt x="78" y="82"/>
                  </a:lnTo>
                  <a:lnTo>
                    <a:pt x="80" y="80"/>
                  </a:lnTo>
                  <a:lnTo>
                    <a:pt x="74" y="82"/>
                  </a:lnTo>
                  <a:lnTo>
                    <a:pt x="70" y="82"/>
                  </a:lnTo>
                  <a:lnTo>
                    <a:pt x="76"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31" name="Freeform 42"/>
            <p:cNvSpPr>
              <a:spLocks/>
            </p:cNvSpPr>
            <p:nvPr/>
          </p:nvSpPr>
          <p:spPr bwMode="auto">
            <a:xfrm>
              <a:off x="2573756" y="2490193"/>
              <a:ext cx="207559" cy="90266"/>
            </a:xfrm>
            <a:custGeom>
              <a:avLst/>
              <a:gdLst>
                <a:gd name="T0" fmla="*/ 0 w 142"/>
                <a:gd name="T1" fmla="*/ 2147483647 h 58"/>
                <a:gd name="T2" fmla="*/ 2147483647 w 142"/>
                <a:gd name="T3" fmla="*/ 2147483647 h 58"/>
                <a:gd name="T4" fmla="*/ 2147483647 w 142"/>
                <a:gd name="T5" fmla="*/ 2147483647 h 58"/>
                <a:gd name="T6" fmla="*/ 2147483647 w 142"/>
                <a:gd name="T7" fmla="*/ 2147483647 h 58"/>
                <a:gd name="T8" fmla="*/ 2147483647 w 142"/>
                <a:gd name="T9" fmla="*/ 2147483647 h 58"/>
                <a:gd name="T10" fmla="*/ 2147483647 w 142"/>
                <a:gd name="T11" fmla="*/ 2147483647 h 58"/>
                <a:gd name="T12" fmla="*/ 2147483647 w 142"/>
                <a:gd name="T13" fmla="*/ 2147483647 h 58"/>
                <a:gd name="T14" fmla="*/ 2147483647 w 142"/>
                <a:gd name="T15" fmla="*/ 2147483647 h 58"/>
                <a:gd name="T16" fmla="*/ 2147483647 w 142"/>
                <a:gd name="T17" fmla="*/ 2147483647 h 58"/>
                <a:gd name="T18" fmla="*/ 2147483647 w 142"/>
                <a:gd name="T19" fmla="*/ 2147483647 h 58"/>
                <a:gd name="T20" fmla="*/ 2147483647 w 142"/>
                <a:gd name="T21" fmla="*/ 2147483647 h 58"/>
                <a:gd name="T22" fmla="*/ 2147483647 w 142"/>
                <a:gd name="T23" fmla="*/ 2147483647 h 58"/>
                <a:gd name="T24" fmla="*/ 2147483647 w 142"/>
                <a:gd name="T25" fmla="*/ 2147483647 h 58"/>
                <a:gd name="T26" fmla="*/ 2147483647 w 142"/>
                <a:gd name="T27" fmla="*/ 2147483647 h 58"/>
                <a:gd name="T28" fmla="*/ 2147483647 w 142"/>
                <a:gd name="T29" fmla="*/ 2147483647 h 58"/>
                <a:gd name="T30" fmla="*/ 2147483647 w 142"/>
                <a:gd name="T31" fmla="*/ 2147483647 h 58"/>
                <a:gd name="T32" fmla="*/ 2147483647 w 142"/>
                <a:gd name="T33" fmla="*/ 2147483647 h 58"/>
                <a:gd name="T34" fmla="*/ 2147483647 w 142"/>
                <a:gd name="T35" fmla="*/ 2147483647 h 58"/>
                <a:gd name="T36" fmla="*/ 2147483647 w 142"/>
                <a:gd name="T37" fmla="*/ 2147483647 h 58"/>
                <a:gd name="T38" fmla="*/ 2147483647 w 142"/>
                <a:gd name="T39" fmla="*/ 2147483647 h 58"/>
                <a:gd name="T40" fmla="*/ 2147483647 w 142"/>
                <a:gd name="T41" fmla="*/ 2147483647 h 58"/>
                <a:gd name="T42" fmla="*/ 2147483647 w 142"/>
                <a:gd name="T43" fmla="*/ 2147483647 h 58"/>
                <a:gd name="T44" fmla="*/ 2147483647 w 142"/>
                <a:gd name="T45" fmla="*/ 2147483647 h 58"/>
                <a:gd name="T46" fmla="*/ 2147483647 w 142"/>
                <a:gd name="T47" fmla="*/ 2147483647 h 58"/>
                <a:gd name="T48" fmla="*/ 2147483647 w 142"/>
                <a:gd name="T49" fmla="*/ 2147483647 h 58"/>
                <a:gd name="T50" fmla="*/ 2147483647 w 142"/>
                <a:gd name="T51" fmla="*/ 2147483647 h 58"/>
                <a:gd name="T52" fmla="*/ 2147483647 w 142"/>
                <a:gd name="T53" fmla="*/ 2147483647 h 58"/>
                <a:gd name="T54" fmla="*/ 2147483647 w 142"/>
                <a:gd name="T55" fmla="*/ 2147483647 h 58"/>
                <a:gd name="T56" fmla="*/ 2147483647 w 142"/>
                <a:gd name="T57" fmla="*/ 0 h 58"/>
                <a:gd name="T58" fmla="*/ 2147483647 w 142"/>
                <a:gd name="T59" fmla="*/ 2147483647 h 58"/>
                <a:gd name="T60" fmla="*/ 2147483647 w 142"/>
                <a:gd name="T61" fmla="*/ 2147483647 h 58"/>
                <a:gd name="T62" fmla="*/ 2147483647 w 142"/>
                <a:gd name="T63" fmla="*/ 2147483647 h 58"/>
                <a:gd name="T64" fmla="*/ 2147483647 w 142"/>
                <a:gd name="T65" fmla="*/ 2147483647 h 58"/>
                <a:gd name="T66" fmla="*/ 2147483647 w 142"/>
                <a:gd name="T67" fmla="*/ 2147483647 h 58"/>
                <a:gd name="T68" fmla="*/ 2147483647 w 142"/>
                <a:gd name="T69" fmla="*/ 2147483647 h 58"/>
                <a:gd name="T70" fmla="*/ 2147483647 w 142"/>
                <a:gd name="T71" fmla="*/ 2147483647 h 58"/>
                <a:gd name="T72" fmla="*/ 2147483647 w 142"/>
                <a:gd name="T73" fmla="*/ 2147483647 h 58"/>
                <a:gd name="T74" fmla="*/ 0 w 142"/>
                <a:gd name="T75" fmla="*/ 2147483647 h 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2"/>
                <a:gd name="T115" fmla="*/ 0 h 58"/>
                <a:gd name="T116" fmla="*/ 142 w 142"/>
                <a:gd name="T117" fmla="*/ 58 h 5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2" h="58">
                  <a:moveTo>
                    <a:pt x="0" y="40"/>
                  </a:moveTo>
                  <a:lnTo>
                    <a:pt x="4" y="40"/>
                  </a:lnTo>
                  <a:lnTo>
                    <a:pt x="10" y="40"/>
                  </a:lnTo>
                  <a:lnTo>
                    <a:pt x="14" y="40"/>
                  </a:lnTo>
                  <a:lnTo>
                    <a:pt x="18" y="44"/>
                  </a:lnTo>
                  <a:lnTo>
                    <a:pt x="20" y="48"/>
                  </a:lnTo>
                  <a:lnTo>
                    <a:pt x="18" y="56"/>
                  </a:lnTo>
                  <a:lnTo>
                    <a:pt x="20" y="58"/>
                  </a:lnTo>
                  <a:lnTo>
                    <a:pt x="24" y="54"/>
                  </a:lnTo>
                  <a:lnTo>
                    <a:pt x="32" y="48"/>
                  </a:lnTo>
                  <a:lnTo>
                    <a:pt x="38" y="44"/>
                  </a:lnTo>
                  <a:lnTo>
                    <a:pt x="48" y="44"/>
                  </a:lnTo>
                  <a:lnTo>
                    <a:pt x="54" y="44"/>
                  </a:lnTo>
                  <a:lnTo>
                    <a:pt x="60" y="42"/>
                  </a:lnTo>
                  <a:lnTo>
                    <a:pt x="70" y="36"/>
                  </a:lnTo>
                  <a:lnTo>
                    <a:pt x="78" y="34"/>
                  </a:lnTo>
                  <a:lnTo>
                    <a:pt x="100" y="30"/>
                  </a:lnTo>
                  <a:lnTo>
                    <a:pt x="122" y="24"/>
                  </a:lnTo>
                  <a:lnTo>
                    <a:pt x="132" y="20"/>
                  </a:lnTo>
                  <a:lnTo>
                    <a:pt x="142" y="14"/>
                  </a:lnTo>
                  <a:lnTo>
                    <a:pt x="134" y="8"/>
                  </a:lnTo>
                  <a:lnTo>
                    <a:pt x="128" y="4"/>
                  </a:lnTo>
                  <a:lnTo>
                    <a:pt x="124" y="4"/>
                  </a:lnTo>
                  <a:lnTo>
                    <a:pt x="118" y="4"/>
                  </a:lnTo>
                  <a:lnTo>
                    <a:pt x="118" y="8"/>
                  </a:lnTo>
                  <a:lnTo>
                    <a:pt x="112" y="8"/>
                  </a:lnTo>
                  <a:lnTo>
                    <a:pt x="106" y="6"/>
                  </a:lnTo>
                  <a:lnTo>
                    <a:pt x="102" y="2"/>
                  </a:lnTo>
                  <a:lnTo>
                    <a:pt x="96" y="0"/>
                  </a:lnTo>
                  <a:lnTo>
                    <a:pt x="76" y="2"/>
                  </a:lnTo>
                  <a:lnTo>
                    <a:pt x="60" y="4"/>
                  </a:lnTo>
                  <a:lnTo>
                    <a:pt x="48" y="14"/>
                  </a:lnTo>
                  <a:lnTo>
                    <a:pt x="44" y="18"/>
                  </a:lnTo>
                  <a:lnTo>
                    <a:pt x="38" y="22"/>
                  </a:lnTo>
                  <a:lnTo>
                    <a:pt x="24" y="28"/>
                  </a:lnTo>
                  <a:lnTo>
                    <a:pt x="12" y="34"/>
                  </a:lnTo>
                  <a:lnTo>
                    <a:pt x="6" y="36"/>
                  </a:ln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32" name="Freeform 43"/>
            <p:cNvSpPr>
              <a:spLocks/>
            </p:cNvSpPr>
            <p:nvPr/>
          </p:nvSpPr>
          <p:spPr bwMode="auto">
            <a:xfrm>
              <a:off x="3073053" y="2382670"/>
              <a:ext cx="76106" cy="39823"/>
            </a:xfrm>
            <a:custGeom>
              <a:avLst/>
              <a:gdLst>
                <a:gd name="T0" fmla="*/ 2147483647 w 52"/>
                <a:gd name="T1" fmla="*/ 2147483647 h 26"/>
                <a:gd name="T2" fmla="*/ 2147483647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0 w 52"/>
                <a:gd name="T15" fmla="*/ 2147483647 h 26"/>
                <a:gd name="T16" fmla="*/ 2147483647 w 52"/>
                <a:gd name="T17" fmla="*/ 2147483647 h 26"/>
                <a:gd name="T18" fmla="*/ 2147483647 w 52"/>
                <a:gd name="T19" fmla="*/ 2147483647 h 26"/>
                <a:gd name="T20" fmla="*/ 2147483647 w 52"/>
                <a:gd name="T21" fmla="*/ 0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2"/>
                <a:gd name="T70" fmla="*/ 0 h 26"/>
                <a:gd name="T71" fmla="*/ 52 w 52"/>
                <a:gd name="T72" fmla="*/ 26 h 2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2" h="26">
                  <a:moveTo>
                    <a:pt x="34" y="26"/>
                  </a:moveTo>
                  <a:lnTo>
                    <a:pt x="32" y="24"/>
                  </a:lnTo>
                  <a:lnTo>
                    <a:pt x="30" y="22"/>
                  </a:lnTo>
                  <a:lnTo>
                    <a:pt x="26" y="18"/>
                  </a:lnTo>
                  <a:lnTo>
                    <a:pt x="20" y="18"/>
                  </a:lnTo>
                  <a:lnTo>
                    <a:pt x="12" y="18"/>
                  </a:lnTo>
                  <a:lnTo>
                    <a:pt x="6" y="18"/>
                  </a:lnTo>
                  <a:lnTo>
                    <a:pt x="0" y="16"/>
                  </a:lnTo>
                  <a:lnTo>
                    <a:pt x="8" y="6"/>
                  </a:lnTo>
                  <a:lnTo>
                    <a:pt x="14" y="2"/>
                  </a:lnTo>
                  <a:lnTo>
                    <a:pt x="24" y="0"/>
                  </a:lnTo>
                  <a:lnTo>
                    <a:pt x="28" y="2"/>
                  </a:lnTo>
                  <a:lnTo>
                    <a:pt x="30" y="4"/>
                  </a:lnTo>
                  <a:lnTo>
                    <a:pt x="32" y="6"/>
                  </a:lnTo>
                  <a:lnTo>
                    <a:pt x="34" y="8"/>
                  </a:lnTo>
                  <a:lnTo>
                    <a:pt x="40" y="8"/>
                  </a:lnTo>
                  <a:lnTo>
                    <a:pt x="48" y="10"/>
                  </a:lnTo>
                  <a:lnTo>
                    <a:pt x="52" y="12"/>
                  </a:lnTo>
                  <a:lnTo>
                    <a:pt x="52" y="16"/>
                  </a:lnTo>
                  <a:lnTo>
                    <a:pt x="52" y="22"/>
                  </a:lnTo>
                  <a:lnTo>
                    <a:pt x="48" y="24"/>
                  </a:lnTo>
                  <a:lnTo>
                    <a:pt x="42" y="26"/>
                  </a:lnTo>
                  <a:lnTo>
                    <a:pt x="34"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33" name="Freeform 44"/>
            <p:cNvSpPr>
              <a:spLocks/>
            </p:cNvSpPr>
            <p:nvPr/>
          </p:nvSpPr>
          <p:spPr bwMode="auto">
            <a:xfrm>
              <a:off x="2660240" y="2502140"/>
              <a:ext cx="298656" cy="128763"/>
            </a:xfrm>
            <a:custGeom>
              <a:avLst/>
              <a:gdLst>
                <a:gd name="T0" fmla="*/ 2147483647 w 204"/>
                <a:gd name="T1" fmla="*/ 2147483647 h 82"/>
                <a:gd name="T2" fmla="*/ 2147483647 w 204"/>
                <a:gd name="T3" fmla="*/ 2147483647 h 82"/>
                <a:gd name="T4" fmla="*/ 2147483647 w 204"/>
                <a:gd name="T5" fmla="*/ 2147483647 h 82"/>
                <a:gd name="T6" fmla="*/ 2147483647 w 204"/>
                <a:gd name="T7" fmla="*/ 2147483647 h 82"/>
                <a:gd name="T8" fmla="*/ 2147483647 w 204"/>
                <a:gd name="T9" fmla="*/ 2147483647 h 82"/>
                <a:gd name="T10" fmla="*/ 2147483647 w 204"/>
                <a:gd name="T11" fmla="*/ 2147483647 h 82"/>
                <a:gd name="T12" fmla="*/ 2147483647 w 204"/>
                <a:gd name="T13" fmla="*/ 2147483647 h 82"/>
                <a:gd name="T14" fmla="*/ 2147483647 w 204"/>
                <a:gd name="T15" fmla="*/ 2147483647 h 82"/>
                <a:gd name="T16" fmla="*/ 2147483647 w 204"/>
                <a:gd name="T17" fmla="*/ 2147483647 h 82"/>
                <a:gd name="T18" fmla="*/ 2147483647 w 204"/>
                <a:gd name="T19" fmla="*/ 2147483647 h 82"/>
                <a:gd name="T20" fmla="*/ 2147483647 w 204"/>
                <a:gd name="T21" fmla="*/ 2147483647 h 82"/>
                <a:gd name="T22" fmla="*/ 2147483647 w 204"/>
                <a:gd name="T23" fmla="*/ 2147483647 h 82"/>
                <a:gd name="T24" fmla="*/ 2147483647 w 204"/>
                <a:gd name="T25" fmla="*/ 2147483647 h 82"/>
                <a:gd name="T26" fmla="*/ 2147483647 w 204"/>
                <a:gd name="T27" fmla="*/ 2147483647 h 82"/>
                <a:gd name="T28" fmla="*/ 2147483647 w 204"/>
                <a:gd name="T29" fmla="*/ 2147483647 h 82"/>
                <a:gd name="T30" fmla="*/ 2147483647 w 204"/>
                <a:gd name="T31" fmla="*/ 2147483647 h 82"/>
                <a:gd name="T32" fmla="*/ 2147483647 w 204"/>
                <a:gd name="T33" fmla="*/ 2147483647 h 82"/>
                <a:gd name="T34" fmla="*/ 2147483647 w 204"/>
                <a:gd name="T35" fmla="*/ 2147483647 h 82"/>
                <a:gd name="T36" fmla="*/ 2147483647 w 204"/>
                <a:gd name="T37" fmla="*/ 2147483647 h 82"/>
                <a:gd name="T38" fmla="*/ 2147483647 w 204"/>
                <a:gd name="T39" fmla="*/ 2147483647 h 82"/>
                <a:gd name="T40" fmla="*/ 2147483647 w 204"/>
                <a:gd name="T41" fmla="*/ 2147483647 h 82"/>
                <a:gd name="T42" fmla="*/ 2147483647 w 204"/>
                <a:gd name="T43" fmla="*/ 2147483647 h 82"/>
                <a:gd name="T44" fmla="*/ 2147483647 w 204"/>
                <a:gd name="T45" fmla="*/ 2147483647 h 82"/>
                <a:gd name="T46" fmla="*/ 2147483647 w 204"/>
                <a:gd name="T47" fmla="*/ 2147483647 h 82"/>
                <a:gd name="T48" fmla="*/ 2147483647 w 204"/>
                <a:gd name="T49" fmla="*/ 2147483647 h 82"/>
                <a:gd name="T50" fmla="*/ 2147483647 w 204"/>
                <a:gd name="T51" fmla="*/ 2147483647 h 82"/>
                <a:gd name="T52" fmla="*/ 2147483647 w 204"/>
                <a:gd name="T53" fmla="*/ 2147483647 h 82"/>
                <a:gd name="T54" fmla="*/ 2147483647 w 204"/>
                <a:gd name="T55" fmla="*/ 2147483647 h 82"/>
                <a:gd name="T56" fmla="*/ 2147483647 w 204"/>
                <a:gd name="T57" fmla="*/ 2147483647 h 82"/>
                <a:gd name="T58" fmla="*/ 2147483647 w 204"/>
                <a:gd name="T59" fmla="*/ 2147483647 h 82"/>
                <a:gd name="T60" fmla="*/ 2147483647 w 204"/>
                <a:gd name="T61" fmla="*/ 2147483647 h 82"/>
                <a:gd name="T62" fmla="*/ 2147483647 w 204"/>
                <a:gd name="T63" fmla="*/ 2147483647 h 82"/>
                <a:gd name="T64" fmla="*/ 2147483647 w 204"/>
                <a:gd name="T65" fmla="*/ 2147483647 h 82"/>
                <a:gd name="T66" fmla="*/ 2147483647 w 204"/>
                <a:gd name="T67" fmla="*/ 2147483647 h 82"/>
                <a:gd name="T68" fmla="*/ 2147483647 w 204"/>
                <a:gd name="T69" fmla="*/ 0 h 82"/>
                <a:gd name="T70" fmla="*/ 2147483647 w 204"/>
                <a:gd name="T71" fmla="*/ 2147483647 h 82"/>
                <a:gd name="T72" fmla="*/ 2147483647 w 204"/>
                <a:gd name="T73" fmla="*/ 2147483647 h 82"/>
                <a:gd name="T74" fmla="*/ 2147483647 w 204"/>
                <a:gd name="T75" fmla="*/ 2147483647 h 82"/>
                <a:gd name="T76" fmla="*/ 2147483647 w 204"/>
                <a:gd name="T77" fmla="*/ 2147483647 h 82"/>
                <a:gd name="T78" fmla="*/ 2147483647 w 204"/>
                <a:gd name="T79" fmla="*/ 2147483647 h 82"/>
                <a:gd name="T80" fmla="*/ 2147483647 w 204"/>
                <a:gd name="T81" fmla="*/ 2147483647 h 82"/>
                <a:gd name="T82" fmla="*/ 2147483647 w 204"/>
                <a:gd name="T83" fmla="*/ 2147483647 h 8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4"/>
                <a:gd name="T127" fmla="*/ 0 h 82"/>
                <a:gd name="T128" fmla="*/ 204 w 204"/>
                <a:gd name="T129" fmla="*/ 82 h 8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4" h="82">
                  <a:moveTo>
                    <a:pt x="176" y="62"/>
                  </a:moveTo>
                  <a:lnTo>
                    <a:pt x="172" y="62"/>
                  </a:lnTo>
                  <a:lnTo>
                    <a:pt x="170" y="64"/>
                  </a:lnTo>
                  <a:lnTo>
                    <a:pt x="166" y="70"/>
                  </a:lnTo>
                  <a:lnTo>
                    <a:pt x="160" y="76"/>
                  </a:lnTo>
                  <a:lnTo>
                    <a:pt x="158" y="78"/>
                  </a:lnTo>
                  <a:lnTo>
                    <a:pt x="154" y="80"/>
                  </a:lnTo>
                  <a:lnTo>
                    <a:pt x="146" y="78"/>
                  </a:lnTo>
                  <a:lnTo>
                    <a:pt x="132" y="76"/>
                  </a:lnTo>
                  <a:lnTo>
                    <a:pt x="124" y="70"/>
                  </a:lnTo>
                  <a:lnTo>
                    <a:pt x="120" y="68"/>
                  </a:lnTo>
                  <a:lnTo>
                    <a:pt x="120" y="64"/>
                  </a:lnTo>
                  <a:lnTo>
                    <a:pt x="98" y="64"/>
                  </a:lnTo>
                  <a:lnTo>
                    <a:pt x="94" y="66"/>
                  </a:lnTo>
                  <a:lnTo>
                    <a:pt x="90" y="68"/>
                  </a:lnTo>
                  <a:lnTo>
                    <a:pt x="78" y="74"/>
                  </a:lnTo>
                  <a:lnTo>
                    <a:pt x="68" y="80"/>
                  </a:lnTo>
                  <a:lnTo>
                    <a:pt x="60" y="82"/>
                  </a:lnTo>
                  <a:lnTo>
                    <a:pt x="52" y="82"/>
                  </a:lnTo>
                  <a:lnTo>
                    <a:pt x="40" y="80"/>
                  </a:lnTo>
                  <a:lnTo>
                    <a:pt x="34" y="80"/>
                  </a:lnTo>
                  <a:lnTo>
                    <a:pt x="28" y="82"/>
                  </a:lnTo>
                  <a:lnTo>
                    <a:pt x="28" y="74"/>
                  </a:lnTo>
                  <a:lnTo>
                    <a:pt x="32" y="72"/>
                  </a:lnTo>
                  <a:lnTo>
                    <a:pt x="34" y="68"/>
                  </a:lnTo>
                  <a:lnTo>
                    <a:pt x="22" y="70"/>
                  </a:lnTo>
                  <a:lnTo>
                    <a:pt x="14" y="68"/>
                  </a:lnTo>
                  <a:lnTo>
                    <a:pt x="6" y="64"/>
                  </a:lnTo>
                  <a:lnTo>
                    <a:pt x="0" y="60"/>
                  </a:lnTo>
                  <a:lnTo>
                    <a:pt x="14" y="56"/>
                  </a:lnTo>
                  <a:lnTo>
                    <a:pt x="26" y="54"/>
                  </a:lnTo>
                  <a:lnTo>
                    <a:pt x="70" y="54"/>
                  </a:lnTo>
                  <a:lnTo>
                    <a:pt x="70" y="52"/>
                  </a:lnTo>
                  <a:lnTo>
                    <a:pt x="72" y="50"/>
                  </a:lnTo>
                  <a:lnTo>
                    <a:pt x="12" y="50"/>
                  </a:lnTo>
                  <a:lnTo>
                    <a:pt x="12" y="44"/>
                  </a:lnTo>
                  <a:lnTo>
                    <a:pt x="14" y="42"/>
                  </a:lnTo>
                  <a:lnTo>
                    <a:pt x="18" y="36"/>
                  </a:lnTo>
                  <a:lnTo>
                    <a:pt x="18" y="34"/>
                  </a:lnTo>
                  <a:lnTo>
                    <a:pt x="20" y="30"/>
                  </a:lnTo>
                  <a:lnTo>
                    <a:pt x="26" y="28"/>
                  </a:lnTo>
                  <a:lnTo>
                    <a:pt x="42" y="26"/>
                  </a:lnTo>
                  <a:lnTo>
                    <a:pt x="54" y="24"/>
                  </a:lnTo>
                  <a:lnTo>
                    <a:pt x="68" y="20"/>
                  </a:lnTo>
                  <a:lnTo>
                    <a:pt x="78" y="14"/>
                  </a:lnTo>
                  <a:lnTo>
                    <a:pt x="90" y="6"/>
                  </a:lnTo>
                  <a:lnTo>
                    <a:pt x="90" y="16"/>
                  </a:lnTo>
                  <a:lnTo>
                    <a:pt x="94" y="18"/>
                  </a:lnTo>
                  <a:lnTo>
                    <a:pt x="96" y="18"/>
                  </a:lnTo>
                  <a:lnTo>
                    <a:pt x="102" y="16"/>
                  </a:lnTo>
                  <a:lnTo>
                    <a:pt x="110" y="18"/>
                  </a:lnTo>
                  <a:lnTo>
                    <a:pt x="120" y="20"/>
                  </a:lnTo>
                  <a:lnTo>
                    <a:pt x="124" y="20"/>
                  </a:lnTo>
                  <a:lnTo>
                    <a:pt x="124" y="16"/>
                  </a:lnTo>
                  <a:lnTo>
                    <a:pt x="128" y="14"/>
                  </a:lnTo>
                  <a:lnTo>
                    <a:pt x="130" y="12"/>
                  </a:lnTo>
                  <a:lnTo>
                    <a:pt x="136" y="14"/>
                  </a:lnTo>
                  <a:lnTo>
                    <a:pt x="142" y="16"/>
                  </a:lnTo>
                  <a:lnTo>
                    <a:pt x="138" y="26"/>
                  </a:lnTo>
                  <a:lnTo>
                    <a:pt x="138" y="28"/>
                  </a:lnTo>
                  <a:lnTo>
                    <a:pt x="142" y="28"/>
                  </a:lnTo>
                  <a:lnTo>
                    <a:pt x="144" y="28"/>
                  </a:lnTo>
                  <a:lnTo>
                    <a:pt x="146" y="28"/>
                  </a:lnTo>
                  <a:lnTo>
                    <a:pt x="150" y="24"/>
                  </a:lnTo>
                  <a:lnTo>
                    <a:pt x="150" y="18"/>
                  </a:lnTo>
                  <a:lnTo>
                    <a:pt x="152" y="12"/>
                  </a:lnTo>
                  <a:lnTo>
                    <a:pt x="160" y="8"/>
                  </a:lnTo>
                  <a:lnTo>
                    <a:pt x="174" y="4"/>
                  </a:lnTo>
                  <a:lnTo>
                    <a:pt x="194" y="0"/>
                  </a:lnTo>
                  <a:lnTo>
                    <a:pt x="204" y="0"/>
                  </a:lnTo>
                  <a:lnTo>
                    <a:pt x="200" y="4"/>
                  </a:lnTo>
                  <a:lnTo>
                    <a:pt x="196" y="10"/>
                  </a:lnTo>
                  <a:lnTo>
                    <a:pt x="182" y="20"/>
                  </a:lnTo>
                  <a:lnTo>
                    <a:pt x="172" y="30"/>
                  </a:lnTo>
                  <a:lnTo>
                    <a:pt x="168" y="38"/>
                  </a:lnTo>
                  <a:lnTo>
                    <a:pt x="166" y="44"/>
                  </a:lnTo>
                  <a:lnTo>
                    <a:pt x="168" y="46"/>
                  </a:lnTo>
                  <a:lnTo>
                    <a:pt x="170" y="50"/>
                  </a:lnTo>
                  <a:lnTo>
                    <a:pt x="178" y="52"/>
                  </a:lnTo>
                  <a:lnTo>
                    <a:pt x="186" y="54"/>
                  </a:lnTo>
                  <a:lnTo>
                    <a:pt x="188" y="56"/>
                  </a:lnTo>
                  <a:lnTo>
                    <a:pt x="190" y="58"/>
                  </a:lnTo>
                  <a:lnTo>
                    <a:pt x="188" y="62"/>
                  </a:lnTo>
                  <a:lnTo>
                    <a:pt x="182" y="64"/>
                  </a:lnTo>
                  <a:lnTo>
                    <a:pt x="176"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34" name="Freeform 45"/>
            <p:cNvSpPr>
              <a:spLocks/>
            </p:cNvSpPr>
            <p:nvPr/>
          </p:nvSpPr>
          <p:spPr bwMode="auto">
            <a:xfrm>
              <a:off x="2735191" y="2417183"/>
              <a:ext cx="141832" cy="42478"/>
            </a:xfrm>
            <a:custGeom>
              <a:avLst/>
              <a:gdLst>
                <a:gd name="T0" fmla="*/ 0 w 96"/>
                <a:gd name="T1" fmla="*/ 2147483647 h 26"/>
                <a:gd name="T2" fmla="*/ 2147483647 w 96"/>
                <a:gd name="T3" fmla="*/ 2147483647 h 26"/>
                <a:gd name="T4" fmla="*/ 2147483647 w 96"/>
                <a:gd name="T5" fmla="*/ 2147483647 h 26"/>
                <a:gd name="T6" fmla="*/ 2147483647 w 96"/>
                <a:gd name="T7" fmla="*/ 2147483647 h 26"/>
                <a:gd name="T8" fmla="*/ 2147483647 w 96"/>
                <a:gd name="T9" fmla="*/ 2147483647 h 26"/>
                <a:gd name="T10" fmla="*/ 2147483647 w 96"/>
                <a:gd name="T11" fmla="*/ 2147483647 h 26"/>
                <a:gd name="T12" fmla="*/ 2147483647 w 96"/>
                <a:gd name="T13" fmla="*/ 2147483647 h 26"/>
                <a:gd name="T14" fmla="*/ 2147483647 w 96"/>
                <a:gd name="T15" fmla="*/ 2147483647 h 26"/>
                <a:gd name="T16" fmla="*/ 2147483647 w 96"/>
                <a:gd name="T17" fmla="*/ 2147483647 h 26"/>
                <a:gd name="T18" fmla="*/ 2147483647 w 96"/>
                <a:gd name="T19" fmla="*/ 2147483647 h 26"/>
                <a:gd name="T20" fmla="*/ 2147483647 w 96"/>
                <a:gd name="T21" fmla="*/ 2147483647 h 26"/>
                <a:gd name="T22" fmla="*/ 2147483647 w 96"/>
                <a:gd name="T23" fmla="*/ 2147483647 h 26"/>
                <a:gd name="T24" fmla="*/ 2147483647 w 96"/>
                <a:gd name="T25" fmla="*/ 2147483647 h 26"/>
                <a:gd name="T26" fmla="*/ 2147483647 w 96"/>
                <a:gd name="T27" fmla="*/ 0 h 26"/>
                <a:gd name="T28" fmla="*/ 2147483647 w 96"/>
                <a:gd name="T29" fmla="*/ 2147483647 h 26"/>
                <a:gd name="T30" fmla="*/ 2147483647 w 96"/>
                <a:gd name="T31" fmla="*/ 2147483647 h 26"/>
                <a:gd name="T32" fmla="*/ 2147483647 w 96"/>
                <a:gd name="T33" fmla="*/ 2147483647 h 26"/>
                <a:gd name="T34" fmla="*/ 2147483647 w 96"/>
                <a:gd name="T35" fmla="*/ 2147483647 h 26"/>
                <a:gd name="T36" fmla="*/ 2147483647 w 96"/>
                <a:gd name="T37" fmla="*/ 2147483647 h 26"/>
                <a:gd name="T38" fmla="*/ 2147483647 w 96"/>
                <a:gd name="T39" fmla="*/ 2147483647 h 26"/>
                <a:gd name="T40" fmla="*/ 2147483647 w 96"/>
                <a:gd name="T41" fmla="*/ 2147483647 h 26"/>
                <a:gd name="T42" fmla="*/ 0 w 96"/>
                <a:gd name="T43" fmla="*/ 2147483647 h 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6"/>
                <a:gd name="T67" fmla="*/ 0 h 26"/>
                <a:gd name="T68" fmla="*/ 96 w 96"/>
                <a:gd name="T69" fmla="*/ 26 h 2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6" h="26">
                  <a:moveTo>
                    <a:pt x="0" y="24"/>
                  </a:moveTo>
                  <a:lnTo>
                    <a:pt x="6" y="24"/>
                  </a:lnTo>
                  <a:lnTo>
                    <a:pt x="12" y="24"/>
                  </a:lnTo>
                  <a:lnTo>
                    <a:pt x="16" y="24"/>
                  </a:lnTo>
                  <a:lnTo>
                    <a:pt x="18" y="26"/>
                  </a:lnTo>
                  <a:lnTo>
                    <a:pt x="26" y="26"/>
                  </a:lnTo>
                  <a:lnTo>
                    <a:pt x="42" y="20"/>
                  </a:lnTo>
                  <a:lnTo>
                    <a:pt x="52" y="16"/>
                  </a:lnTo>
                  <a:lnTo>
                    <a:pt x="58" y="22"/>
                  </a:lnTo>
                  <a:lnTo>
                    <a:pt x="68" y="16"/>
                  </a:lnTo>
                  <a:lnTo>
                    <a:pt x="76" y="12"/>
                  </a:lnTo>
                  <a:lnTo>
                    <a:pt x="86" y="8"/>
                  </a:lnTo>
                  <a:lnTo>
                    <a:pt x="96" y="4"/>
                  </a:lnTo>
                  <a:lnTo>
                    <a:pt x="90" y="0"/>
                  </a:lnTo>
                  <a:lnTo>
                    <a:pt x="78" y="2"/>
                  </a:lnTo>
                  <a:lnTo>
                    <a:pt x="70" y="4"/>
                  </a:lnTo>
                  <a:lnTo>
                    <a:pt x="46" y="10"/>
                  </a:lnTo>
                  <a:lnTo>
                    <a:pt x="24" y="16"/>
                  </a:lnTo>
                  <a:lnTo>
                    <a:pt x="16" y="18"/>
                  </a:lnTo>
                  <a:lnTo>
                    <a:pt x="4" y="18"/>
                  </a:lnTo>
                  <a:lnTo>
                    <a:pt x="4" y="24"/>
                  </a:lnTo>
                  <a:lnTo>
                    <a:pt x="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35" name="Freeform 46"/>
            <p:cNvSpPr>
              <a:spLocks/>
            </p:cNvSpPr>
            <p:nvPr/>
          </p:nvSpPr>
          <p:spPr bwMode="auto">
            <a:xfrm>
              <a:off x="2799766" y="2435768"/>
              <a:ext cx="193722" cy="50443"/>
            </a:xfrm>
            <a:custGeom>
              <a:avLst/>
              <a:gdLst>
                <a:gd name="T0" fmla="*/ 2147483647 w 132"/>
                <a:gd name="T1" fmla="*/ 2147483647 h 32"/>
                <a:gd name="T2" fmla="*/ 2147483647 w 132"/>
                <a:gd name="T3" fmla="*/ 2147483647 h 32"/>
                <a:gd name="T4" fmla="*/ 2147483647 w 132"/>
                <a:gd name="T5" fmla="*/ 2147483647 h 32"/>
                <a:gd name="T6" fmla="*/ 2147483647 w 132"/>
                <a:gd name="T7" fmla="*/ 2147483647 h 32"/>
                <a:gd name="T8" fmla="*/ 2147483647 w 132"/>
                <a:gd name="T9" fmla="*/ 2147483647 h 32"/>
                <a:gd name="T10" fmla="*/ 2147483647 w 132"/>
                <a:gd name="T11" fmla="*/ 2147483647 h 32"/>
                <a:gd name="T12" fmla="*/ 0 w 132"/>
                <a:gd name="T13" fmla="*/ 2147483647 h 32"/>
                <a:gd name="T14" fmla="*/ 0 w 132"/>
                <a:gd name="T15" fmla="*/ 2147483647 h 32"/>
                <a:gd name="T16" fmla="*/ 2147483647 w 132"/>
                <a:gd name="T17" fmla="*/ 2147483647 h 32"/>
                <a:gd name="T18" fmla="*/ 2147483647 w 132"/>
                <a:gd name="T19" fmla="*/ 2147483647 h 32"/>
                <a:gd name="T20" fmla="*/ 2147483647 w 132"/>
                <a:gd name="T21" fmla="*/ 2147483647 h 32"/>
                <a:gd name="T22" fmla="*/ 2147483647 w 132"/>
                <a:gd name="T23" fmla="*/ 0 h 32"/>
                <a:gd name="T24" fmla="*/ 2147483647 w 132"/>
                <a:gd name="T25" fmla="*/ 2147483647 h 32"/>
                <a:gd name="T26" fmla="*/ 2147483647 w 132"/>
                <a:gd name="T27" fmla="*/ 2147483647 h 32"/>
                <a:gd name="T28" fmla="*/ 2147483647 w 132"/>
                <a:gd name="T29" fmla="*/ 2147483647 h 32"/>
                <a:gd name="T30" fmla="*/ 2147483647 w 132"/>
                <a:gd name="T31" fmla="*/ 2147483647 h 32"/>
                <a:gd name="T32" fmla="*/ 2147483647 w 132"/>
                <a:gd name="T33" fmla="*/ 2147483647 h 32"/>
                <a:gd name="T34" fmla="*/ 2147483647 w 132"/>
                <a:gd name="T35" fmla="*/ 2147483647 h 32"/>
                <a:gd name="T36" fmla="*/ 2147483647 w 132"/>
                <a:gd name="T37" fmla="*/ 2147483647 h 32"/>
                <a:gd name="T38" fmla="*/ 2147483647 w 132"/>
                <a:gd name="T39" fmla="*/ 2147483647 h 32"/>
                <a:gd name="T40" fmla="*/ 2147483647 w 132"/>
                <a:gd name="T41" fmla="*/ 2147483647 h 32"/>
                <a:gd name="T42" fmla="*/ 2147483647 w 132"/>
                <a:gd name="T43" fmla="*/ 2147483647 h 32"/>
                <a:gd name="T44" fmla="*/ 2147483647 w 132"/>
                <a:gd name="T45" fmla="*/ 0 h 32"/>
                <a:gd name="T46" fmla="*/ 2147483647 w 132"/>
                <a:gd name="T47" fmla="*/ 0 h 32"/>
                <a:gd name="T48" fmla="*/ 2147483647 w 132"/>
                <a:gd name="T49" fmla="*/ 2147483647 h 32"/>
                <a:gd name="T50" fmla="*/ 2147483647 w 132"/>
                <a:gd name="T51" fmla="*/ 2147483647 h 32"/>
                <a:gd name="T52" fmla="*/ 2147483647 w 132"/>
                <a:gd name="T53" fmla="*/ 2147483647 h 32"/>
                <a:gd name="T54" fmla="*/ 2147483647 w 132"/>
                <a:gd name="T55" fmla="*/ 2147483647 h 32"/>
                <a:gd name="T56" fmla="*/ 2147483647 w 132"/>
                <a:gd name="T57" fmla="*/ 2147483647 h 32"/>
                <a:gd name="T58" fmla="*/ 2147483647 w 132"/>
                <a:gd name="T59" fmla="*/ 2147483647 h 32"/>
                <a:gd name="T60" fmla="*/ 2147483647 w 132"/>
                <a:gd name="T61" fmla="*/ 2147483647 h 32"/>
                <a:gd name="T62" fmla="*/ 2147483647 w 132"/>
                <a:gd name="T63" fmla="*/ 2147483647 h 32"/>
                <a:gd name="T64" fmla="*/ 2147483647 w 132"/>
                <a:gd name="T65" fmla="*/ 2147483647 h 32"/>
                <a:gd name="T66" fmla="*/ 2147483647 w 132"/>
                <a:gd name="T67" fmla="*/ 2147483647 h 32"/>
                <a:gd name="T68" fmla="*/ 2147483647 w 132"/>
                <a:gd name="T69" fmla="*/ 2147483647 h 32"/>
                <a:gd name="T70" fmla="*/ 2147483647 w 132"/>
                <a:gd name="T71" fmla="*/ 2147483647 h 32"/>
                <a:gd name="T72" fmla="*/ 2147483647 w 132"/>
                <a:gd name="T73" fmla="*/ 2147483647 h 32"/>
                <a:gd name="T74" fmla="*/ 2147483647 w 132"/>
                <a:gd name="T75" fmla="*/ 2147483647 h 32"/>
                <a:gd name="T76" fmla="*/ 2147483647 w 132"/>
                <a:gd name="T77" fmla="*/ 2147483647 h 3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2"/>
                <a:gd name="T118" fmla="*/ 0 h 32"/>
                <a:gd name="T119" fmla="*/ 132 w 132"/>
                <a:gd name="T120" fmla="*/ 32 h 3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2" h="32">
                  <a:moveTo>
                    <a:pt x="34" y="32"/>
                  </a:moveTo>
                  <a:lnTo>
                    <a:pt x="30" y="30"/>
                  </a:lnTo>
                  <a:lnTo>
                    <a:pt x="28" y="30"/>
                  </a:lnTo>
                  <a:lnTo>
                    <a:pt x="30" y="26"/>
                  </a:lnTo>
                  <a:lnTo>
                    <a:pt x="36" y="24"/>
                  </a:lnTo>
                  <a:lnTo>
                    <a:pt x="18" y="22"/>
                  </a:lnTo>
                  <a:lnTo>
                    <a:pt x="0" y="20"/>
                  </a:lnTo>
                  <a:lnTo>
                    <a:pt x="0" y="18"/>
                  </a:lnTo>
                  <a:lnTo>
                    <a:pt x="6" y="16"/>
                  </a:lnTo>
                  <a:lnTo>
                    <a:pt x="24" y="10"/>
                  </a:lnTo>
                  <a:lnTo>
                    <a:pt x="40" y="4"/>
                  </a:lnTo>
                  <a:lnTo>
                    <a:pt x="54" y="0"/>
                  </a:lnTo>
                  <a:lnTo>
                    <a:pt x="54" y="6"/>
                  </a:lnTo>
                  <a:lnTo>
                    <a:pt x="56" y="6"/>
                  </a:lnTo>
                  <a:lnTo>
                    <a:pt x="64" y="6"/>
                  </a:lnTo>
                  <a:lnTo>
                    <a:pt x="64" y="14"/>
                  </a:lnTo>
                  <a:lnTo>
                    <a:pt x="66" y="16"/>
                  </a:lnTo>
                  <a:lnTo>
                    <a:pt x="68" y="18"/>
                  </a:lnTo>
                  <a:lnTo>
                    <a:pt x="74" y="18"/>
                  </a:lnTo>
                  <a:lnTo>
                    <a:pt x="84" y="16"/>
                  </a:lnTo>
                  <a:lnTo>
                    <a:pt x="92" y="14"/>
                  </a:lnTo>
                  <a:lnTo>
                    <a:pt x="100" y="6"/>
                  </a:lnTo>
                  <a:lnTo>
                    <a:pt x="108" y="0"/>
                  </a:lnTo>
                  <a:lnTo>
                    <a:pt x="114" y="0"/>
                  </a:lnTo>
                  <a:lnTo>
                    <a:pt x="114" y="8"/>
                  </a:lnTo>
                  <a:lnTo>
                    <a:pt x="110" y="12"/>
                  </a:lnTo>
                  <a:lnTo>
                    <a:pt x="120" y="14"/>
                  </a:lnTo>
                  <a:lnTo>
                    <a:pt x="132" y="14"/>
                  </a:lnTo>
                  <a:lnTo>
                    <a:pt x="118" y="22"/>
                  </a:lnTo>
                  <a:lnTo>
                    <a:pt x="110" y="28"/>
                  </a:lnTo>
                  <a:lnTo>
                    <a:pt x="104" y="28"/>
                  </a:lnTo>
                  <a:lnTo>
                    <a:pt x="98" y="28"/>
                  </a:lnTo>
                  <a:lnTo>
                    <a:pt x="94" y="26"/>
                  </a:lnTo>
                  <a:lnTo>
                    <a:pt x="90" y="24"/>
                  </a:lnTo>
                  <a:lnTo>
                    <a:pt x="84" y="22"/>
                  </a:lnTo>
                  <a:lnTo>
                    <a:pt x="72" y="24"/>
                  </a:lnTo>
                  <a:lnTo>
                    <a:pt x="60" y="28"/>
                  </a:lnTo>
                  <a:lnTo>
                    <a:pt x="48" y="30"/>
                  </a:lnTo>
                  <a:lnTo>
                    <a:pt x="34"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36" name="Freeform 47"/>
            <p:cNvSpPr>
              <a:spLocks/>
            </p:cNvSpPr>
            <p:nvPr/>
          </p:nvSpPr>
          <p:spPr bwMode="auto">
            <a:xfrm>
              <a:off x="2908158" y="2390634"/>
              <a:ext cx="93402" cy="29203"/>
            </a:xfrm>
            <a:custGeom>
              <a:avLst/>
              <a:gdLst>
                <a:gd name="T0" fmla="*/ 2147483647 w 64"/>
                <a:gd name="T1" fmla="*/ 2147483647 h 18"/>
                <a:gd name="T2" fmla="*/ 2147483647 w 64"/>
                <a:gd name="T3" fmla="*/ 2147483647 h 18"/>
                <a:gd name="T4" fmla="*/ 0 w 64"/>
                <a:gd name="T5" fmla="*/ 2147483647 h 18"/>
                <a:gd name="T6" fmla="*/ 2147483647 w 64"/>
                <a:gd name="T7" fmla="*/ 2147483647 h 18"/>
                <a:gd name="T8" fmla="*/ 2147483647 w 64"/>
                <a:gd name="T9" fmla="*/ 2147483647 h 18"/>
                <a:gd name="T10" fmla="*/ 2147483647 w 64"/>
                <a:gd name="T11" fmla="*/ 2147483647 h 18"/>
                <a:gd name="T12" fmla="*/ 2147483647 w 64"/>
                <a:gd name="T13" fmla="*/ 2147483647 h 18"/>
                <a:gd name="T14" fmla="*/ 2147483647 w 64"/>
                <a:gd name="T15" fmla="*/ 2147483647 h 18"/>
                <a:gd name="T16" fmla="*/ 2147483647 w 64"/>
                <a:gd name="T17" fmla="*/ 0 h 18"/>
                <a:gd name="T18" fmla="*/ 2147483647 w 64"/>
                <a:gd name="T19" fmla="*/ 2147483647 h 18"/>
                <a:gd name="T20" fmla="*/ 2147483647 w 64"/>
                <a:gd name="T21" fmla="*/ 2147483647 h 18"/>
                <a:gd name="T22" fmla="*/ 2147483647 w 64"/>
                <a:gd name="T23" fmla="*/ 2147483647 h 18"/>
                <a:gd name="T24" fmla="*/ 2147483647 w 64"/>
                <a:gd name="T25" fmla="*/ 2147483647 h 18"/>
                <a:gd name="T26" fmla="*/ 2147483647 w 64"/>
                <a:gd name="T27" fmla="*/ 2147483647 h 18"/>
                <a:gd name="T28" fmla="*/ 2147483647 w 64"/>
                <a:gd name="T29" fmla="*/ 2147483647 h 18"/>
                <a:gd name="T30" fmla="*/ 2147483647 w 64"/>
                <a:gd name="T31" fmla="*/ 2147483647 h 18"/>
                <a:gd name="T32" fmla="*/ 2147483647 w 64"/>
                <a:gd name="T33" fmla="*/ 2147483647 h 18"/>
                <a:gd name="T34" fmla="*/ 2147483647 w 64"/>
                <a:gd name="T35" fmla="*/ 2147483647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18"/>
                <a:gd name="T56" fmla="*/ 64 w 64"/>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18">
                  <a:moveTo>
                    <a:pt x="12" y="18"/>
                  </a:moveTo>
                  <a:lnTo>
                    <a:pt x="6" y="16"/>
                  </a:lnTo>
                  <a:lnTo>
                    <a:pt x="0" y="14"/>
                  </a:lnTo>
                  <a:lnTo>
                    <a:pt x="8" y="12"/>
                  </a:lnTo>
                  <a:lnTo>
                    <a:pt x="18" y="12"/>
                  </a:lnTo>
                  <a:lnTo>
                    <a:pt x="26" y="10"/>
                  </a:lnTo>
                  <a:lnTo>
                    <a:pt x="28" y="10"/>
                  </a:lnTo>
                  <a:lnTo>
                    <a:pt x="30" y="8"/>
                  </a:lnTo>
                  <a:lnTo>
                    <a:pt x="48" y="0"/>
                  </a:lnTo>
                  <a:lnTo>
                    <a:pt x="58" y="2"/>
                  </a:lnTo>
                  <a:lnTo>
                    <a:pt x="64" y="4"/>
                  </a:lnTo>
                  <a:lnTo>
                    <a:pt x="58" y="10"/>
                  </a:lnTo>
                  <a:lnTo>
                    <a:pt x="48" y="16"/>
                  </a:lnTo>
                  <a:lnTo>
                    <a:pt x="30" y="18"/>
                  </a:lnTo>
                  <a:lnTo>
                    <a:pt x="30" y="16"/>
                  </a:lnTo>
                  <a:lnTo>
                    <a:pt x="28" y="16"/>
                  </a:lnTo>
                  <a:lnTo>
                    <a:pt x="22" y="16"/>
                  </a:lnTo>
                  <a:lnTo>
                    <a:pt x="1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37" name="Freeform 48"/>
            <p:cNvSpPr>
              <a:spLocks/>
            </p:cNvSpPr>
            <p:nvPr/>
          </p:nvSpPr>
          <p:spPr bwMode="auto">
            <a:xfrm>
              <a:off x="2970426" y="2496830"/>
              <a:ext cx="107239" cy="66372"/>
            </a:xfrm>
            <a:custGeom>
              <a:avLst/>
              <a:gdLst>
                <a:gd name="T0" fmla="*/ 2147483647 w 74"/>
                <a:gd name="T1" fmla="*/ 2147483647 h 42"/>
                <a:gd name="T2" fmla="*/ 2147483647 w 74"/>
                <a:gd name="T3" fmla="*/ 2147483647 h 42"/>
                <a:gd name="T4" fmla="*/ 2147483647 w 74"/>
                <a:gd name="T5" fmla="*/ 2147483647 h 42"/>
                <a:gd name="T6" fmla="*/ 2147483647 w 74"/>
                <a:gd name="T7" fmla="*/ 2147483647 h 42"/>
                <a:gd name="T8" fmla="*/ 2147483647 w 74"/>
                <a:gd name="T9" fmla="*/ 2147483647 h 42"/>
                <a:gd name="T10" fmla="*/ 2147483647 w 74"/>
                <a:gd name="T11" fmla="*/ 2147483647 h 42"/>
                <a:gd name="T12" fmla="*/ 2147483647 w 74"/>
                <a:gd name="T13" fmla="*/ 2147483647 h 42"/>
                <a:gd name="T14" fmla="*/ 2147483647 w 74"/>
                <a:gd name="T15" fmla="*/ 2147483647 h 42"/>
                <a:gd name="T16" fmla="*/ 2147483647 w 74"/>
                <a:gd name="T17" fmla="*/ 2147483647 h 42"/>
                <a:gd name="T18" fmla="*/ 2147483647 w 74"/>
                <a:gd name="T19" fmla="*/ 2147483647 h 42"/>
                <a:gd name="T20" fmla="*/ 2147483647 w 74"/>
                <a:gd name="T21" fmla="*/ 2147483647 h 42"/>
                <a:gd name="T22" fmla="*/ 2147483647 w 74"/>
                <a:gd name="T23" fmla="*/ 2147483647 h 42"/>
                <a:gd name="T24" fmla="*/ 2147483647 w 74"/>
                <a:gd name="T25" fmla="*/ 2147483647 h 42"/>
                <a:gd name="T26" fmla="*/ 2147483647 w 74"/>
                <a:gd name="T27" fmla="*/ 2147483647 h 42"/>
                <a:gd name="T28" fmla="*/ 2147483647 w 74"/>
                <a:gd name="T29" fmla="*/ 2147483647 h 42"/>
                <a:gd name="T30" fmla="*/ 2147483647 w 74"/>
                <a:gd name="T31" fmla="*/ 2147483647 h 42"/>
                <a:gd name="T32" fmla="*/ 2147483647 w 74"/>
                <a:gd name="T33" fmla="*/ 2147483647 h 42"/>
                <a:gd name="T34" fmla="*/ 2147483647 w 74"/>
                <a:gd name="T35" fmla="*/ 2147483647 h 42"/>
                <a:gd name="T36" fmla="*/ 2147483647 w 74"/>
                <a:gd name="T37" fmla="*/ 2147483647 h 42"/>
                <a:gd name="T38" fmla="*/ 0 w 74"/>
                <a:gd name="T39" fmla="*/ 2147483647 h 42"/>
                <a:gd name="T40" fmla="*/ 2147483647 w 74"/>
                <a:gd name="T41" fmla="*/ 2147483647 h 42"/>
                <a:gd name="T42" fmla="*/ 2147483647 w 74"/>
                <a:gd name="T43" fmla="*/ 2147483647 h 42"/>
                <a:gd name="T44" fmla="*/ 2147483647 w 74"/>
                <a:gd name="T45" fmla="*/ 2147483647 h 42"/>
                <a:gd name="T46" fmla="*/ 2147483647 w 74"/>
                <a:gd name="T47" fmla="*/ 2147483647 h 42"/>
                <a:gd name="T48" fmla="*/ 2147483647 w 74"/>
                <a:gd name="T49" fmla="*/ 2147483647 h 42"/>
                <a:gd name="T50" fmla="*/ 2147483647 w 74"/>
                <a:gd name="T51" fmla="*/ 2147483647 h 42"/>
                <a:gd name="T52" fmla="*/ 2147483647 w 74"/>
                <a:gd name="T53" fmla="*/ 2147483647 h 42"/>
                <a:gd name="T54" fmla="*/ 2147483647 w 74"/>
                <a:gd name="T55" fmla="*/ 2147483647 h 42"/>
                <a:gd name="T56" fmla="*/ 2147483647 w 74"/>
                <a:gd name="T57" fmla="*/ 2147483647 h 42"/>
                <a:gd name="T58" fmla="*/ 2147483647 w 74"/>
                <a:gd name="T59" fmla="*/ 2147483647 h 42"/>
                <a:gd name="T60" fmla="*/ 2147483647 w 74"/>
                <a:gd name="T61" fmla="*/ 2147483647 h 42"/>
                <a:gd name="T62" fmla="*/ 2147483647 w 74"/>
                <a:gd name="T63" fmla="*/ 2147483647 h 42"/>
                <a:gd name="T64" fmla="*/ 2147483647 w 74"/>
                <a:gd name="T65" fmla="*/ 2147483647 h 42"/>
                <a:gd name="T66" fmla="*/ 2147483647 w 74"/>
                <a:gd name="T67" fmla="*/ 0 h 42"/>
                <a:gd name="T68" fmla="*/ 2147483647 w 74"/>
                <a:gd name="T69" fmla="*/ 2147483647 h 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4"/>
                <a:gd name="T106" fmla="*/ 0 h 42"/>
                <a:gd name="T107" fmla="*/ 74 w 74"/>
                <a:gd name="T108" fmla="*/ 42 h 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4" h="42">
                  <a:moveTo>
                    <a:pt x="74" y="4"/>
                  </a:moveTo>
                  <a:lnTo>
                    <a:pt x="70" y="6"/>
                  </a:lnTo>
                  <a:lnTo>
                    <a:pt x="66" y="8"/>
                  </a:lnTo>
                  <a:lnTo>
                    <a:pt x="58" y="14"/>
                  </a:lnTo>
                  <a:lnTo>
                    <a:pt x="66" y="22"/>
                  </a:lnTo>
                  <a:lnTo>
                    <a:pt x="56" y="28"/>
                  </a:lnTo>
                  <a:lnTo>
                    <a:pt x="52" y="30"/>
                  </a:lnTo>
                  <a:lnTo>
                    <a:pt x="48" y="28"/>
                  </a:lnTo>
                  <a:lnTo>
                    <a:pt x="48" y="32"/>
                  </a:lnTo>
                  <a:lnTo>
                    <a:pt x="44" y="34"/>
                  </a:lnTo>
                  <a:lnTo>
                    <a:pt x="38" y="36"/>
                  </a:lnTo>
                  <a:lnTo>
                    <a:pt x="32" y="38"/>
                  </a:lnTo>
                  <a:lnTo>
                    <a:pt x="26" y="42"/>
                  </a:lnTo>
                  <a:lnTo>
                    <a:pt x="18" y="42"/>
                  </a:lnTo>
                  <a:lnTo>
                    <a:pt x="18" y="36"/>
                  </a:lnTo>
                  <a:lnTo>
                    <a:pt x="16" y="34"/>
                  </a:lnTo>
                  <a:lnTo>
                    <a:pt x="10" y="32"/>
                  </a:lnTo>
                  <a:lnTo>
                    <a:pt x="4" y="28"/>
                  </a:lnTo>
                  <a:lnTo>
                    <a:pt x="2" y="26"/>
                  </a:lnTo>
                  <a:lnTo>
                    <a:pt x="0" y="22"/>
                  </a:lnTo>
                  <a:lnTo>
                    <a:pt x="2" y="20"/>
                  </a:lnTo>
                  <a:lnTo>
                    <a:pt x="4" y="18"/>
                  </a:lnTo>
                  <a:lnTo>
                    <a:pt x="8" y="16"/>
                  </a:lnTo>
                  <a:lnTo>
                    <a:pt x="14" y="16"/>
                  </a:lnTo>
                  <a:lnTo>
                    <a:pt x="16" y="18"/>
                  </a:lnTo>
                  <a:lnTo>
                    <a:pt x="20" y="20"/>
                  </a:lnTo>
                  <a:lnTo>
                    <a:pt x="22" y="20"/>
                  </a:lnTo>
                  <a:lnTo>
                    <a:pt x="30" y="18"/>
                  </a:lnTo>
                  <a:lnTo>
                    <a:pt x="32" y="16"/>
                  </a:lnTo>
                  <a:lnTo>
                    <a:pt x="32" y="14"/>
                  </a:lnTo>
                  <a:lnTo>
                    <a:pt x="32" y="8"/>
                  </a:lnTo>
                  <a:lnTo>
                    <a:pt x="38" y="4"/>
                  </a:lnTo>
                  <a:lnTo>
                    <a:pt x="50" y="4"/>
                  </a:lnTo>
                  <a:lnTo>
                    <a:pt x="74" y="0"/>
                  </a:lnTo>
                  <a:lnTo>
                    <a:pt x="7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38" name="Freeform 49"/>
            <p:cNvSpPr>
              <a:spLocks/>
            </p:cNvSpPr>
            <p:nvPr/>
          </p:nvSpPr>
          <p:spPr bwMode="auto">
            <a:xfrm>
              <a:off x="2950823" y="2593733"/>
              <a:ext cx="56503" cy="34513"/>
            </a:xfrm>
            <a:custGeom>
              <a:avLst/>
              <a:gdLst>
                <a:gd name="T0" fmla="*/ 2147483647 w 40"/>
                <a:gd name="T1" fmla="*/ 2147483647 h 22"/>
                <a:gd name="T2" fmla="*/ 2147483647 w 40"/>
                <a:gd name="T3" fmla="*/ 2147483647 h 22"/>
                <a:gd name="T4" fmla="*/ 2147483647 w 40"/>
                <a:gd name="T5" fmla="*/ 2147483647 h 22"/>
                <a:gd name="T6" fmla="*/ 0 w 40"/>
                <a:gd name="T7" fmla="*/ 2147483647 h 22"/>
                <a:gd name="T8" fmla="*/ 2147483647 w 40"/>
                <a:gd name="T9" fmla="*/ 2147483647 h 22"/>
                <a:gd name="T10" fmla="*/ 2147483647 w 40"/>
                <a:gd name="T11" fmla="*/ 2147483647 h 22"/>
                <a:gd name="T12" fmla="*/ 2147483647 w 40"/>
                <a:gd name="T13" fmla="*/ 0 h 22"/>
                <a:gd name="T14" fmla="*/ 2147483647 w 40"/>
                <a:gd name="T15" fmla="*/ 2147483647 h 22"/>
                <a:gd name="T16" fmla="*/ 2147483647 w 40"/>
                <a:gd name="T17" fmla="*/ 2147483647 h 22"/>
                <a:gd name="T18" fmla="*/ 2147483647 w 40"/>
                <a:gd name="T19" fmla="*/ 2147483647 h 22"/>
                <a:gd name="T20" fmla="*/ 2147483647 w 40"/>
                <a:gd name="T21" fmla="*/ 2147483647 h 22"/>
                <a:gd name="T22" fmla="*/ 2147483647 w 40"/>
                <a:gd name="T23" fmla="*/ 2147483647 h 22"/>
                <a:gd name="T24" fmla="*/ 2147483647 w 40"/>
                <a:gd name="T25" fmla="*/ 2147483647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22"/>
                <a:gd name="T41" fmla="*/ 40 w 40"/>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22">
                  <a:moveTo>
                    <a:pt x="22" y="22"/>
                  </a:moveTo>
                  <a:lnTo>
                    <a:pt x="16" y="22"/>
                  </a:lnTo>
                  <a:lnTo>
                    <a:pt x="8" y="20"/>
                  </a:lnTo>
                  <a:lnTo>
                    <a:pt x="0" y="14"/>
                  </a:lnTo>
                  <a:lnTo>
                    <a:pt x="6" y="10"/>
                  </a:lnTo>
                  <a:lnTo>
                    <a:pt x="12" y="6"/>
                  </a:lnTo>
                  <a:lnTo>
                    <a:pt x="30" y="0"/>
                  </a:lnTo>
                  <a:lnTo>
                    <a:pt x="32" y="4"/>
                  </a:lnTo>
                  <a:lnTo>
                    <a:pt x="34" y="6"/>
                  </a:lnTo>
                  <a:lnTo>
                    <a:pt x="40" y="6"/>
                  </a:lnTo>
                  <a:lnTo>
                    <a:pt x="40" y="18"/>
                  </a:lnTo>
                  <a:lnTo>
                    <a:pt x="32" y="22"/>
                  </a:lnTo>
                  <a:lnTo>
                    <a:pt x="22"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39" name="Freeform 50"/>
            <p:cNvSpPr>
              <a:spLocks/>
            </p:cNvSpPr>
            <p:nvPr/>
          </p:nvSpPr>
          <p:spPr bwMode="auto">
            <a:xfrm>
              <a:off x="3073053" y="2697274"/>
              <a:ext cx="117617" cy="66372"/>
            </a:xfrm>
            <a:custGeom>
              <a:avLst/>
              <a:gdLst>
                <a:gd name="T0" fmla="*/ 2147483647 w 80"/>
                <a:gd name="T1" fmla="*/ 2147483647 h 42"/>
                <a:gd name="T2" fmla="*/ 2147483647 w 80"/>
                <a:gd name="T3" fmla="*/ 2147483647 h 42"/>
                <a:gd name="T4" fmla="*/ 2147483647 w 80"/>
                <a:gd name="T5" fmla="*/ 2147483647 h 42"/>
                <a:gd name="T6" fmla="*/ 2147483647 w 80"/>
                <a:gd name="T7" fmla="*/ 2147483647 h 42"/>
                <a:gd name="T8" fmla="*/ 2147483647 w 80"/>
                <a:gd name="T9" fmla="*/ 2147483647 h 42"/>
                <a:gd name="T10" fmla="*/ 2147483647 w 80"/>
                <a:gd name="T11" fmla="*/ 2147483647 h 42"/>
                <a:gd name="T12" fmla="*/ 2147483647 w 80"/>
                <a:gd name="T13" fmla="*/ 2147483647 h 42"/>
                <a:gd name="T14" fmla="*/ 2147483647 w 80"/>
                <a:gd name="T15" fmla="*/ 2147483647 h 42"/>
                <a:gd name="T16" fmla="*/ 2147483647 w 80"/>
                <a:gd name="T17" fmla="*/ 2147483647 h 42"/>
                <a:gd name="T18" fmla="*/ 2147483647 w 80"/>
                <a:gd name="T19" fmla="*/ 2147483647 h 42"/>
                <a:gd name="T20" fmla="*/ 2147483647 w 80"/>
                <a:gd name="T21" fmla="*/ 2147483647 h 42"/>
                <a:gd name="T22" fmla="*/ 2147483647 w 80"/>
                <a:gd name="T23" fmla="*/ 2147483647 h 42"/>
                <a:gd name="T24" fmla="*/ 2147483647 w 80"/>
                <a:gd name="T25" fmla="*/ 2147483647 h 42"/>
                <a:gd name="T26" fmla="*/ 2147483647 w 80"/>
                <a:gd name="T27" fmla="*/ 2147483647 h 42"/>
                <a:gd name="T28" fmla="*/ 0 w 80"/>
                <a:gd name="T29" fmla="*/ 2147483647 h 42"/>
                <a:gd name="T30" fmla="*/ 2147483647 w 80"/>
                <a:gd name="T31" fmla="*/ 2147483647 h 42"/>
                <a:gd name="T32" fmla="*/ 2147483647 w 80"/>
                <a:gd name="T33" fmla="*/ 2147483647 h 42"/>
                <a:gd name="T34" fmla="*/ 2147483647 w 80"/>
                <a:gd name="T35" fmla="*/ 0 h 42"/>
                <a:gd name="T36" fmla="*/ 2147483647 w 80"/>
                <a:gd name="T37" fmla="*/ 2147483647 h 42"/>
                <a:gd name="T38" fmla="*/ 2147483647 w 80"/>
                <a:gd name="T39" fmla="*/ 2147483647 h 42"/>
                <a:gd name="T40" fmla="*/ 2147483647 w 80"/>
                <a:gd name="T41" fmla="*/ 2147483647 h 42"/>
                <a:gd name="T42" fmla="*/ 2147483647 w 80"/>
                <a:gd name="T43" fmla="*/ 2147483647 h 42"/>
                <a:gd name="T44" fmla="*/ 2147483647 w 80"/>
                <a:gd name="T45" fmla="*/ 2147483647 h 42"/>
                <a:gd name="T46" fmla="*/ 2147483647 w 80"/>
                <a:gd name="T47" fmla="*/ 2147483647 h 42"/>
                <a:gd name="T48" fmla="*/ 2147483647 w 80"/>
                <a:gd name="T49" fmla="*/ 2147483647 h 42"/>
                <a:gd name="T50" fmla="*/ 2147483647 w 80"/>
                <a:gd name="T51" fmla="*/ 2147483647 h 42"/>
                <a:gd name="T52" fmla="*/ 2147483647 w 80"/>
                <a:gd name="T53" fmla="*/ 2147483647 h 42"/>
                <a:gd name="T54" fmla="*/ 2147483647 w 80"/>
                <a:gd name="T55" fmla="*/ 2147483647 h 42"/>
                <a:gd name="T56" fmla="*/ 2147483647 w 80"/>
                <a:gd name="T57" fmla="*/ 2147483647 h 42"/>
                <a:gd name="T58" fmla="*/ 2147483647 w 80"/>
                <a:gd name="T59" fmla="*/ 2147483647 h 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0"/>
                <a:gd name="T91" fmla="*/ 0 h 42"/>
                <a:gd name="T92" fmla="*/ 80 w 80"/>
                <a:gd name="T93" fmla="*/ 42 h 4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0" h="42">
                  <a:moveTo>
                    <a:pt x="58" y="40"/>
                  </a:moveTo>
                  <a:lnTo>
                    <a:pt x="56" y="30"/>
                  </a:lnTo>
                  <a:lnTo>
                    <a:pt x="52" y="26"/>
                  </a:lnTo>
                  <a:lnTo>
                    <a:pt x="48" y="26"/>
                  </a:lnTo>
                  <a:lnTo>
                    <a:pt x="42" y="26"/>
                  </a:lnTo>
                  <a:lnTo>
                    <a:pt x="38" y="30"/>
                  </a:lnTo>
                  <a:lnTo>
                    <a:pt x="30" y="36"/>
                  </a:lnTo>
                  <a:lnTo>
                    <a:pt x="22" y="40"/>
                  </a:lnTo>
                  <a:lnTo>
                    <a:pt x="16" y="42"/>
                  </a:lnTo>
                  <a:lnTo>
                    <a:pt x="10" y="40"/>
                  </a:lnTo>
                  <a:lnTo>
                    <a:pt x="14" y="38"/>
                  </a:lnTo>
                  <a:lnTo>
                    <a:pt x="10" y="36"/>
                  </a:lnTo>
                  <a:lnTo>
                    <a:pt x="6" y="36"/>
                  </a:lnTo>
                  <a:lnTo>
                    <a:pt x="4" y="36"/>
                  </a:lnTo>
                  <a:lnTo>
                    <a:pt x="0" y="34"/>
                  </a:lnTo>
                  <a:lnTo>
                    <a:pt x="8" y="24"/>
                  </a:lnTo>
                  <a:lnTo>
                    <a:pt x="22" y="14"/>
                  </a:lnTo>
                  <a:lnTo>
                    <a:pt x="46" y="0"/>
                  </a:lnTo>
                  <a:lnTo>
                    <a:pt x="52" y="6"/>
                  </a:lnTo>
                  <a:lnTo>
                    <a:pt x="58" y="12"/>
                  </a:lnTo>
                  <a:lnTo>
                    <a:pt x="70" y="22"/>
                  </a:lnTo>
                  <a:lnTo>
                    <a:pt x="68" y="28"/>
                  </a:lnTo>
                  <a:lnTo>
                    <a:pt x="74" y="28"/>
                  </a:lnTo>
                  <a:lnTo>
                    <a:pt x="80" y="30"/>
                  </a:lnTo>
                  <a:lnTo>
                    <a:pt x="74" y="36"/>
                  </a:lnTo>
                  <a:lnTo>
                    <a:pt x="70" y="38"/>
                  </a:lnTo>
                  <a:lnTo>
                    <a:pt x="64" y="40"/>
                  </a:lnTo>
                  <a:lnTo>
                    <a:pt x="60" y="38"/>
                  </a:lnTo>
                  <a:lnTo>
                    <a:pt x="60" y="36"/>
                  </a:lnTo>
                  <a:lnTo>
                    <a:pt x="58"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40" name="Freeform 51"/>
            <p:cNvSpPr>
              <a:spLocks/>
            </p:cNvSpPr>
            <p:nvPr/>
          </p:nvSpPr>
          <p:spPr bwMode="auto">
            <a:xfrm>
              <a:off x="3028081" y="2435768"/>
              <a:ext cx="96861" cy="38495"/>
            </a:xfrm>
            <a:custGeom>
              <a:avLst/>
              <a:gdLst>
                <a:gd name="T0" fmla="*/ 2147483647 w 66"/>
                <a:gd name="T1" fmla="*/ 2147483647 h 24"/>
                <a:gd name="T2" fmla="*/ 2147483647 w 66"/>
                <a:gd name="T3" fmla="*/ 2147483647 h 24"/>
                <a:gd name="T4" fmla="*/ 2147483647 w 66"/>
                <a:gd name="T5" fmla="*/ 2147483647 h 24"/>
                <a:gd name="T6" fmla="*/ 2147483647 w 66"/>
                <a:gd name="T7" fmla="*/ 2147483647 h 24"/>
                <a:gd name="T8" fmla="*/ 2147483647 w 66"/>
                <a:gd name="T9" fmla="*/ 2147483647 h 24"/>
                <a:gd name="T10" fmla="*/ 2147483647 w 66"/>
                <a:gd name="T11" fmla="*/ 2147483647 h 24"/>
                <a:gd name="T12" fmla="*/ 2147483647 w 66"/>
                <a:gd name="T13" fmla="*/ 2147483647 h 24"/>
                <a:gd name="T14" fmla="*/ 2147483647 w 66"/>
                <a:gd name="T15" fmla="*/ 2147483647 h 24"/>
                <a:gd name="T16" fmla="*/ 2147483647 w 66"/>
                <a:gd name="T17" fmla="*/ 2147483647 h 24"/>
                <a:gd name="T18" fmla="*/ 2147483647 w 66"/>
                <a:gd name="T19" fmla="*/ 2147483647 h 24"/>
                <a:gd name="T20" fmla="*/ 2147483647 w 66"/>
                <a:gd name="T21" fmla="*/ 0 h 24"/>
                <a:gd name="T22" fmla="*/ 2147483647 w 66"/>
                <a:gd name="T23" fmla="*/ 0 h 24"/>
                <a:gd name="T24" fmla="*/ 2147483647 w 66"/>
                <a:gd name="T25" fmla="*/ 2147483647 h 24"/>
                <a:gd name="T26" fmla="*/ 2147483647 w 66"/>
                <a:gd name="T27" fmla="*/ 2147483647 h 24"/>
                <a:gd name="T28" fmla="*/ 2147483647 w 66"/>
                <a:gd name="T29" fmla="*/ 0 h 24"/>
                <a:gd name="T30" fmla="*/ 2147483647 w 66"/>
                <a:gd name="T31" fmla="*/ 2147483647 h 24"/>
                <a:gd name="T32" fmla="*/ 2147483647 w 66"/>
                <a:gd name="T33" fmla="*/ 2147483647 h 24"/>
                <a:gd name="T34" fmla="*/ 2147483647 w 66"/>
                <a:gd name="T35" fmla="*/ 2147483647 h 24"/>
                <a:gd name="T36" fmla="*/ 2147483647 w 66"/>
                <a:gd name="T37" fmla="*/ 2147483647 h 24"/>
                <a:gd name="T38" fmla="*/ 2147483647 w 66"/>
                <a:gd name="T39" fmla="*/ 2147483647 h 24"/>
                <a:gd name="T40" fmla="*/ 2147483647 w 66"/>
                <a:gd name="T41" fmla="*/ 2147483647 h 24"/>
                <a:gd name="T42" fmla="*/ 2147483647 w 66"/>
                <a:gd name="T43" fmla="*/ 2147483647 h 24"/>
                <a:gd name="T44" fmla="*/ 2147483647 w 66"/>
                <a:gd name="T45" fmla="*/ 2147483647 h 24"/>
                <a:gd name="T46" fmla="*/ 2147483647 w 66"/>
                <a:gd name="T47" fmla="*/ 2147483647 h 24"/>
                <a:gd name="T48" fmla="*/ 2147483647 w 66"/>
                <a:gd name="T49" fmla="*/ 2147483647 h 24"/>
                <a:gd name="T50" fmla="*/ 2147483647 w 66"/>
                <a:gd name="T51" fmla="*/ 2147483647 h 24"/>
                <a:gd name="T52" fmla="*/ 2147483647 w 66"/>
                <a:gd name="T53" fmla="*/ 2147483647 h 24"/>
                <a:gd name="T54" fmla="*/ 2147483647 w 66"/>
                <a:gd name="T55" fmla="*/ 2147483647 h 24"/>
                <a:gd name="T56" fmla="*/ 2147483647 w 66"/>
                <a:gd name="T57" fmla="*/ 2147483647 h 24"/>
                <a:gd name="T58" fmla="*/ 0 w 66"/>
                <a:gd name="T59" fmla="*/ 2147483647 h 24"/>
                <a:gd name="T60" fmla="*/ 0 w 66"/>
                <a:gd name="T61" fmla="*/ 2147483647 h 24"/>
                <a:gd name="T62" fmla="*/ 0 w 66"/>
                <a:gd name="T63" fmla="*/ 2147483647 h 24"/>
                <a:gd name="T64" fmla="*/ 2147483647 w 66"/>
                <a:gd name="T65" fmla="*/ 2147483647 h 24"/>
                <a:gd name="T66" fmla="*/ 2147483647 w 66"/>
                <a:gd name="T67" fmla="*/ 0 h 24"/>
                <a:gd name="T68" fmla="*/ 2147483647 w 66"/>
                <a:gd name="T69" fmla="*/ 2147483647 h 24"/>
                <a:gd name="T70" fmla="*/ 2147483647 w 66"/>
                <a:gd name="T71" fmla="*/ 2147483647 h 24"/>
                <a:gd name="T72" fmla="*/ 2147483647 w 66"/>
                <a:gd name="T73" fmla="*/ 2147483647 h 24"/>
                <a:gd name="T74" fmla="*/ 2147483647 w 66"/>
                <a:gd name="T75" fmla="*/ 2147483647 h 24"/>
                <a:gd name="T76" fmla="*/ 2147483647 w 66"/>
                <a:gd name="T77" fmla="*/ 2147483647 h 2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6"/>
                <a:gd name="T118" fmla="*/ 0 h 24"/>
                <a:gd name="T119" fmla="*/ 66 w 66"/>
                <a:gd name="T120" fmla="*/ 24 h 2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6" h="24">
                  <a:moveTo>
                    <a:pt x="10" y="6"/>
                  </a:moveTo>
                  <a:lnTo>
                    <a:pt x="16" y="10"/>
                  </a:lnTo>
                  <a:lnTo>
                    <a:pt x="22" y="12"/>
                  </a:lnTo>
                  <a:lnTo>
                    <a:pt x="24" y="8"/>
                  </a:lnTo>
                  <a:lnTo>
                    <a:pt x="24" y="6"/>
                  </a:lnTo>
                  <a:lnTo>
                    <a:pt x="26" y="6"/>
                  </a:lnTo>
                  <a:lnTo>
                    <a:pt x="30" y="6"/>
                  </a:lnTo>
                  <a:lnTo>
                    <a:pt x="34" y="8"/>
                  </a:lnTo>
                  <a:lnTo>
                    <a:pt x="38" y="12"/>
                  </a:lnTo>
                  <a:lnTo>
                    <a:pt x="40" y="4"/>
                  </a:lnTo>
                  <a:lnTo>
                    <a:pt x="42" y="0"/>
                  </a:lnTo>
                  <a:lnTo>
                    <a:pt x="46" y="0"/>
                  </a:lnTo>
                  <a:lnTo>
                    <a:pt x="56" y="2"/>
                  </a:lnTo>
                  <a:lnTo>
                    <a:pt x="62" y="2"/>
                  </a:lnTo>
                  <a:lnTo>
                    <a:pt x="64" y="0"/>
                  </a:lnTo>
                  <a:lnTo>
                    <a:pt x="66" y="6"/>
                  </a:lnTo>
                  <a:lnTo>
                    <a:pt x="62" y="12"/>
                  </a:lnTo>
                  <a:lnTo>
                    <a:pt x="56" y="16"/>
                  </a:lnTo>
                  <a:lnTo>
                    <a:pt x="46" y="20"/>
                  </a:lnTo>
                  <a:lnTo>
                    <a:pt x="42" y="20"/>
                  </a:lnTo>
                  <a:lnTo>
                    <a:pt x="36" y="20"/>
                  </a:lnTo>
                  <a:lnTo>
                    <a:pt x="34" y="24"/>
                  </a:lnTo>
                  <a:lnTo>
                    <a:pt x="28" y="24"/>
                  </a:lnTo>
                  <a:lnTo>
                    <a:pt x="24" y="24"/>
                  </a:lnTo>
                  <a:lnTo>
                    <a:pt x="20" y="22"/>
                  </a:lnTo>
                  <a:lnTo>
                    <a:pt x="18" y="20"/>
                  </a:lnTo>
                  <a:lnTo>
                    <a:pt x="18" y="14"/>
                  </a:lnTo>
                  <a:lnTo>
                    <a:pt x="6" y="14"/>
                  </a:lnTo>
                  <a:lnTo>
                    <a:pt x="2" y="14"/>
                  </a:lnTo>
                  <a:lnTo>
                    <a:pt x="0" y="10"/>
                  </a:lnTo>
                  <a:lnTo>
                    <a:pt x="0" y="6"/>
                  </a:lnTo>
                  <a:lnTo>
                    <a:pt x="0" y="4"/>
                  </a:lnTo>
                  <a:lnTo>
                    <a:pt x="2" y="2"/>
                  </a:lnTo>
                  <a:lnTo>
                    <a:pt x="8" y="0"/>
                  </a:lnTo>
                  <a:lnTo>
                    <a:pt x="10" y="2"/>
                  </a:lnTo>
                  <a:lnTo>
                    <a:pt x="12" y="4"/>
                  </a:lnTo>
                  <a:lnTo>
                    <a:pt x="16" y="10"/>
                  </a:lnTo>
                  <a:lnTo>
                    <a:pt x="16" y="8"/>
                  </a:lnTo>
                  <a:lnTo>
                    <a:pt x="1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41" name="Freeform 52"/>
            <p:cNvSpPr>
              <a:spLocks/>
            </p:cNvSpPr>
            <p:nvPr/>
          </p:nvSpPr>
          <p:spPr bwMode="auto">
            <a:xfrm>
              <a:off x="3156077" y="2426475"/>
              <a:ext cx="237541" cy="59734"/>
            </a:xfrm>
            <a:custGeom>
              <a:avLst/>
              <a:gdLst>
                <a:gd name="T0" fmla="*/ 2147483647 w 164"/>
                <a:gd name="T1" fmla="*/ 2147483647 h 38"/>
                <a:gd name="T2" fmla="*/ 2147483647 w 164"/>
                <a:gd name="T3" fmla="*/ 2147483647 h 38"/>
                <a:gd name="T4" fmla="*/ 2147483647 w 164"/>
                <a:gd name="T5" fmla="*/ 2147483647 h 38"/>
                <a:gd name="T6" fmla="*/ 2147483647 w 164"/>
                <a:gd name="T7" fmla="*/ 2147483647 h 38"/>
                <a:gd name="T8" fmla="*/ 2147483647 w 164"/>
                <a:gd name="T9" fmla="*/ 2147483647 h 38"/>
                <a:gd name="T10" fmla="*/ 2147483647 w 164"/>
                <a:gd name="T11" fmla="*/ 2147483647 h 38"/>
                <a:gd name="T12" fmla="*/ 2147483647 w 164"/>
                <a:gd name="T13" fmla="*/ 2147483647 h 38"/>
                <a:gd name="T14" fmla="*/ 2147483647 w 164"/>
                <a:gd name="T15" fmla="*/ 2147483647 h 38"/>
                <a:gd name="T16" fmla="*/ 0 w 164"/>
                <a:gd name="T17" fmla="*/ 2147483647 h 38"/>
                <a:gd name="T18" fmla="*/ 2147483647 w 164"/>
                <a:gd name="T19" fmla="*/ 2147483647 h 38"/>
                <a:gd name="T20" fmla="*/ 2147483647 w 164"/>
                <a:gd name="T21" fmla="*/ 0 h 38"/>
                <a:gd name="T22" fmla="*/ 2147483647 w 164"/>
                <a:gd name="T23" fmla="*/ 2147483647 h 38"/>
                <a:gd name="T24" fmla="*/ 2147483647 w 164"/>
                <a:gd name="T25" fmla="*/ 2147483647 h 38"/>
                <a:gd name="T26" fmla="*/ 2147483647 w 164"/>
                <a:gd name="T27" fmla="*/ 2147483647 h 38"/>
                <a:gd name="T28" fmla="*/ 2147483647 w 164"/>
                <a:gd name="T29" fmla="*/ 2147483647 h 38"/>
                <a:gd name="T30" fmla="*/ 2147483647 w 164"/>
                <a:gd name="T31" fmla="*/ 2147483647 h 38"/>
                <a:gd name="T32" fmla="*/ 2147483647 w 164"/>
                <a:gd name="T33" fmla="*/ 2147483647 h 38"/>
                <a:gd name="T34" fmla="*/ 2147483647 w 164"/>
                <a:gd name="T35" fmla="*/ 2147483647 h 38"/>
                <a:gd name="T36" fmla="*/ 2147483647 w 164"/>
                <a:gd name="T37" fmla="*/ 2147483647 h 38"/>
                <a:gd name="T38" fmla="*/ 2147483647 w 164"/>
                <a:gd name="T39" fmla="*/ 2147483647 h 38"/>
                <a:gd name="T40" fmla="*/ 2147483647 w 164"/>
                <a:gd name="T41" fmla="*/ 2147483647 h 38"/>
                <a:gd name="T42" fmla="*/ 2147483647 w 164"/>
                <a:gd name="T43" fmla="*/ 2147483647 h 38"/>
                <a:gd name="T44" fmla="*/ 2147483647 w 164"/>
                <a:gd name="T45" fmla="*/ 2147483647 h 38"/>
                <a:gd name="T46" fmla="*/ 2147483647 w 164"/>
                <a:gd name="T47" fmla="*/ 2147483647 h 38"/>
                <a:gd name="T48" fmla="*/ 2147483647 w 164"/>
                <a:gd name="T49" fmla="*/ 2147483647 h 38"/>
                <a:gd name="T50" fmla="*/ 2147483647 w 164"/>
                <a:gd name="T51" fmla="*/ 2147483647 h 38"/>
                <a:gd name="T52" fmla="*/ 2147483647 w 164"/>
                <a:gd name="T53" fmla="*/ 2147483647 h 38"/>
                <a:gd name="T54" fmla="*/ 2147483647 w 164"/>
                <a:gd name="T55" fmla="*/ 2147483647 h 38"/>
                <a:gd name="T56" fmla="*/ 2147483647 w 164"/>
                <a:gd name="T57" fmla="*/ 2147483647 h 38"/>
                <a:gd name="T58" fmla="*/ 2147483647 w 164"/>
                <a:gd name="T59" fmla="*/ 2147483647 h 38"/>
                <a:gd name="T60" fmla="*/ 2147483647 w 164"/>
                <a:gd name="T61" fmla="*/ 2147483647 h 38"/>
                <a:gd name="T62" fmla="*/ 2147483647 w 164"/>
                <a:gd name="T63" fmla="*/ 2147483647 h 38"/>
                <a:gd name="T64" fmla="*/ 2147483647 w 164"/>
                <a:gd name="T65" fmla="*/ 2147483647 h 38"/>
                <a:gd name="T66" fmla="*/ 2147483647 w 164"/>
                <a:gd name="T67" fmla="*/ 2147483647 h 38"/>
                <a:gd name="T68" fmla="*/ 2147483647 w 164"/>
                <a:gd name="T69" fmla="*/ 2147483647 h 38"/>
                <a:gd name="T70" fmla="*/ 2147483647 w 164"/>
                <a:gd name="T71" fmla="*/ 2147483647 h 38"/>
                <a:gd name="T72" fmla="*/ 2147483647 w 164"/>
                <a:gd name="T73" fmla="*/ 2147483647 h 38"/>
                <a:gd name="T74" fmla="*/ 2147483647 w 164"/>
                <a:gd name="T75" fmla="*/ 2147483647 h 38"/>
                <a:gd name="T76" fmla="*/ 2147483647 w 164"/>
                <a:gd name="T77" fmla="*/ 2147483647 h 38"/>
                <a:gd name="T78" fmla="*/ 2147483647 w 164"/>
                <a:gd name="T79" fmla="*/ 2147483647 h 38"/>
                <a:gd name="T80" fmla="*/ 2147483647 w 164"/>
                <a:gd name="T81" fmla="*/ 2147483647 h 38"/>
                <a:gd name="T82" fmla="*/ 2147483647 w 164"/>
                <a:gd name="T83" fmla="*/ 2147483647 h 38"/>
                <a:gd name="T84" fmla="*/ 2147483647 w 164"/>
                <a:gd name="T85" fmla="*/ 2147483647 h 38"/>
                <a:gd name="T86" fmla="*/ 2147483647 w 164"/>
                <a:gd name="T87" fmla="*/ 2147483647 h 38"/>
                <a:gd name="T88" fmla="*/ 2147483647 w 164"/>
                <a:gd name="T89" fmla="*/ 2147483647 h 38"/>
                <a:gd name="T90" fmla="*/ 2147483647 w 164"/>
                <a:gd name="T91" fmla="*/ 2147483647 h 38"/>
                <a:gd name="T92" fmla="*/ 2147483647 w 164"/>
                <a:gd name="T93" fmla="*/ 2147483647 h 38"/>
                <a:gd name="T94" fmla="*/ 2147483647 w 164"/>
                <a:gd name="T95" fmla="*/ 2147483647 h 38"/>
                <a:gd name="T96" fmla="*/ 2147483647 w 164"/>
                <a:gd name="T97" fmla="*/ 2147483647 h 38"/>
                <a:gd name="T98" fmla="*/ 2147483647 w 164"/>
                <a:gd name="T99" fmla="*/ 2147483647 h 38"/>
                <a:gd name="T100" fmla="*/ 2147483647 w 164"/>
                <a:gd name="T101" fmla="*/ 2147483647 h 38"/>
                <a:gd name="T102" fmla="*/ 2147483647 w 164"/>
                <a:gd name="T103" fmla="*/ 2147483647 h 38"/>
                <a:gd name="T104" fmla="*/ 2147483647 w 164"/>
                <a:gd name="T105" fmla="*/ 2147483647 h 38"/>
                <a:gd name="T106" fmla="*/ 2147483647 w 164"/>
                <a:gd name="T107" fmla="*/ 2147483647 h 38"/>
                <a:gd name="T108" fmla="*/ 2147483647 w 164"/>
                <a:gd name="T109" fmla="*/ 2147483647 h 38"/>
                <a:gd name="T110" fmla="*/ 2147483647 w 164"/>
                <a:gd name="T111" fmla="*/ 2147483647 h 38"/>
                <a:gd name="T112" fmla="*/ 2147483647 w 164"/>
                <a:gd name="T113" fmla="*/ 2147483647 h 38"/>
                <a:gd name="T114" fmla="*/ 2147483647 w 164"/>
                <a:gd name="T115" fmla="*/ 2147483647 h 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4"/>
                <a:gd name="T175" fmla="*/ 0 h 38"/>
                <a:gd name="T176" fmla="*/ 164 w 164"/>
                <a:gd name="T177" fmla="*/ 38 h 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4" h="38">
                  <a:moveTo>
                    <a:pt x="30" y="22"/>
                  </a:moveTo>
                  <a:lnTo>
                    <a:pt x="36" y="18"/>
                  </a:lnTo>
                  <a:lnTo>
                    <a:pt x="32" y="16"/>
                  </a:lnTo>
                  <a:lnTo>
                    <a:pt x="28" y="16"/>
                  </a:lnTo>
                  <a:lnTo>
                    <a:pt x="22" y="16"/>
                  </a:lnTo>
                  <a:lnTo>
                    <a:pt x="12" y="18"/>
                  </a:lnTo>
                  <a:lnTo>
                    <a:pt x="8" y="16"/>
                  </a:lnTo>
                  <a:lnTo>
                    <a:pt x="4" y="14"/>
                  </a:lnTo>
                  <a:lnTo>
                    <a:pt x="0" y="6"/>
                  </a:lnTo>
                  <a:lnTo>
                    <a:pt x="8" y="2"/>
                  </a:lnTo>
                  <a:lnTo>
                    <a:pt x="20" y="0"/>
                  </a:lnTo>
                  <a:lnTo>
                    <a:pt x="28" y="2"/>
                  </a:lnTo>
                  <a:lnTo>
                    <a:pt x="32" y="6"/>
                  </a:lnTo>
                  <a:lnTo>
                    <a:pt x="38" y="8"/>
                  </a:lnTo>
                  <a:lnTo>
                    <a:pt x="44" y="10"/>
                  </a:lnTo>
                  <a:lnTo>
                    <a:pt x="58" y="10"/>
                  </a:lnTo>
                  <a:lnTo>
                    <a:pt x="60" y="8"/>
                  </a:lnTo>
                  <a:lnTo>
                    <a:pt x="64" y="6"/>
                  </a:lnTo>
                  <a:lnTo>
                    <a:pt x="68" y="6"/>
                  </a:lnTo>
                  <a:lnTo>
                    <a:pt x="62" y="10"/>
                  </a:lnTo>
                  <a:lnTo>
                    <a:pt x="60" y="12"/>
                  </a:lnTo>
                  <a:lnTo>
                    <a:pt x="58" y="16"/>
                  </a:lnTo>
                  <a:lnTo>
                    <a:pt x="60" y="18"/>
                  </a:lnTo>
                  <a:lnTo>
                    <a:pt x="60" y="20"/>
                  </a:lnTo>
                  <a:lnTo>
                    <a:pt x="66" y="20"/>
                  </a:lnTo>
                  <a:lnTo>
                    <a:pt x="80" y="20"/>
                  </a:lnTo>
                  <a:lnTo>
                    <a:pt x="94" y="20"/>
                  </a:lnTo>
                  <a:lnTo>
                    <a:pt x="108" y="20"/>
                  </a:lnTo>
                  <a:lnTo>
                    <a:pt x="120" y="18"/>
                  </a:lnTo>
                  <a:lnTo>
                    <a:pt x="136" y="18"/>
                  </a:lnTo>
                  <a:lnTo>
                    <a:pt x="144" y="18"/>
                  </a:lnTo>
                  <a:lnTo>
                    <a:pt x="152" y="20"/>
                  </a:lnTo>
                  <a:lnTo>
                    <a:pt x="164" y="22"/>
                  </a:lnTo>
                  <a:lnTo>
                    <a:pt x="160" y="30"/>
                  </a:lnTo>
                  <a:lnTo>
                    <a:pt x="156" y="36"/>
                  </a:lnTo>
                  <a:lnTo>
                    <a:pt x="148" y="38"/>
                  </a:lnTo>
                  <a:lnTo>
                    <a:pt x="140" y="38"/>
                  </a:lnTo>
                  <a:lnTo>
                    <a:pt x="132" y="38"/>
                  </a:lnTo>
                  <a:lnTo>
                    <a:pt x="124" y="36"/>
                  </a:lnTo>
                  <a:lnTo>
                    <a:pt x="118" y="36"/>
                  </a:lnTo>
                  <a:lnTo>
                    <a:pt x="110" y="34"/>
                  </a:lnTo>
                  <a:lnTo>
                    <a:pt x="104" y="34"/>
                  </a:lnTo>
                  <a:lnTo>
                    <a:pt x="96" y="32"/>
                  </a:lnTo>
                  <a:lnTo>
                    <a:pt x="90" y="30"/>
                  </a:lnTo>
                  <a:lnTo>
                    <a:pt x="86" y="30"/>
                  </a:lnTo>
                  <a:lnTo>
                    <a:pt x="78" y="32"/>
                  </a:lnTo>
                  <a:lnTo>
                    <a:pt x="72" y="34"/>
                  </a:lnTo>
                  <a:lnTo>
                    <a:pt x="68" y="38"/>
                  </a:lnTo>
                  <a:lnTo>
                    <a:pt x="62" y="38"/>
                  </a:lnTo>
                  <a:lnTo>
                    <a:pt x="42" y="36"/>
                  </a:lnTo>
                  <a:lnTo>
                    <a:pt x="32" y="36"/>
                  </a:lnTo>
                  <a:lnTo>
                    <a:pt x="28" y="36"/>
                  </a:lnTo>
                  <a:lnTo>
                    <a:pt x="24" y="38"/>
                  </a:lnTo>
                  <a:lnTo>
                    <a:pt x="24" y="30"/>
                  </a:lnTo>
                  <a:lnTo>
                    <a:pt x="28" y="24"/>
                  </a:lnTo>
                  <a:lnTo>
                    <a:pt x="32" y="20"/>
                  </a:lnTo>
                  <a:lnTo>
                    <a:pt x="36" y="20"/>
                  </a:lnTo>
                  <a:lnTo>
                    <a:pt x="30"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42" name="Freeform 53"/>
            <p:cNvSpPr>
              <a:spLocks/>
            </p:cNvSpPr>
            <p:nvPr/>
          </p:nvSpPr>
          <p:spPr bwMode="auto">
            <a:xfrm>
              <a:off x="3118024" y="2460990"/>
              <a:ext cx="46124" cy="22567"/>
            </a:xfrm>
            <a:custGeom>
              <a:avLst/>
              <a:gdLst>
                <a:gd name="T0" fmla="*/ 2147483647 w 30"/>
                <a:gd name="T1" fmla="*/ 2147483647 h 14"/>
                <a:gd name="T2" fmla="*/ 2147483647 w 30"/>
                <a:gd name="T3" fmla="*/ 2147483647 h 14"/>
                <a:gd name="T4" fmla="*/ 2147483647 w 30"/>
                <a:gd name="T5" fmla="*/ 2147483647 h 14"/>
                <a:gd name="T6" fmla="*/ 2147483647 w 30"/>
                <a:gd name="T7" fmla="*/ 2147483647 h 14"/>
                <a:gd name="T8" fmla="*/ 2147483647 w 30"/>
                <a:gd name="T9" fmla="*/ 2147483647 h 14"/>
                <a:gd name="T10" fmla="*/ 0 w 30"/>
                <a:gd name="T11" fmla="*/ 2147483647 h 14"/>
                <a:gd name="T12" fmla="*/ 2147483647 w 30"/>
                <a:gd name="T13" fmla="*/ 2147483647 h 14"/>
                <a:gd name="T14" fmla="*/ 2147483647 w 30"/>
                <a:gd name="T15" fmla="*/ 0 h 14"/>
                <a:gd name="T16" fmla="*/ 2147483647 w 30"/>
                <a:gd name="T17" fmla="*/ 0 h 14"/>
                <a:gd name="T18" fmla="*/ 2147483647 w 30"/>
                <a:gd name="T19" fmla="*/ 2147483647 h 14"/>
                <a:gd name="T20" fmla="*/ 2147483647 w 30"/>
                <a:gd name="T21" fmla="*/ 2147483647 h 14"/>
                <a:gd name="T22" fmla="*/ 2147483647 w 30"/>
                <a:gd name="T23" fmla="*/ 2147483647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
                <a:gd name="T37" fmla="*/ 0 h 14"/>
                <a:gd name="T38" fmla="*/ 30 w 30"/>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 h="14">
                  <a:moveTo>
                    <a:pt x="30" y="8"/>
                  </a:moveTo>
                  <a:lnTo>
                    <a:pt x="28" y="12"/>
                  </a:lnTo>
                  <a:lnTo>
                    <a:pt x="24" y="14"/>
                  </a:lnTo>
                  <a:lnTo>
                    <a:pt x="20" y="14"/>
                  </a:lnTo>
                  <a:lnTo>
                    <a:pt x="10" y="12"/>
                  </a:lnTo>
                  <a:lnTo>
                    <a:pt x="0" y="10"/>
                  </a:lnTo>
                  <a:lnTo>
                    <a:pt x="6" y="4"/>
                  </a:lnTo>
                  <a:lnTo>
                    <a:pt x="16" y="0"/>
                  </a:lnTo>
                  <a:lnTo>
                    <a:pt x="22" y="0"/>
                  </a:lnTo>
                  <a:lnTo>
                    <a:pt x="26" y="2"/>
                  </a:lnTo>
                  <a:lnTo>
                    <a:pt x="28" y="4"/>
                  </a:lnTo>
                  <a:lnTo>
                    <a:pt x="3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43" name="Freeform 54"/>
            <p:cNvSpPr>
              <a:spLocks/>
            </p:cNvSpPr>
            <p:nvPr/>
          </p:nvSpPr>
          <p:spPr bwMode="auto">
            <a:xfrm>
              <a:off x="3166455" y="2390634"/>
              <a:ext cx="51890" cy="29203"/>
            </a:xfrm>
            <a:custGeom>
              <a:avLst/>
              <a:gdLst>
                <a:gd name="T0" fmla="*/ 2147483647 w 36"/>
                <a:gd name="T1" fmla="*/ 2147483647 h 18"/>
                <a:gd name="T2" fmla="*/ 2147483647 w 36"/>
                <a:gd name="T3" fmla="*/ 2147483647 h 18"/>
                <a:gd name="T4" fmla="*/ 2147483647 w 36"/>
                <a:gd name="T5" fmla="*/ 2147483647 h 18"/>
                <a:gd name="T6" fmla="*/ 2147483647 w 36"/>
                <a:gd name="T7" fmla="*/ 2147483647 h 18"/>
                <a:gd name="T8" fmla="*/ 2147483647 w 36"/>
                <a:gd name="T9" fmla="*/ 2147483647 h 18"/>
                <a:gd name="T10" fmla="*/ 2147483647 w 36"/>
                <a:gd name="T11" fmla="*/ 2147483647 h 18"/>
                <a:gd name="T12" fmla="*/ 2147483647 w 36"/>
                <a:gd name="T13" fmla="*/ 2147483647 h 18"/>
                <a:gd name="T14" fmla="*/ 2147483647 w 36"/>
                <a:gd name="T15" fmla="*/ 2147483647 h 18"/>
                <a:gd name="T16" fmla="*/ 2147483647 w 36"/>
                <a:gd name="T17" fmla="*/ 2147483647 h 18"/>
                <a:gd name="T18" fmla="*/ 0 w 36"/>
                <a:gd name="T19" fmla="*/ 2147483647 h 18"/>
                <a:gd name="T20" fmla="*/ 2147483647 w 36"/>
                <a:gd name="T21" fmla="*/ 2147483647 h 18"/>
                <a:gd name="T22" fmla="*/ 2147483647 w 36"/>
                <a:gd name="T23" fmla="*/ 0 h 18"/>
                <a:gd name="T24" fmla="*/ 2147483647 w 36"/>
                <a:gd name="T25" fmla="*/ 0 h 18"/>
                <a:gd name="T26" fmla="*/ 2147483647 w 36"/>
                <a:gd name="T27" fmla="*/ 0 h 18"/>
                <a:gd name="T28" fmla="*/ 2147483647 w 36"/>
                <a:gd name="T29" fmla="*/ 2147483647 h 18"/>
                <a:gd name="T30" fmla="*/ 2147483647 w 36"/>
                <a:gd name="T31" fmla="*/ 2147483647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18"/>
                <a:gd name="T50" fmla="*/ 36 w 36"/>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18">
                  <a:moveTo>
                    <a:pt x="32" y="6"/>
                  </a:moveTo>
                  <a:lnTo>
                    <a:pt x="26" y="10"/>
                  </a:lnTo>
                  <a:lnTo>
                    <a:pt x="30" y="12"/>
                  </a:lnTo>
                  <a:lnTo>
                    <a:pt x="36" y="12"/>
                  </a:lnTo>
                  <a:lnTo>
                    <a:pt x="34" y="16"/>
                  </a:lnTo>
                  <a:lnTo>
                    <a:pt x="36" y="18"/>
                  </a:lnTo>
                  <a:lnTo>
                    <a:pt x="16" y="18"/>
                  </a:lnTo>
                  <a:lnTo>
                    <a:pt x="8" y="14"/>
                  </a:lnTo>
                  <a:lnTo>
                    <a:pt x="2" y="12"/>
                  </a:lnTo>
                  <a:lnTo>
                    <a:pt x="0" y="6"/>
                  </a:lnTo>
                  <a:lnTo>
                    <a:pt x="2" y="2"/>
                  </a:lnTo>
                  <a:lnTo>
                    <a:pt x="4" y="0"/>
                  </a:lnTo>
                  <a:lnTo>
                    <a:pt x="8" y="0"/>
                  </a:lnTo>
                  <a:lnTo>
                    <a:pt x="14" y="0"/>
                  </a:lnTo>
                  <a:lnTo>
                    <a:pt x="24" y="4"/>
                  </a:lnTo>
                  <a:lnTo>
                    <a:pt x="32"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44" name="Freeform 55"/>
            <p:cNvSpPr>
              <a:spLocks/>
            </p:cNvSpPr>
            <p:nvPr/>
          </p:nvSpPr>
          <p:spPr bwMode="auto">
            <a:xfrm>
              <a:off x="3234488" y="2314970"/>
              <a:ext cx="556952" cy="136727"/>
            </a:xfrm>
            <a:custGeom>
              <a:avLst/>
              <a:gdLst>
                <a:gd name="T0" fmla="*/ 2147483647 w 382"/>
                <a:gd name="T1" fmla="*/ 2147483647 h 86"/>
                <a:gd name="T2" fmla="*/ 2147483647 w 382"/>
                <a:gd name="T3" fmla="*/ 2147483647 h 86"/>
                <a:gd name="T4" fmla="*/ 2147483647 w 382"/>
                <a:gd name="T5" fmla="*/ 2147483647 h 86"/>
                <a:gd name="T6" fmla="*/ 2147483647 w 382"/>
                <a:gd name="T7" fmla="*/ 2147483647 h 86"/>
                <a:gd name="T8" fmla="*/ 2147483647 w 382"/>
                <a:gd name="T9" fmla="*/ 2147483647 h 86"/>
                <a:gd name="T10" fmla="*/ 2147483647 w 382"/>
                <a:gd name="T11" fmla="*/ 2147483647 h 86"/>
                <a:gd name="T12" fmla="*/ 2147483647 w 382"/>
                <a:gd name="T13" fmla="*/ 2147483647 h 86"/>
                <a:gd name="T14" fmla="*/ 2147483647 w 382"/>
                <a:gd name="T15" fmla="*/ 2147483647 h 86"/>
                <a:gd name="T16" fmla="*/ 2147483647 w 382"/>
                <a:gd name="T17" fmla="*/ 2147483647 h 86"/>
                <a:gd name="T18" fmla="*/ 2147483647 w 382"/>
                <a:gd name="T19" fmla="*/ 2147483647 h 86"/>
                <a:gd name="T20" fmla="*/ 2147483647 w 382"/>
                <a:gd name="T21" fmla="*/ 2147483647 h 86"/>
                <a:gd name="T22" fmla="*/ 2147483647 w 382"/>
                <a:gd name="T23" fmla="*/ 2147483647 h 86"/>
                <a:gd name="T24" fmla="*/ 2147483647 w 382"/>
                <a:gd name="T25" fmla="*/ 2147483647 h 86"/>
                <a:gd name="T26" fmla="*/ 2147483647 w 382"/>
                <a:gd name="T27" fmla="*/ 2147483647 h 86"/>
                <a:gd name="T28" fmla="*/ 2147483647 w 382"/>
                <a:gd name="T29" fmla="*/ 2147483647 h 86"/>
                <a:gd name="T30" fmla="*/ 2147483647 w 382"/>
                <a:gd name="T31" fmla="*/ 2147483647 h 86"/>
                <a:gd name="T32" fmla="*/ 2147483647 w 382"/>
                <a:gd name="T33" fmla="*/ 2147483647 h 86"/>
                <a:gd name="T34" fmla="*/ 2147483647 w 382"/>
                <a:gd name="T35" fmla="*/ 2147483647 h 86"/>
                <a:gd name="T36" fmla="*/ 2147483647 w 382"/>
                <a:gd name="T37" fmla="*/ 2147483647 h 86"/>
                <a:gd name="T38" fmla="*/ 2147483647 w 382"/>
                <a:gd name="T39" fmla="*/ 2147483647 h 86"/>
                <a:gd name="T40" fmla="*/ 2147483647 w 382"/>
                <a:gd name="T41" fmla="*/ 2147483647 h 86"/>
                <a:gd name="T42" fmla="*/ 2147483647 w 382"/>
                <a:gd name="T43" fmla="*/ 2147483647 h 86"/>
                <a:gd name="T44" fmla="*/ 2147483647 w 382"/>
                <a:gd name="T45" fmla="*/ 2147483647 h 86"/>
                <a:gd name="T46" fmla="*/ 2147483647 w 382"/>
                <a:gd name="T47" fmla="*/ 2147483647 h 86"/>
                <a:gd name="T48" fmla="*/ 2147483647 w 382"/>
                <a:gd name="T49" fmla="*/ 2147483647 h 86"/>
                <a:gd name="T50" fmla="*/ 2147483647 w 382"/>
                <a:gd name="T51" fmla="*/ 2147483647 h 86"/>
                <a:gd name="T52" fmla="*/ 0 w 382"/>
                <a:gd name="T53" fmla="*/ 2147483647 h 86"/>
                <a:gd name="T54" fmla="*/ 2147483647 w 382"/>
                <a:gd name="T55" fmla="*/ 2147483647 h 86"/>
                <a:gd name="T56" fmla="*/ 2147483647 w 382"/>
                <a:gd name="T57" fmla="*/ 2147483647 h 86"/>
                <a:gd name="T58" fmla="*/ 2147483647 w 382"/>
                <a:gd name="T59" fmla="*/ 2147483647 h 86"/>
                <a:gd name="T60" fmla="*/ 2147483647 w 382"/>
                <a:gd name="T61" fmla="*/ 2147483647 h 86"/>
                <a:gd name="T62" fmla="*/ 2147483647 w 382"/>
                <a:gd name="T63" fmla="*/ 2147483647 h 86"/>
                <a:gd name="T64" fmla="*/ 2147483647 w 382"/>
                <a:gd name="T65" fmla="*/ 2147483647 h 86"/>
                <a:gd name="T66" fmla="*/ 2147483647 w 382"/>
                <a:gd name="T67" fmla="*/ 2147483647 h 86"/>
                <a:gd name="T68" fmla="*/ 2147483647 w 382"/>
                <a:gd name="T69" fmla="*/ 2147483647 h 86"/>
                <a:gd name="T70" fmla="*/ 2147483647 w 382"/>
                <a:gd name="T71" fmla="*/ 2147483647 h 86"/>
                <a:gd name="T72" fmla="*/ 2147483647 w 382"/>
                <a:gd name="T73" fmla="*/ 2147483647 h 86"/>
                <a:gd name="T74" fmla="*/ 2147483647 w 382"/>
                <a:gd name="T75" fmla="*/ 2147483647 h 86"/>
                <a:gd name="T76" fmla="*/ 2147483647 w 382"/>
                <a:gd name="T77" fmla="*/ 2147483647 h 86"/>
                <a:gd name="T78" fmla="*/ 2147483647 w 382"/>
                <a:gd name="T79" fmla="*/ 2147483647 h 86"/>
                <a:gd name="T80" fmla="*/ 2147483647 w 382"/>
                <a:gd name="T81" fmla="*/ 2147483647 h 86"/>
                <a:gd name="T82" fmla="*/ 2147483647 w 382"/>
                <a:gd name="T83" fmla="*/ 2147483647 h 86"/>
                <a:gd name="T84" fmla="*/ 2147483647 w 382"/>
                <a:gd name="T85" fmla="*/ 2147483647 h 86"/>
                <a:gd name="T86" fmla="*/ 2147483647 w 382"/>
                <a:gd name="T87" fmla="*/ 2147483647 h 86"/>
                <a:gd name="T88" fmla="*/ 2147483647 w 382"/>
                <a:gd name="T89" fmla="*/ 2147483647 h 86"/>
                <a:gd name="T90" fmla="*/ 2147483647 w 382"/>
                <a:gd name="T91" fmla="*/ 2147483647 h 86"/>
                <a:gd name="T92" fmla="*/ 2147483647 w 382"/>
                <a:gd name="T93" fmla="*/ 2147483647 h 86"/>
                <a:gd name="T94" fmla="*/ 2147483647 w 382"/>
                <a:gd name="T95" fmla="*/ 2147483647 h 86"/>
                <a:gd name="T96" fmla="*/ 2147483647 w 382"/>
                <a:gd name="T97" fmla="*/ 0 h 86"/>
                <a:gd name="T98" fmla="*/ 2147483647 w 382"/>
                <a:gd name="T99" fmla="*/ 2147483647 h 86"/>
                <a:gd name="T100" fmla="*/ 2147483647 w 382"/>
                <a:gd name="T101" fmla="*/ 2147483647 h 86"/>
                <a:gd name="T102" fmla="*/ 2147483647 w 382"/>
                <a:gd name="T103" fmla="*/ 2147483647 h 86"/>
                <a:gd name="T104" fmla="*/ 2147483647 w 382"/>
                <a:gd name="T105" fmla="*/ 2147483647 h 86"/>
                <a:gd name="T106" fmla="*/ 2147483647 w 382"/>
                <a:gd name="T107" fmla="*/ 2147483647 h 86"/>
                <a:gd name="T108" fmla="*/ 2147483647 w 382"/>
                <a:gd name="T109" fmla="*/ 2147483647 h 86"/>
                <a:gd name="T110" fmla="*/ 2147483647 w 382"/>
                <a:gd name="T111" fmla="*/ 2147483647 h 86"/>
                <a:gd name="T112" fmla="*/ 2147483647 w 382"/>
                <a:gd name="T113" fmla="*/ 2147483647 h 86"/>
                <a:gd name="T114" fmla="*/ 2147483647 w 382"/>
                <a:gd name="T115" fmla="*/ 2147483647 h 86"/>
                <a:gd name="T116" fmla="*/ 2147483647 w 382"/>
                <a:gd name="T117" fmla="*/ 2147483647 h 86"/>
                <a:gd name="T118" fmla="*/ 2147483647 w 382"/>
                <a:gd name="T119" fmla="*/ 2147483647 h 86"/>
                <a:gd name="T120" fmla="*/ 2147483647 w 382"/>
                <a:gd name="T121" fmla="*/ 2147483647 h 86"/>
                <a:gd name="T122" fmla="*/ 2147483647 w 382"/>
                <a:gd name="T123" fmla="*/ 2147483647 h 86"/>
                <a:gd name="T124" fmla="*/ 2147483647 w 382"/>
                <a:gd name="T125" fmla="*/ 2147483647 h 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82"/>
                <a:gd name="T190" fmla="*/ 0 h 86"/>
                <a:gd name="T191" fmla="*/ 382 w 382"/>
                <a:gd name="T192" fmla="*/ 86 h 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82" h="86">
                  <a:moveTo>
                    <a:pt x="174" y="60"/>
                  </a:moveTo>
                  <a:lnTo>
                    <a:pt x="168" y="58"/>
                  </a:lnTo>
                  <a:lnTo>
                    <a:pt x="164" y="50"/>
                  </a:lnTo>
                  <a:lnTo>
                    <a:pt x="158" y="50"/>
                  </a:lnTo>
                  <a:lnTo>
                    <a:pt x="156" y="58"/>
                  </a:lnTo>
                  <a:lnTo>
                    <a:pt x="154" y="64"/>
                  </a:lnTo>
                  <a:lnTo>
                    <a:pt x="150" y="70"/>
                  </a:lnTo>
                  <a:lnTo>
                    <a:pt x="146" y="72"/>
                  </a:lnTo>
                  <a:lnTo>
                    <a:pt x="142" y="72"/>
                  </a:lnTo>
                  <a:lnTo>
                    <a:pt x="140" y="72"/>
                  </a:lnTo>
                  <a:lnTo>
                    <a:pt x="136" y="68"/>
                  </a:lnTo>
                  <a:lnTo>
                    <a:pt x="132" y="66"/>
                  </a:lnTo>
                  <a:lnTo>
                    <a:pt x="126" y="66"/>
                  </a:lnTo>
                  <a:lnTo>
                    <a:pt x="136" y="70"/>
                  </a:lnTo>
                  <a:lnTo>
                    <a:pt x="142" y="74"/>
                  </a:lnTo>
                  <a:lnTo>
                    <a:pt x="132" y="82"/>
                  </a:lnTo>
                  <a:lnTo>
                    <a:pt x="120" y="86"/>
                  </a:lnTo>
                  <a:lnTo>
                    <a:pt x="114" y="86"/>
                  </a:lnTo>
                  <a:lnTo>
                    <a:pt x="112" y="84"/>
                  </a:lnTo>
                  <a:lnTo>
                    <a:pt x="106" y="82"/>
                  </a:lnTo>
                  <a:lnTo>
                    <a:pt x="102" y="80"/>
                  </a:lnTo>
                  <a:lnTo>
                    <a:pt x="46" y="80"/>
                  </a:lnTo>
                  <a:lnTo>
                    <a:pt x="32" y="82"/>
                  </a:lnTo>
                  <a:lnTo>
                    <a:pt x="28" y="82"/>
                  </a:lnTo>
                  <a:lnTo>
                    <a:pt x="26" y="82"/>
                  </a:lnTo>
                  <a:lnTo>
                    <a:pt x="24" y="80"/>
                  </a:lnTo>
                  <a:lnTo>
                    <a:pt x="22" y="76"/>
                  </a:lnTo>
                  <a:lnTo>
                    <a:pt x="24" y="72"/>
                  </a:lnTo>
                  <a:lnTo>
                    <a:pt x="26" y="70"/>
                  </a:lnTo>
                  <a:lnTo>
                    <a:pt x="34" y="72"/>
                  </a:lnTo>
                  <a:lnTo>
                    <a:pt x="50" y="76"/>
                  </a:lnTo>
                  <a:lnTo>
                    <a:pt x="52" y="68"/>
                  </a:lnTo>
                  <a:lnTo>
                    <a:pt x="54" y="64"/>
                  </a:lnTo>
                  <a:lnTo>
                    <a:pt x="58" y="62"/>
                  </a:lnTo>
                  <a:lnTo>
                    <a:pt x="64" y="62"/>
                  </a:lnTo>
                  <a:lnTo>
                    <a:pt x="68" y="64"/>
                  </a:lnTo>
                  <a:lnTo>
                    <a:pt x="72" y="64"/>
                  </a:lnTo>
                  <a:lnTo>
                    <a:pt x="76" y="66"/>
                  </a:lnTo>
                  <a:lnTo>
                    <a:pt x="80" y="66"/>
                  </a:lnTo>
                  <a:lnTo>
                    <a:pt x="76" y="60"/>
                  </a:lnTo>
                  <a:lnTo>
                    <a:pt x="74" y="54"/>
                  </a:lnTo>
                  <a:lnTo>
                    <a:pt x="72" y="50"/>
                  </a:lnTo>
                  <a:lnTo>
                    <a:pt x="64" y="52"/>
                  </a:lnTo>
                  <a:lnTo>
                    <a:pt x="64" y="50"/>
                  </a:lnTo>
                  <a:lnTo>
                    <a:pt x="62" y="48"/>
                  </a:lnTo>
                  <a:lnTo>
                    <a:pt x="50" y="52"/>
                  </a:lnTo>
                  <a:lnTo>
                    <a:pt x="42" y="54"/>
                  </a:lnTo>
                  <a:lnTo>
                    <a:pt x="34" y="54"/>
                  </a:lnTo>
                  <a:lnTo>
                    <a:pt x="22" y="54"/>
                  </a:lnTo>
                  <a:lnTo>
                    <a:pt x="10" y="52"/>
                  </a:lnTo>
                  <a:lnTo>
                    <a:pt x="6" y="50"/>
                  </a:lnTo>
                  <a:lnTo>
                    <a:pt x="4" y="46"/>
                  </a:lnTo>
                  <a:lnTo>
                    <a:pt x="2" y="42"/>
                  </a:lnTo>
                  <a:lnTo>
                    <a:pt x="0" y="38"/>
                  </a:lnTo>
                  <a:lnTo>
                    <a:pt x="2" y="36"/>
                  </a:lnTo>
                  <a:lnTo>
                    <a:pt x="6" y="32"/>
                  </a:lnTo>
                  <a:lnTo>
                    <a:pt x="24" y="26"/>
                  </a:lnTo>
                  <a:lnTo>
                    <a:pt x="42" y="24"/>
                  </a:lnTo>
                  <a:lnTo>
                    <a:pt x="58" y="22"/>
                  </a:lnTo>
                  <a:lnTo>
                    <a:pt x="78" y="26"/>
                  </a:lnTo>
                  <a:lnTo>
                    <a:pt x="88" y="32"/>
                  </a:lnTo>
                  <a:lnTo>
                    <a:pt x="96" y="36"/>
                  </a:lnTo>
                  <a:lnTo>
                    <a:pt x="98" y="36"/>
                  </a:lnTo>
                  <a:lnTo>
                    <a:pt x="104" y="36"/>
                  </a:lnTo>
                  <a:lnTo>
                    <a:pt x="104" y="34"/>
                  </a:lnTo>
                  <a:lnTo>
                    <a:pt x="108" y="30"/>
                  </a:lnTo>
                  <a:lnTo>
                    <a:pt x="112" y="28"/>
                  </a:lnTo>
                  <a:lnTo>
                    <a:pt x="116" y="26"/>
                  </a:lnTo>
                  <a:lnTo>
                    <a:pt x="126" y="28"/>
                  </a:lnTo>
                  <a:lnTo>
                    <a:pt x="132" y="32"/>
                  </a:lnTo>
                  <a:lnTo>
                    <a:pt x="136" y="36"/>
                  </a:lnTo>
                  <a:lnTo>
                    <a:pt x="142" y="36"/>
                  </a:lnTo>
                  <a:lnTo>
                    <a:pt x="142" y="32"/>
                  </a:lnTo>
                  <a:lnTo>
                    <a:pt x="140" y="30"/>
                  </a:lnTo>
                  <a:lnTo>
                    <a:pt x="130" y="24"/>
                  </a:lnTo>
                  <a:lnTo>
                    <a:pt x="120" y="24"/>
                  </a:lnTo>
                  <a:lnTo>
                    <a:pt x="114" y="24"/>
                  </a:lnTo>
                  <a:lnTo>
                    <a:pt x="98" y="24"/>
                  </a:lnTo>
                  <a:lnTo>
                    <a:pt x="86" y="24"/>
                  </a:lnTo>
                  <a:lnTo>
                    <a:pt x="82" y="24"/>
                  </a:lnTo>
                  <a:lnTo>
                    <a:pt x="80" y="22"/>
                  </a:lnTo>
                  <a:lnTo>
                    <a:pt x="78" y="20"/>
                  </a:lnTo>
                  <a:lnTo>
                    <a:pt x="80" y="14"/>
                  </a:lnTo>
                  <a:lnTo>
                    <a:pt x="84" y="12"/>
                  </a:lnTo>
                  <a:lnTo>
                    <a:pt x="92" y="12"/>
                  </a:lnTo>
                  <a:lnTo>
                    <a:pt x="126" y="12"/>
                  </a:lnTo>
                  <a:lnTo>
                    <a:pt x="134" y="10"/>
                  </a:lnTo>
                  <a:lnTo>
                    <a:pt x="142" y="8"/>
                  </a:lnTo>
                  <a:lnTo>
                    <a:pt x="148" y="8"/>
                  </a:lnTo>
                  <a:lnTo>
                    <a:pt x="158" y="8"/>
                  </a:lnTo>
                  <a:lnTo>
                    <a:pt x="164" y="8"/>
                  </a:lnTo>
                  <a:lnTo>
                    <a:pt x="168" y="8"/>
                  </a:lnTo>
                  <a:lnTo>
                    <a:pt x="168" y="10"/>
                  </a:lnTo>
                  <a:lnTo>
                    <a:pt x="172" y="10"/>
                  </a:lnTo>
                  <a:lnTo>
                    <a:pt x="188" y="8"/>
                  </a:lnTo>
                  <a:lnTo>
                    <a:pt x="202" y="4"/>
                  </a:lnTo>
                  <a:lnTo>
                    <a:pt x="226" y="2"/>
                  </a:lnTo>
                  <a:lnTo>
                    <a:pt x="252" y="0"/>
                  </a:lnTo>
                  <a:lnTo>
                    <a:pt x="306" y="2"/>
                  </a:lnTo>
                  <a:lnTo>
                    <a:pt x="328" y="2"/>
                  </a:lnTo>
                  <a:lnTo>
                    <a:pt x="346" y="2"/>
                  </a:lnTo>
                  <a:lnTo>
                    <a:pt x="364" y="6"/>
                  </a:lnTo>
                  <a:lnTo>
                    <a:pt x="382" y="10"/>
                  </a:lnTo>
                  <a:lnTo>
                    <a:pt x="368" y="16"/>
                  </a:lnTo>
                  <a:lnTo>
                    <a:pt x="352" y="22"/>
                  </a:lnTo>
                  <a:lnTo>
                    <a:pt x="332" y="24"/>
                  </a:lnTo>
                  <a:lnTo>
                    <a:pt x="324" y="24"/>
                  </a:lnTo>
                  <a:lnTo>
                    <a:pt x="316" y="24"/>
                  </a:lnTo>
                  <a:lnTo>
                    <a:pt x="304" y="24"/>
                  </a:lnTo>
                  <a:lnTo>
                    <a:pt x="310" y="24"/>
                  </a:lnTo>
                  <a:lnTo>
                    <a:pt x="318" y="24"/>
                  </a:lnTo>
                  <a:lnTo>
                    <a:pt x="310" y="26"/>
                  </a:lnTo>
                  <a:lnTo>
                    <a:pt x="302" y="26"/>
                  </a:lnTo>
                  <a:lnTo>
                    <a:pt x="282" y="26"/>
                  </a:lnTo>
                  <a:lnTo>
                    <a:pt x="272" y="28"/>
                  </a:lnTo>
                  <a:lnTo>
                    <a:pt x="262" y="32"/>
                  </a:lnTo>
                  <a:lnTo>
                    <a:pt x="250" y="36"/>
                  </a:lnTo>
                  <a:lnTo>
                    <a:pt x="240" y="36"/>
                  </a:lnTo>
                  <a:lnTo>
                    <a:pt x="222" y="36"/>
                  </a:lnTo>
                  <a:lnTo>
                    <a:pt x="216" y="36"/>
                  </a:lnTo>
                  <a:lnTo>
                    <a:pt x="210" y="36"/>
                  </a:lnTo>
                  <a:lnTo>
                    <a:pt x="208" y="40"/>
                  </a:lnTo>
                  <a:lnTo>
                    <a:pt x="206" y="44"/>
                  </a:lnTo>
                  <a:lnTo>
                    <a:pt x="196" y="52"/>
                  </a:lnTo>
                  <a:lnTo>
                    <a:pt x="184" y="58"/>
                  </a:lnTo>
                  <a:lnTo>
                    <a:pt x="174"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45" name="Freeform 56"/>
            <p:cNvSpPr>
              <a:spLocks/>
            </p:cNvSpPr>
            <p:nvPr/>
          </p:nvSpPr>
          <p:spPr bwMode="auto">
            <a:xfrm>
              <a:off x="3151464" y="2502140"/>
              <a:ext cx="415120" cy="300003"/>
            </a:xfrm>
            <a:custGeom>
              <a:avLst/>
              <a:gdLst>
                <a:gd name="T0" fmla="*/ 2147483647 w 284"/>
                <a:gd name="T1" fmla="*/ 2147483647 h 190"/>
                <a:gd name="T2" fmla="*/ 2147483647 w 284"/>
                <a:gd name="T3" fmla="*/ 2147483647 h 190"/>
                <a:gd name="T4" fmla="*/ 2147483647 w 284"/>
                <a:gd name="T5" fmla="*/ 2147483647 h 190"/>
                <a:gd name="T6" fmla="*/ 2147483647 w 284"/>
                <a:gd name="T7" fmla="*/ 2147483647 h 190"/>
                <a:gd name="T8" fmla="*/ 2147483647 w 284"/>
                <a:gd name="T9" fmla="*/ 2147483647 h 190"/>
                <a:gd name="T10" fmla="*/ 2147483647 w 284"/>
                <a:gd name="T11" fmla="*/ 2147483647 h 190"/>
                <a:gd name="T12" fmla="*/ 2147483647 w 284"/>
                <a:gd name="T13" fmla="*/ 2147483647 h 190"/>
                <a:gd name="T14" fmla="*/ 2147483647 w 284"/>
                <a:gd name="T15" fmla="*/ 2147483647 h 190"/>
                <a:gd name="T16" fmla="*/ 2147483647 w 284"/>
                <a:gd name="T17" fmla="*/ 2147483647 h 190"/>
                <a:gd name="T18" fmla="*/ 2147483647 w 284"/>
                <a:gd name="T19" fmla="*/ 2147483647 h 190"/>
                <a:gd name="T20" fmla="*/ 2147483647 w 284"/>
                <a:gd name="T21" fmla="*/ 2147483647 h 190"/>
                <a:gd name="T22" fmla="*/ 2147483647 w 284"/>
                <a:gd name="T23" fmla="*/ 2147483647 h 190"/>
                <a:gd name="T24" fmla="*/ 2147483647 w 284"/>
                <a:gd name="T25" fmla="*/ 2147483647 h 190"/>
                <a:gd name="T26" fmla="*/ 2147483647 w 284"/>
                <a:gd name="T27" fmla="*/ 2147483647 h 190"/>
                <a:gd name="T28" fmla="*/ 2147483647 w 284"/>
                <a:gd name="T29" fmla="*/ 2147483647 h 190"/>
                <a:gd name="T30" fmla="*/ 2147483647 w 284"/>
                <a:gd name="T31" fmla="*/ 2147483647 h 190"/>
                <a:gd name="T32" fmla="*/ 2147483647 w 284"/>
                <a:gd name="T33" fmla="*/ 2147483647 h 190"/>
                <a:gd name="T34" fmla="*/ 2147483647 w 284"/>
                <a:gd name="T35" fmla="*/ 2147483647 h 190"/>
                <a:gd name="T36" fmla="*/ 2147483647 w 284"/>
                <a:gd name="T37" fmla="*/ 2147483647 h 190"/>
                <a:gd name="T38" fmla="*/ 2147483647 w 284"/>
                <a:gd name="T39" fmla="*/ 2147483647 h 190"/>
                <a:gd name="T40" fmla="*/ 2147483647 w 284"/>
                <a:gd name="T41" fmla="*/ 2147483647 h 190"/>
                <a:gd name="T42" fmla="*/ 2147483647 w 284"/>
                <a:gd name="T43" fmla="*/ 2147483647 h 190"/>
                <a:gd name="T44" fmla="*/ 2147483647 w 284"/>
                <a:gd name="T45" fmla="*/ 2147483647 h 190"/>
                <a:gd name="T46" fmla="*/ 2147483647 w 284"/>
                <a:gd name="T47" fmla="*/ 2147483647 h 190"/>
                <a:gd name="T48" fmla="*/ 2147483647 w 284"/>
                <a:gd name="T49" fmla="*/ 2147483647 h 190"/>
                <a:gd name="T50" fmla="*/ 2147483647 w 284"/>
                <a:gd name="T51" fmla="*/ 2147483647 h 190"/>
                <a:gd name="T52" fmla="*/ 2147483647 w 284"/>
                <a:gd name="T53" fmla="*/ 2147483647 h 190"/>
                <a:gd name="T54" fmla="*/ 2147483647 w 284"/>
                <a:gd name="T55" fmla="*/ 2147483647 h 190"/>
                <a:gd name="T56" fmla="*/ 2147483647 w 284"/>
                <a:gd name="T57" fmla="*/ 2147483647 h 190"/>
                <a:gd name="T58" fmla="*/ 2147483647 w 284"/>
                <a:gd name="T59" fmla="*/ 2147483647 h 190"/>
                <a:gd name="T60" fmla="*/ 2147483647 w 284"/>
                <a:gd name="T61" fmla="*/ 2147483647 h 190"/>
                <a:gd name="T62" fmla="*/ 2147483647 w 284"/>
                <a:gd name="T63" fmla="*/ 2147483647 h 190"/>
                <a:gd name="T64" fmla="*/ 2147483647 w 284"/>
                <a:gd name="T65" fmla="*/ 2147483647 h 190"/>
                <a:gd name="T66" fmla="*/ 2147483647 w 284"/>
                <a:gd name="T67" fmla="*/ 2147483647 h 190"/>
                <a:gd name="T68" fmla="*/ 2147483647 w 284"/>
                <a:gd name="T69" fmla="*/ 2147483647 h 190"/>
                <a:gd name="T70" fmla="*/ 2147483647 w 284"/>
                <a:gd name="T71" fmla="*/ 2147483647 h 190"/>
                <a:gd name="T72" fmla="*/ 2147483647 w 284"/>
                <a:gd name="T73" fmla="*/ 2147483647 h 190"/>
                <a:gd name="T74" fmla="*/ 2147483647 w 284"/>
                <a:gd name="T75" fmla="*/ 2147483647 h 190"/>
                <a:gd name="T76" fmla="*/ 2147483647 w 284"/>
                <a:gd name="T77" fmla="*/ 2147483647 h 190"/>
                <a:gd name="T78" fmla="*/ 2147483647 w 284"/>
                <a:gd name="T79" fmla="*/ 2147483647 h 190"/>
                <a:gd name="T80" fmla="*/ 2147483647 w 284"/>
                <a:gd name="T81" fmla="*/ 2147483647 h 190"/>
                <a:gd name="T82" fmla="*/ 2147483647 w 284"/>
                <a:gd name="T83" fmla="*/ 2147483647 h 190"/>
                <a:gd name="T84" fmla="*/ 2147483647 w 284"/>
                <a:gd name="T85" fmla="*/ 2147483647 h 190"/>
                <a:gd name="T86" fmla="*/ 2147483647 w 284"/>
                <a:gd name="T87" fmla="*/ 2147483647 h 190"/>
                <a:gd name="T88" fmla="*/ 2147483647 w 284"/>
                <a:gd name="T89" fmla="*/ 2147483647 h 190"/>
                <a:gd name="T90" fmla="*/ 2147483647 w 284"/>
                <a:gd name="T91" fmla="*/ 2147483647 h 190"/>
                <a:gd name="T92" fmla="*/ 2147483647 w 284"/>
                <a:gd name="T93" fmla="*/ 2147483647 h 190"/>
                <a:gd name="T94" fmla="*/ 2147483647 w 284"/>
                <a:gd name="T95" fmla="*/ 2147483647 h 190"/>
                <a:gd name="T96" fmla="*/ 2147483647 w 284"/>
                <a:gd name="T97" fmla="*/ 2147483647 h 190"/>
                <a:gd name="T98" fmla="*/ 2147483647 w 284"/>
                <a:gd name="T99" fmla="*/ 2147483647 h 190"/>
                <a:gd name="T100" fmla="*/ 2147483647 w 284"/>
                <a:gd name="T101" fmla="*/ 2147483647 h 190"/>
                <a:gd name="T102" fmla="*/ 2147483647 w 284"/>
                <a:gd name="T103" fmla="*/ 2147483647 h 190"/>
                <a:gd name="T104" fmla="*/ 2147483647 w 284"/>
                <a:gd name="T105" fmla="*/ 2147483647 h 190"/>
                <a:gd name="T106" fmla="*/ 2147483647 w 284"/>
                <a:gd name="T107" fmla="*/ 2147483647 h 190"/>
                <a:gd name="T108" fmla="*/ 2147483647 w 284"/>
                <a:gd name="T109" fmla="*/ 2147483647 h 190"/>
                <a:gd name="T110" fmla="*/ 2147483647 w 284"/>
                <a:gd name="T111" fmla="*/ 2147483647 h 190"/>
                <a:gd name="T112" fmla="*/ 2147483647 w 284"/>
                <a:gd name="T113" fmla="*/ 2147483647 h 190"/>
                <a:gd name="T114" fmla="*/ 2147483647 w 284"/>
                <a:gd name="T115" fmla="*/ 0 h 190"/>
                <a:gd name="T116" fmla="*/ 2147483647 w 284"/>
                <a:gd name="T117" fmla="*/ 2147483647 h 190"/>
                <a:gd name="T118" fmla="*/ 2147483647 w 284"/>
                <a:gd name="T119" fmla="*/ 2147483647 h 190"/>
                <a:gd name="T120" fmla="*/ 2147483647 w 284"/>
                <a:gd name="T121" fmla="*/ 2147483647 h 190"/>
                <a:gd name="T122" fmla="*/ 2147483647 w 284"/>
                <a:gd name="T123" fmla="*/ 2147483647 h 1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4"/>
                <a:gd name="T187" fmla="*/ 0 h 190"/>
                <a:gd name="T188" fmla="*/ 284 w 284"/>
                <a:gd name="T189" fmla="*/ 190 h 19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4" h="190">
                  <a:moveTo>
                    <a:pt x="114" y="0"/>
                  </a:moveTo>
                  <a:lnTo>
                    <a:pt x="124" y="0"/>
                  </a:lnTo>
                  <a:lnTo>
                    <a:pt x="122" y="10"/>
                  </a:lnTo>
                  <a:lnTo>
                    <a:pt x="126" y="8"/>
                  </a:lnTo>
                  <a:lnTo>
                    <a:pt x="130" y="4"/>
                  </a:lnTo>
                  <a:lnTo>
                    <a:pt x="132" y="2"/>
                  </a:lnTo>
                  <a:lnTo>
                    <a:pt x="138" y="0"/>
                  </a:lnTo>
                  <a:lnTo>
                    <a:pt x="146" y="0"/>
                  </a:lnTo>
                  <a:lnTo>
                    <a:pt x="158" y="4"/>
                  </a:lnTo>
                  <a:lnTo>
                    <a:pt x="168" y="8"/>
                  </a:lnTo>
                  <a:lnTo>
                    <a:pt x="170" y="12"/>
                  </a:lnTo>
                  <a:lnTo>
                    <a:pt x="172" y="14"/>
                  </a:lnTo>
                  <a:lnTo>
                    <a:pt x="142" y="20"/>
                  </a:lnTo>
                  <a:lnTo>
                    <a:pt x="158" y="22"/>
                  </a:lnTo>
                  <a:lnTo>
                    <a:pt x="172" y="20"/>
                  </a:lnTo>
                  <a:lnTo>
                    <a:pt x="176" y="22"/>
                  </a:lnTo>
                  <a:lnTo>
                    <a:pt x="180" y="24"/>
                  </a:lnTo>
                  <a:lnTo>
                    <a:pt x="184" y="28"/>
                  </a:lnTo>
                  <a:lnTo>
                    <a:pt x="186" y="34"/>
                  </a:lnTo>
                  <a:lnTo>
                    <a:pt x="190" y="40"/>
                  </a:lnTo>
                  <a:lnTo>
                    <a:pt x="196" y="34"/>
                  </a:lnTo>
                  <a:lnTo>
                    <a:pt x="198" y="32"/>
                  </a:lnTo>
                  <a:lnTo>
                    <a:pt x="202" y="32"/>
                  </a:lnTo>
                  <a:lnTo>
                    <a:pt x="212" y="36"/>
                  </a:lnTo>
                  <a:lnTo>
                    <a:pt x="224" y="44"/>
                  </a:lnTo>
                  <a:lnTo>
                    <a:pt x="246" y="58"/>
                  </a:lnTo>
                  <a:lnTo>
                    <a:pt x="236" y="64"/>
                  </a:lnTo>
                  <a:lnTo>
                    <a:pt x="230" y="68"/>
                  </a:lnTo>
                  <a:lnTo>
                    <a:pt x="228" y="74"/>
                  </a:lnTo>
                  <a:lnTo>
                    <a:pt x="218" y="74"/>
                  </a:lnTo>
                  <a:lnTo>
                    <a:pt x="218" y="80"/>
                  </a:lnTo>
                  <a:lnTo>
                    <a:pt x="224" y="80"/>
                  </a:lnTo>
                  <a:lnTo>
                    <a:pt x="234" y="82"/>
                  </a:lnTo>
                  <a:lnTo>
                    <a:pt x="246" y="86"/>
                  </a:lnTo>
                  <a:lnTo>
                    <a:pt x="256" y="94"/>
                  </a:lnTo>
                  <a:lnTo>
                    <a:pt x="258" y="98"/>
                  </a:lnTo>
                  <a:lnTo>
                    <a:pt x="258" y="102"/>
                  </a:lnTo>
                  <a:lnTo>
                    <a:pt x="264" y="104"/>
                  </a:lnTo>
                  <a:lnTo>
                    <a:pt x="268" y="106"/>
                  </a:lnTo>
                  <a:lnTo>
                    <a:pt x="272" y="108"/>
                  </a:lnTo>
                  <a:lnTo>
                    <a:pt x="276" y="108"/>
                  </a:lnTo>
                  <a:lnTo>
                    <a:pt x="280" y="108"/>
                  </a:lnTo>
                  <a:lnTo>
                    <a:pt x="284" y="106"/>
                  </a:lnTo>
                  <a:lnTo>
                    <a:pt x="284" y="112"/>
                  </a:lnTo>
                  <a:lnTo>
                    <a:pt x="276" y="114"/>
                  </a:lnTo>
                  <a:lnTo>
                    <a:pt x="268" y="116"/>
                  </a:lnTo>
                  <a:lnTo>
                    <a:pt x="268" y="126"/>
                  </a:lnTo>
                  <a:lnTo>
                    <a:pt x="262" y="124"/>
                  </a:lnTo>
                  <a:lnTo>
                    <a:pt x="258" y="122"/>
                  </a:lnTo>
                  <a:lnTo>
                    <a:pt x="252" y="130"/>
                  </a:lnTo>
                  <a:lnTo>
                    <a:pt x="246" y="134"/>
                  </a:lnTo>
                  <a:lnTo>
                    <a:pt x="242" y="136"/>
                  </a:lnTo>
                  <a:lnTo>
                    <a:pt x="236" y="136"/>
                  </a:lnTo>
                  <a:lnTo>
                    <a:pt x="232" y="134"/>
                  </a:lnTo>
                  <a:lnTo>
                    <a:pt x="230" y="130"/>
                  </a:lnTo>
                  <a:lnTo>
                    <a:pt x="228" y="128"/>
                  </a:lnTo>
                  <a:lnTo>
                    <a:pt x="228" y="120"/>
                  </a:lnTo>
                  <a:lnTo>
                    <a:pt x="224" y="112"/>
                  </a:lnTo>
                  <a:lnTo>
                    <a:pt x="210" y="112"/>
                  </a:lnTo>
                  <a:lnTo>
                    <a:pt x="212" y="118"/>
                  </a:lnTo>
                  <a:lnTo>
                    <a:pt x="208" y="120"/>
                  </a:lnTo>
                  <a:lnTo>
                    <a:pt x="204" y="120"/>
                  </a:lnTo>
                  <a:lnTo>
                    <a:pt x="198" y="122"/>
                  </a:lnTo>
                  <a:lnTo>
                    <a:pt x="198" y="124"/>
                  </a:lnTo>
                  <a:lnTo>
                    <a:pt x="200" y="128"/>
                  </a:lnTo>
                  <a:lnTo>
                    <a:pt x="206" y="130"/>
                  </a:lnTo>
                  <a:lnTo>
                    <a:pt x="206" y="138"/>
                  </a:lnTo>
                  <a:lnTo>
                    <a:pt x="214" y="140"/>
                  </a:lnTo>
                  <a:lnTo>
                    <a:pt x="220" y="144"/>
                  </a:lnTo>
                  <a:lnTo>
                    <a:pt x="222" y="152"/>
                  </a:lnTo>
                  <a:lnTo>
                    <a:pt x="220" y="158"/>
                  </a:lnTo>
                  <a:lnTo>
                    <a:pt x="218" y="164"/>
                  </a:lnTo>
                  <a:lnTo>
                    <a:pt x="218" y="168"/>
                  </a:lnTo>
                  <a:lnTo>
                    <a:pt x="216" y="172"/>
                  </a:lnTo>
                  <a:lnTo>
                    <a:pt x="220" y="178"/>
                  </a:lnTo>
                  <a:lnTo>
                    <a:pt x="212" y="176"/>
                  </a:lnTo>
                  <a:lnTo>
                    <a:pt x="202" y="172"/>
                  </a:lnTo>
                  <a:lnTo>
                    <a:pt x="196" y="166"/>
                  </a:lnTo>
                  <a:lnTo>
                    <a:pt x="192" y="164"/>
                  </a:lnTo>
                  <a:lnTo>
                    <a:pt x="192" y="162"/>
                  </a:lnTo>
                  <a:lnTo>
                    <a:pt x="188" y="160"/>
                  </a:lnTo>
                  <a:lnTo>
                    <a:pt x="182" y="158"/>
                  </a:lnTo>
                  <a:lnTo>
                    <a:pt x="170" y="158"/>
                  </a:lnTo>
                  <a:lnTo>
                    <a:pt x="172" y="160"/>
                  </a:lnTo>
                  <a:lnTo>
                    <a:pt x="180" y="168"/>
                  </a:lnTo>
                  <a:lnTo>
                    <a:pt x="196" y="182"/>
                  </a:lnTo>
                  <a:lnTo>
                    <a:pt x="194" y="188"/>
                  </a:lnTo>
                  <a:lnTo>
                    <a:pt x="190" y="190"/>
                  </a:lnTo>
                  <a:lnTo>
                    <a:pt x="184" y="188"/>
                  </a:lnTo>
                  <a:lnTo>
                    <a:pt x="174" y="184"/>
                  </a:lnTo>
                  <a:lnTo>
                    <a:pt x="160" y="176"/>
                  </a:lnTo>
                  <a:lnTo>
                    <a:pt x="134" y="176"/>
                  </a:lnTo>
                  <a:lnTo>
                    <a:pt x="132" y="172"/>
                  </a:lnTo>
                  <a:lnTo>
                    <a:pt x="134" y="170"/>
                  </a:lnTo>
                  <a:lnTo>
                    <a:pt x="134" y="168"/>
                  </a:lnTo>
                  <a:lnTo>
                    <a:pt x="134" y="164"/>
                  </a:lnTo>
                  <a:lnTo>
                    <a:pt x="134" y="160"/>
                  </a:lnTo>
                  <a:lnTo>
                    <a:pt x="134" y="158"/>
                  </a:lnTo>
                  <a:lnTo>
                    <a:pt x="132" y="158"/>
                  </a:lnTo>
                  <a:lnTo>
                    <a:pt x="124" y="152"/>
                  </a:lnTo>
                  <a:lnTo>
                    <a:pt x="120" y="148"/>
                  </a:lnTo>
                  <a:lnTo>
                    <a:pt x="120" y="144"/>
                  </a:lnTo>
                  <a:lnTo>
                    <a:pt x="102" y="144"/>
                  </a:lnTo>
                  <a:lnTo>
                    <a:pt x="94" y="144"/>
                  </a:lnTo>
                  <a:lnTo>
                    <a:pt x="88" y="146"/>
                  </a:lnTo>
                  <a:lnTo>
                    <a:pt x="78" y="148"/>
                  </a:lnTo>
                  <a:lnTo>
                    <a:pt x="70" y="150"/>
                  </a:lnTo>
                  <a:lnTo>
                    <a:pt x="62" y="148"/>
                  </a:lnTo>
                  <a:lnTo>
                    <a:pt x="60" y="146"/>
                  </a:lnTo>
                  <a:lnTo>
                    <a:pt x="60" y="144"/>
                  </a:lnTo>
                  <a:lnTo>
                    <a:pt x="60" y="142"/>
                  </a:lnTo>
                  <a:lnTo>
                    <a:pt x="62" y="138"/>
                  </a:lnTo>
                  <a:lnTo>
                    <a:pt x="70" y="136"/>
                  </a:lnTo>
                  <a:lnTo>
                    <a:pt x="86" y="128"/>
                  </a:lnTo>
                  <a:lnTo>
                    <a:pt x="88" y="132"/>
                  </a:lnTo>
                  <a:lnTo>
                    <a:pt x="92" y="134"/>
                  </a:lnTo>
                  <a:lnTo>
                    <a:pt x="104" y="134"/>
                  </a:lnTo>
                  <a:lnTo>
                    <a:pt x="114" y="132"/>
                  </a:lnTo>
                  <a:lnTo>
                    <a:pt x="116" y="130"/>
                  </a:lnTo>
                  <a:lnTo>
                    <a:pt x="120" y="128"/>
                  </a:lnTo>
                  <a:lnTo>
                    <a:pt x="122" y="126"/>
                  </a:lnTo>
                  <a:lnTo>
                    <a:pt x="122" y="120"/>
                  </a:lnTo>
                  <a:lnTo>
                    <a:pt x="134" y="116"/>
                  </a:lnTo>
                  <a:lnTo>
                    <a:pt x="142" y="112"/>
                  </a:lnTo>
                  <a:lnTo>
                    <a:pt x="162" y="98"/>
                  </a:lnTo>
                  <a:lnTo>
                    <a:pt x="152" y="84"/>
                  </a:lnTo>
                  <a:lnTo>
                    <a:pt x="148" y="82"/>
                  </a:lnTo>
                  <a:lnTo>
                    <a:pt x="142" y="80"/>
                  </a:lnTo>
                  <a:lnTo>
                    <a:pt x="142" y="76"/>
                  </a:lnTo>
                  <a:lnTo>
                    <a:pt x="128" y="76"/>
                  </a:lnTo>
                  <a:lnTo>
                    <a:pt x="130" y="74"/>
                  </a:lnTo>
                  <a:lnTo>
                    <a:pt x="134" y="74"/>
                  </a:lnTo>
                  <a:lnTo>
                    <a:pt x="134" y="66"/>
                  </a:lnTo>
                  <a:lnTo>
                    <a:pt x="130" y="64"/>
                  </a:lnTo>
                  <a:lnTo>
                    <a:pt x="126" y="62"/>
                  </a:lnTo>
                  <a:lnTo>
                    <a:pt x="118" y="56"/>
                  </a:lnTo>
                  <a:lnTo>
                    <a:pt x="114" y="54"/>
                  </a:lnTo>
                  <a:lnTo>
                    <a:pt x="112" y="54"/>
                  </a:lnTo>
                  <a:lnTo>
                    <a:pt x="110" y="56"/>
                  </a:lnTo>
                  <a:lnTo>
                    <a:pt x="104" y="58"/>
                  </a:lnTo>
                  <a:lnTo>
                    <a:pt x="100" y="62"/>
                  </a:lnTo>
                  <a:lnTo>
                    <a:pt x="96" y="64"/>
                  </a:lnTo>
                  <a:lnTo>
                    <a:pt x="92" y="66"/>
                  </a:lnTo>
                  <a:lnTo>
                    <a:pt x="88" y="66"/>
                  </a:lnTo>
                  <a:lnTo>
                    <a:pt x="88" y="64"/>
                  </a:lnTo>
                  <a:lnTo>
                    <a:pt x="88" y="56"/>
                  </a:lnTo>
                  <a:lnTo>
                    <a:pt x="76" y="58"/>
                  </a:lnTo>
                  <a:lnTo>
                    <a:pt x="64" y="58"/>
                  </a:lnTo>
                  <a:lnTo>
                    <a:pt x="36" y="56"/>
                  </a:lnTo>
                  <a:lnTo>
                    <a:pt x="32" y="56"/>
                  </a:lnTo>
                  <a:lnTo>
                    <a:pt x="26" y="54"/>
                  </a:lnTo>
                  <a:lnTo>
                    <a:pt x="24" y="52"/>
                  </a:lnTo>
                  <a:lnTo>
                    <a:pt x="22" y="46"/>
                  </a:lnTo>
                  <a:lnTo>
                    <a:pt x="18" y="48"/>
                  </a:lnTo>
                  <a:lnTo>
                    <a:pt x="14" y="50"/>
                  </a:lnTo>
                  <a:lnTo>
                    <a:pt x="10" y="52"/>
                  </a:lnTo>
                  <a:lnTo>
                    <a:pt x="6" y="52"/>
                  </a:lnTo>
                  <a:lnTo>
                    <a:pt x="4" y="52"/>
                  </a:lnTo>
                  <a:lnTo>
                    <a:pt x="2" y="48"/>
                  </a:lnTo>
                  <a:lnTo>
                    <a:pt x="0" y="44"/>
                  </a:lnTo>
                  <a:lnTo>
                    <a:pt x="6" y="40"/>
                  </a:lnTo>
                  <a:lnTo>
                    <a:pt x="14" y="40"/>
                  </a:lnTo>
                  <a:lnTo>
                    <a:pt x="6" y="36"/>
                  </a:lnTo>
                  <a:lnTo>
                    <a:pt x="4" y="34"/>
                  </a:lnTo>
                  <a:lnTo>
                    <a:pt x="4" y="30"/>
                  </a:lnTo>
                  <a:lnTo>
                    <a:pt x="4" y="28"/>
                  </a:lnTo>
                  <a:lnTo>
                    <a:pt x="6" y="24"/>
                  </a:lnTo>
                  <a:lnTo>
                    <a:pt x="12" y="18"/>
                  </a:lnTo>
                  <a:lnTo>
                    <a:pt x="22" y="14"/>
                  </a:lnTo>
                  <a:lnTo>
                    <a:pt x="32" y="10"/>
                  </a:lnTo>
                  <a:lnTo>
                    <a:pt x="56" y="6"/>
                  </a:lnTo>
                  <a:lnTo>
                    <a:pt x="64" y="4"/>
                  </a:lnTo>
                  <a:lnTo>
                    <a:pt x="72" y="0"/>
                  </a:lnTo>
                  <a:lnTo>
                    <a:pt x="82" y="0"/>
                  </a:lnTo>
                  <a:lnTo>
                    <a:pt x="78" y="6"/>
                  </a:lnTo>
                  <a:lnTo>
                    <a:pt x="72" y="8"/>
                  </a:lnTo>
                  <a:lnTo>
                    <a:pt x="62" y="12"/>
                  </a:lnTo>
                  <a:lnTo>
                    <a:pt x="58" y="16"/>
                  </a:lnTo>
                  <a:lnTo>
                    <a:pt x="54" y="18"/>
                  </a:lnTo>
                  <a:lnTo>
                    <a:pt x="50" y="22"/>
                  </a:lnTo>
                  <a:lnTo>
                    <a:pt x="48" y="28"/>
                  </a:lnTo>
                  <a:lnTo>
                    <a:pt x="56" y="28"/>
                  </a:lnTo>
                  <a:lnTo>
                    <a:pt x="60" y="24"/>
                  </a:lnTo>
                  <a:lnTo>
                    <a:pt x="64" y="18"/>
                  </a:lnTo>
                  <a:lnTo>
                    <a:pt x="70" y="14"/>
                  </a:lnTo>
                  <a:lnTo>
                    <a:pt x="76" y="12"/>
                  </a:lnTo>
                  <a:lnTo>
                    <a:pt x="94" y="6"/>
                  </a:lnTo>
                  <a:lnTo>
                    <a:pt x="1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46" name="Freeform 57"/>
            <p:cNvSpPr>
              <a:spLocks/>
            </p:cNvSpPr>
            <p:nvPr/>
          </p:nvSpPr>
          <p:spPr bwMode="auto">
            <a:xfrm>
              <a:off x="3303675" y="2630901"/>
              <a:ext cx="47278" cy="29203"/>
            </a:xfrm>
            <a:custGeom>
              <a:avLst/>
              <a:gdLst>
                <a:gd name="T0" fmla="*/ 2147483647 w 32"/>
                <a:gd name="T1" fmla="*/ 2147483647 h 18"/>
                <a:gd name="T2" fmla="*/ 2147483647 w 32"/>
                <a:gd name="T3" fmla="*/ 0 h 18"/>
                <a:gd name="T4" fmla="*/ 2147483647 w 32"/>
                <a:gd name="T5" fmla="*/ 0 h 18"/>
                <a:gd name="T6" fmla="*/ 2147483647 w 32"/>
                <a:gd name="T7" fmla="*/ 2147483647 h 18"/>
                <a:gd name="T8" fmla="*/ 2147483647 w 32"/>
                <a:gd name="T9" fmla="*/ 2147483647 h 18"/>
                <a:gd name="T10" fmla="*/ 2147483647 w 32"/>
                <a:gd name="T11" fmla="*/ 2147483647 h 18"/>
                <a:gd name="T12" fmla="*/ 2147483647 w 32"/>
                <a:gd name="T13" fmla="*/ 2147483647 h 18"/>
                <a:gd name="T14" fmla="*/ 2147483647 w 32"/>
                <a:gd name="T15" fmla="*/ 2147483647 h 18"/>
                <a:gd name="T16" fmla="*/ 2147483647 w 32"/>
                <a:gd name="T17" fmla="*/ 2147483647 h 18"/>
                <a:gd name="T18" fmla="*/ 2147483647 w 32"/>
                <a:gd name="T19" fmla="*/ 2147483647 h 18"/>
                <a:gd name="T20" fmla="*/ 0 w 32"/>
                <a:gd name="T21" fmla="*/ 2147483647 h 18"/>
                <a:gd name="T22" fmla="*/ 2147483647 w 32"/>
                <a:gd name="T23" fmla="*/ 2147483647 h 18"/>
                <a:gd name="T24" fmla="*/ 2147483647 w 32"/>
                <a:gd name="T25" fmla="*/ 2147483647 h 18"/>
                <a:gd name="T26" fmla="*/ 2147483647 w 32"/>
                <a:gd name="T27" fmla="*/ 2147483647 h 18"/>
                <a:gd name="T28" fmla="*/ 2147483647 w 32"/>
                <a:gd name="T29" fmla="*/ 2147483647 h 18"/>
                <a:gd name="T30" fmla="*/ 2147483647 w 32"/>
                <a:gd name="T31" fmla="*/ 0 h 18"/>
                <a:gd name="T32" fmla="*/ 2147483647 w 32"/>
                <a:gd name="T33" fmla="*/ 2147483647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18"/>
                <a:gd name="T53" fmla="*/ 32 w 3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18">
                  <a:moveTo>
                    <a:pt x="16" y="2"/>
                  </a:moveTo>
                  <a:lnTo>
                    <a:pt x="28" y="0"/>
                  </a:lnTo>
                  <a:lnTo>
                    <a:pt x="30" y="0"/>
                  </a:lnTo>
                  <a:lnTo>
                    <a:pt x="32" y="2"/>
                  </a:lnTo>
                  <a:lnTo>
                    <a:pt x="30" y="6"/>
                  </a:lnTo>
                  <a:lnTo>
                    <a:pt x="28" y="10"/>
                  </a:lnTo>
                  <a:lnTo>
                    <a:pt x="22" y="14"/>
                  </a:lnTo>
                  <a:lnTo>
                    <a:pt x="14" y="18"/>
                  </a:lnTo>
                  <a:lnTo>
                    <a:pt x="6" y="18"/>
                  </a:lnTo>
                  <a:lnTo>
                    <a:pt x="2" y="16"/>
                  </a:lnTo>
                  <a:lnTo>
                    <a:pt x="0" y="14"/>
                  </a:lnTo>
                  <a:lnTo>
                    <a:pt x="2" y="10"/>
                  </a:lnTo>
                  <a:lnTo>
                    <a:pt x="8" y="6"/>
                  </a:lnTo>
                  <a:lnTo>
                    <a:pt x="12" y="2"/>
                  </a:lnTo>
                  <a:lnTo>
                    <a:pt x="18" y="2"/>
                  </a:lnTo>
                  <a:lnTo>
                    <a:pt x="18" y="0"/>
                  </a:lnTo>
                  <a:lnTo>
                    <a:pt x="16"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47" name="Freeform 59"/>
            <p:cNvSpPr>
              <a:spLocks/>
            </p:cNvSpPr>
            <p:nvPr/>
          </p:nvSpPr>
          <p:spPr bwMode="auto">
            <a:xfrm>
              <a:off x="1955689" y="3152587"/>
              <a:ext cx="1276492" cy="687615"/>
            </a:xfrm>
            <a:custGeom>
              <a:avLst/>
              <a:gdLst>
                <a:gd name="T0" fmla="*/ 2147483647 w 872"/>
                <a:gd name="T1" fmla="*/ 2147483647 h 434"/>
                <a:gd name="T2" fmla="*/ 2147483647 w 872"/>
                <a:gd name="T3" fmla="*/ 2147483647 h 434"/>
                <a:gd name="T4" fmla="*/ 2147483647 w 872"/>
                <a:gd name="T5" fmla="*/ 2147483647 h 434"/>
                <a:gd name="T6" fmla="*/ 2147483647 w 872"/>
                <a:gd name="T7" fmla="*/ 2147483647 h 434"/>
                <a:gd name="T8" fmla="*/ 2147483647 w 872"/>
                <a:gd name="T9" fmla="*/ 2147483647 h 434"/>
                <a:gd name="T10" fmla="*/ 2147483647 w 872"/>
                <a:gd name="T11" fmla="*/ 2147483647 h 434"/>
                <a:gd name="T12" fmla="*/ 2147483647 w 872"/>
                <a:gd name="T13" fmla="*/ 2147483647 h 434"/>
                <a:gd name="T14" fmla="*/ 2147483647 w 872"/>
                <a:gd name="T15" fmla="*/ 2147483647 h 434"/>
                <a:gd name="T16" fmla="*/ 2147483647 w 872"/>
                <a:gd name="T17" fmla="*/ 2147483647 h 434"/>
                <a:gd name="T18" fmla="*/ 2147483647 w 872"/>
                <a:gd name="T19" fmla="*/ 2147483647 h 434"/>
                <a:gd name="T20" fmla="*/ 2147483647 w 872"/>
                <a:gd name="T21" fmla="*/ 2147483647 h 434"/>
                <a:gd name="T22" fmla="*/ 2147483647 w 872"/>
                <a:gd name="T23" fmla="*/ 2147483647 h 434"/>
                <a:gd name="T24" fmla="*/ 2147483647 w 872"/>
                <a:gd name="T25" fmla="*/ 2147483647 h 434"/>
                <a:gd name="T26" fmla="*/ 2147483647 w 872"/>
                <a:gd name="T27" fmla="*/ 2147483647 h 434"/>
                <a:gd name="T28" fmla="*/ 2147483647 w 872"/>
                <a:gd name="T29" fmla="*/ 2147483647 h 434"/>
                <a:gd name="T30" fmla="*/ 2147483647 w 872"/>
                <a:gd name="T31" fmla="*/ 2147483647 h 434"/>
                <a:gd name="T32" fmla="*/ 2147483647 w 872"/>
                <a:gd name="T33" fmla="*/ 2147483647 h 434"/>
                <a:gd name="T34" fmla="*/ 2147483647 w 872"/>
                <a:gd name="T35" fmla="*/ 2147483647 h 434"/>
                <a:gd name="T36" fmla="*/ 2147483647 w 872"/>
                <a:gd name="T37" fmla="*/ 2147483647 h 434"/>
                <a:gd name="T38" fmla="*/ 2147483647 w 872"/>
                <a:gd name="T39" fmla="*/ 2147483647 h 434"/>
                <a:gd name="T40" fmla="*/ 2147483647 w 872"/>
                <a:gd name="T41" fmla="*/ 2147483647 h 434"/>
                <a:gd name="T42" fmla="*/ 2147483647 w 872"/>
                <a:gd name="T43" fmla="*/ 2147483647 h 434"/>
                <a:gd name="T44" fmla="*/ 2147483647 w 872"/>
                <a:gd name="T45" fmla="*/ 2147483647 h 434"/>
                <a:gd name="T46" fmla="*/ 2147483647 w 872"/>
                <a:gd name="T47" fmla="*/ 2147483647 h 434"/>
                <a:gd name="T48" fmla="*/ 2147483647 w 872"/>
                <a:gd name="T49" fmla="*/ 2147483647 h 434"/>
                <a:gd name="T50" fmla="*/ 2147483647 w 872"/>
                <a:gd name="T51" fmla="*/ 2147483647 h 434"/>
                <a:gd name="T52" fmla="*/ 2147483647 w 872"/>
                <a:gd name="T53" fmla="*/ 2147483647 h 434"/>
                <a:gd name="T54" fmla="*/ 2147483647 w 872"/>
                <a:gd name="T55" fmla="*/ 2147483647 h 434"/>
                <a:gd name="T56" fmla="*/ 2147483647 w 872"/>
                <a:gd name="T57" fmla="*/ 2147483647 h 434"/>
                <a:gd name="T58" fmla="*/ 2147483647 w 872"/>
                <a:gd name="T59" fmla="*/ 2147483647 h 434"/>
                <a:gd name="T60" fmla="*/ 2147483647 w 872"/>
                <a:gd name="T61" fmla="*/ 2147483647 h 434"/>
                <a:gd name="T62" fmla="*/ 2147483647 w 872"/>
                <a:gd name="T63" fmla="*/ 2147483647 h 434"/>
                <a:gd name="T64" fmla="*/ 2147483647 w 872"/>
                <a:gd name="T65" fmla="*/ 2147483647 h 434"/>
                <a:gd name="T66" fmla="*/ 2147483647 w 872"/>
                <a:gd name="T67" fmla="*/ 2147483647 h 434"/>
                <a:gd name="T68" fmla="*/ 2147483647 w 872"/>
                <a:gd name="T69" fmla="*/ 2147483647 h 434"/>
                <a:gd name="T70" fmla="*/ 2147483647 w 872"/>
                <a:gd name="T71" fmla="*/ 2147483647 h 434"/>
                <a:gd name="T72" fmla="*/ 2147483647 w 872"/>
                <a:gd name="T73" fmla="*/ 2147483647 h 434"/>
                <a:gd name="T74" fmla="*/ 2147483647 w 872"/>
                <a:gd name="T75" fmla="*/ 2147483647 h 434"/>
                <a:gd name="T76" fmla="*/ 2147483647 w 872"/>
                <a:gd name="T77" fmla="*/ 2147483647 h 434"/>
                <a:gd name="T78" fmla="*/ 2147483647 w 872"/>
                <a:gd name="T79" fmla="*/ 2147483647 h 434"/>
                <a:gd name="T80" fmla="*/ 2147483647 w 872"/>
                <a:gd name="T81" fmla="*/ 2147483647 h 434"/>
                <a:gd name="T82" fmla="*/ 2147483647 w 872"/>
                <a:gd name="T83" fmla="*/ 2147483647 h 434"/>
                <a:gd name="T84" fmla="*/ 2147483647 w 872"/>
                <a:gd name="T85" fmla="*/ 2147483647 h 434"/>
                <a:gd name="T86" fmla="*/ 2147483647 w 872"/>
                <a:gd name="T87" fmla="*/ 2147483647 h 434"/>
                <a:gd name="T88" fmla="*/ 2147483647 w 872"/>
                <a:gd name="T89" fmla="*/ 2147483647 h 434"/>
                <a:gd name="T90" fmla="*/ 2147483647 w 872"/>
                <a:gd name="T91" fmla="*/ 2147483647 h 434"/>
                <a:gd name="T92" fmla="*/ 2147483647 w 872"/>
                <a:gd name="T93" fmla="*/ 2147483647 h 434"/>
                <a:gd name="T94" fmla="*/ 2147483647 w 872"/>
                <a:gd name="T95" fmla="*/ 2147483647 h 434"/>
                <a:gd name="T96" fmla="*/ 2147483647 w 872"/>
                <a:gd name="T97" fmla="*/ 2147483647 h 434"/>
                <a:gd name="T98" fmla="*/ 2147483647 w 872"/>
                <a:gd name="T99" fmla="*/ 2147483647 h 434"/>
                <a:gd name="T100" fmla="*/ 2147483647 w 872"/>
                <a:gd name="T101" fmla="*/ 2147483647 h 434"/>
                <a:gd name="T102" fmla="*/ 2147483647 w 872"/>
                <a:gd name="T103" fmla="*/ 2147483647 h 434"/>
                <a:gd name="T104" fmla="*/ 0 w 872"/>
                <a:gd name="T105" fmla="*/ 2147483647 h 434"/>
                <a:gd name="T106" fmla="*/ 2147483647 w 872"/>
                <a:gd name="T107" fmla="*/ 2147483647 h 434"/>
                <a:gd name="T108" fmla="*/ 2147483647 w 872"/>
                <a:gd name="T109" fmla="*/ 2147483647 h 43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72"/>
                <a:gd name="T166" fmla="*/ 0 h 434"/>
                <a:gd name="T167" fmla="*/ 872 w 872"/>
                <a:gd name="T168" fmla="*/ 434 h 43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72" h="434">
                  <a:moveTo>
                    <a:pt x="4" y="226"/>
                  </a:moveTo>
                  <a:lnTo>
                    <a:pt x="4" y="228"/>
                  </a:lnTo>
                  <a:lnTo>
                    <a:pt x="4" y="230"/>
                  </a:lnTo>
                  <a:lnTo>
                    <a:pt x="2" y="236"/>
                  </a:lnTo>
                  <a:lnTo>
                    <a:pt x="4" y="244"/>
                  </a:lnTo>
                  <a:lnTo>
                    <a:pt x="6" y="254"/>
                  </a:lnTo>
                  <a:lnTo>
                    <a:pt x="14" y="260"/>
                  </a:lnTo>
                  <a:lnTo>
                    <a:pt x="26" y="264"/>
                  </a:lnTo>
                  <a:lnTo>
                    <a:pt x="30" y="266"/>
                  </a:lnTo>
                  <a:lnTo>
                    <a:pt x="32" y="268"/>
                  </a:lnTo>
                  <a:lnTo>
                    <a:pt x="40" y="278"/>
                  </a:lnTo>
                  <a:lnTo>
                    <a:pt x="44" y="290"/>
                  </a:lnTo>
                  <a:lnTo>
                    <a:pt x="46" y="300"/>
                  </a:lnTo>
                  <a:lnTo>
                    <a:pt x="66" y="298"/>
                  </a:lnTo>
                  <a:lnTo>
                    <a:pt x="74" y="298"/>
                  </a:lnTo>
                  <a:lnTo>
                    <a:pt x="80" y="300"/>
                  </a:lnTo>
                  <a:lnTo>
                    <a:pt x="124" y="326"/>
                  </a:lnTo>
                  <a:lnTo>
                    <a:pt x="174" y="326"/>
                  </a:lnTo>
                  <a:lnTo>
                    <a:pt x="178" y="316"/>
                  </a:lnTo>
                  <a:lnTo>
                    <a:pt x="194" y="318"/>
                  </a:lnTo>
                  <a:lnTo>
                    <a:pt x="198" y="318"/>
                  </a:lnTo>
                  <a:lnTo>
                    <a:pt x="204" y="316"/>
                  </a:lnTo>
                  <a:lnTo>
                    <a:pt x="206" y="324"/>
                  </a:lnTo>
                  <a:lnTo>
                    <a:pt x="212" y="328"/>
                  </a:lnTo>
                  <a:lnTo>
                    <a:pt x="216" y="332"/>
                  </a:lnTo>
                  <a:lnTo>
                    <a:pt x="220" y="336"/>
                  </a:lnTo>
                  <a:lnTo>
                    <a:pt x="224" y="356"/>
                  </a:lnTo>
                  <a:lnTo>
                    <a:pt x="226" y="360"/>
                  </a:lnTo>
                  <a:lnTo>
                    <a:pt x="230" y="364"/>
                  </a:lnTo>
                  <a:lnTo>
                    <a:pt x="234" y="366"/>
                  </a:lnTo>
                  <a:lnTo>
                    <a:pt x="238" y="366"/>
                  </a:lnTo>
                  <a:lnTo>
                    <a:pt x="244" y="364"/>
                  </a:lnTo>
                  <a:lnTo>
                    <a:pt x="250" y="360"/>
                  </a:lnTo>
                  <a:lnTo>
                    <a:pt x="254" y="354"/>
                  </a:lnTo>
                  <a:lnTo>
                    <a:pt x="256" y="354"/>
                  </a:lnTo>
                  <a:lnTo>
                    <a:pt x="262" y="354"/>
                  </a:lnTo>
                  <a:lnTo>
                    <a:pt x="270" y="354"/>
                  </a:lnTo>
                  <a:lnTo>
                    <a:pt x="276" y="358"/>
                  </a:lnTo>
                  <a:lnTo>
                    <a:pt x="278" y="366"/>
                  </a:lnTo>
                  <a:lnTo>
                    <a:pt x="282" y="374"/>
                  </a:lnTo>
                  <a:lnTo>
                    <a:pt x="286" y="392"/>
                  </a:lnTo>
                  <a:lnTo>
                    <a:pt x="288" y="408"/>
                  </a:lnTo>
                  <a:lnTo>
                    <a:pt x="290" y="412"/>
                  </a:lnTo>
                  <a:lnTo>
                    <a:pt x="294" y="414"/>
                  </a:lnTo>
                  <a:lnTo>
                    <a:pt x="302" y="420"/>
                  </a:lnTo>
                  <a:lnTo>
                    <a:pt x="320" y="426"/>
                  </a:lnTo>
                  <a:lnTo>
                    <a:pt x="322" y="426"/>
                  </a:lnTo>
                  <a:lnTo>
                    <a:pt x="322" y="408"/>
                  </a:lnTo>
                  <a:lnTo>
                    <a:pt x="322" y="402"/>
                  </a:lnTo>
                  <a:lnTo>
                    <a:pt x="324" y="394"/>
                  </a:lnTo>
                  <a:lnTo>
                    <a:pt x="328" y="388"/>
                  </a:lnTo>
                  <a:lnTo>
                    <a:pt x="332" y="382"/>
                  </a:lnTo>
                  <a:lnTo>
                    <a:pt x="338" y="378"/>
                  </a:lnTo>
                  <a:lnTo>
                    <a:pt x="340" y="374"/>
                  </a:lnTo>
                  <a:lnTo>
                    <a:pt x="342" y="370"/>
                  </a:lnTo>
                  <a:lnTo>
                    <a:pt x="350" y="370"/>
                  </a:lnTo>
                  <a:lnTo>
                    <a:pt x="358" y="368"/>
                  </a:lnTo>
                  <a:lnTo>
                    <a:pt x="370" y="360"/>
                  </a:lnTo>
                  <a:lnTo>
                    <a:pt x="372" y="358"/>
                  </a:lnTo>
                  <a:lnTo>
                    <a:pt x="374" y="356"/>
                  </a:lnTo>
                  <a:lnTo>
                    <a:pt x="374" y="354"/>
                  </a:lnTo>
                  <a:lnTo>
                    <a:pt x="378" y="352"/>
                  </a:lnTo>
                  <a:lnTo>
                    <a:pt x="384" y="354"/>
                  </a:lnTo>
                  <a:lnTo>
                    <a:pt x="386" y="352"/>
                  </a:lnTo>
                  <a:lnTo>
                    <a:pt x="386" y="350"/>
                  </a:lnTo>
                  <a:lnTo>
                    <a:pt x="388" y="348"/>
                  </a:lnTo>
                  <a:lnTo>
                    <a:pt x="392" y="348"/>
                  </a:lnTo>
                  <a:lnTo>
                    <a:pt x="398" y="348"/>
                  </a:lnTo>
                  <a:lnTo>
                    <a:pt x="404" y="350"/>
                  </a:lnTo>
                  <a:lnTo>
                    <a:pt x="408" y="352"/>
                  </a:lnTo>
                  <a:lnTo>
                    <a:pt x="414" y="354"/>
                  </a:lnTo>
                  <a:lnTo>
                    <a:pt x="418" y="352"/>
                  </a:lnTo>
                  <a:lnTo>
                    <a:pt x="424" y="352"/>
                  </a:lnTo>
                  <a:lnTo>
                    <a:pt x="430" y="356"/>
                  </a:lnTo>
                  <a:lnTo>
                    <a:pt x="434" y="358"/>
                  </a:lnTo>
                  <a:lnTo>
                    <a:pt x="440" y="360"/>
                  </a:lnTo>
                  <a:lnTo>
                    <a:pt x="444" y="358"/>
                  </a:lnTo>
                  <a:lnTo>
                    <a:pt x="450" y="356"/>
                  </a:lnTo>
                  <a:lnTo>
                    <a:pt x="452" y="358"/>
                  </a:lnTo>
                  <a:lnTo>
                    <a:pt x="454" y="360"/>
                  </a:lnTo>
                  <a:lnTo>
                    <a:pt x="456" y="362"/>
                  </a:lnTo>
                  <a:lnTo>
                    <a:pt x="460" y="362"/>
                  </a:lnTo>
                  <a:lnTo>
                    <a:pt x="462" y="362"/>
                  </a:lnTo>
                  <a:lnTo>
                    <a:pt x="462" y="358"/>
                  </a:lnTo>
                  <a:lnTo>
                    <a:pt x="458" y="356"/>
                  </a:lnTo>
                  <a:lnTo>
                    <a:pt x="456" y="354"/>
                  </a:lnTo>
                  <a:lnTo>
                    <a:pt x="456" y="340"/>
                  </a:lnTo>
                  <a:lnTo>
                    <a:pt x="466" y="338"/>
                  </a:lnTo>
                  <a:lnTo>
                    <a:pt x="474" y="336"/>
                  </a:lnTo>
                  <a:lnTo>
                    <a:pt x="486" y="340"/>
                  </a:lnTo>
                  <a:lnTo>
                    <a:pt x="490" y="338"/>
                  </a:lnTo>
                  <a:lnTo>
                    <a:pt x="494" y="336"/>
                  </a:lnTo>
                  <a:lnTo>
                    <a:pt x="510" y="336"/>
                  </a:lnTo>
                  <a:lnTo>
                    <a:pt x="512" y="338"/>
                  </a:lnTo>
                  <a:lnTo>
                    <a:pt x="516" y="340"/>
                  </a:lnTo>
                  <a:lnTo>
                    <a:pt x="522" y="342"/>
                  </a:lnTo>
                  <a:lnTo>
                    <a:pt x="524" y="346"/>
                  </a:lnTo>
                  <a:lnTo>
                    <a:pt x="524" y="348"/>
                  </a:lnTo>
                  <a:lnTo>
                    <a:pt x="524" y="352"/>
                  </a:lnTo>
                  <a:lnTo>
                    <a:pt x="530" y="350"/>
                  </a:lnTo>
                  <a:lnTo>
                    <a:pt x="532" y="348"/>
                  </a:lnTo>
                  <a:lnTo>
                    <a:pt x="542" y="344"/>
                  </a:lnTo>
                  <a:lnTo>
                    <a:pt x="550" y="346"/>
                  </a:lnTo>
                  <a:lnTo>
                    <a:pt x="552" y="350"/>
                  </a:lnTo>
                  <a:lnTo>
                    <a:pt x="552" y="354"/>
                  </a:lnTo>
                  <a:lnTo>
                    <a:pt x="554" y="356"/>
                  </a:lnTo>
                  <a:lnTo>
                    <a:pt x="556" y="360"/>
                  </a:lnTo>
                  <a:lnTo>
                    <a:pt x="558" y="362"/>
                  </a:lnTo>
                  <a:lnTo>
                    <a:pt x="562" y="364"/>
                  </a:lnTo>
                  <a:lnTo>
                    <a:pt x="560" y="370"/>
                  </a:lnTo>
                  <a:lnTo>
                    <a:pt x="558" y="372"/>
                  </a:lnTo>
                  <a:lnTo>
                    <a:pt x="556" y="376"/>
                  </a:lnTo>
                  <a:lnTo>
                    <a:pt x="556" y="380"/>
                  </a:lnTo>
                  <a:lnTo>
                    <a:pt x="558" y="382"/>
                  </a:lnTo>
                  <a:lnTo>
                    <a:pt x="560" y="386"/>
                  </a:lnTo>
                  <a:lnTo>
                    <a:pt x="558" y="388"/>
                  </a:lnTo>
                  <a:lnTo>
                    <a:pt x="558" y="390"/>
                  </a:lnTo>
                  <a:lnTo>
                    <a:pt x="558" y="400"/>
                  </a:lnTo>
                  <a:lnTo>
                    <a:pt x="564" y="408"/>
                  </a:lnTo>
                  <a:lnTo>
                    <a:pt x="564" y="416"/>
                  </a:lnTo>
                  <a:lnTo>
                    <a:pt x="566" y="422"/>
                  </a:lnTo>
                  <a:lnTo>
                    <a:pt x="570" y="428"/>
                  </a:lnTo>
                  <a:lnTo>
                    <a:pt x="574" y="432"/>
                  </a:lnTo>
                  <a:lnTo>
                    <a:pt x="578" y="434"/>
                  </a:lnTo>
                  <a:lnTo>
                    <a:pt x="584" y="434"/>
                  </a:lnTo>
                  <a:lnTo>
                    <a:pt x="584" y="428"/>
                  </a:lnTo>
                  <a:lnTo>
                    <a:pt x="588" y="420"/>
                  </a:lnTo>
                  <a:lnTo>
                    <a:pt x="590" y="414"/>
                  </a:lnTo>
                  <a:lnTo>
                    <a:pt x="592" y="408"/>
                  </a:lnTo>
                  <a:lnTo>
                    <a:pt x="592" y="398"/>
                  </a:lnTo>
                  <a:lnTo>
                    <a:pt x="594" y="388"/>
                  </a:lnTo>
                  <a:lnTo>
                    <a:pt x="592" y="380"/>
                  </a:lnTo>
                  <a:lnTo>
                    <a:pt x="588" y="370"/>
                  </a:lnTo>
                  <a:lnTo>
                    <a:pt x="586" y="358"/>
                  </a:lnTo>
                  <a:lnTo>
                    <a:pt x="584" y="348"/>
                  </a:lnTo>
                  <a:lnTo>
                    <a:pt x="586" y="332"/>
                  </a:lnTo>
                  <a:lnTo>
                    <a:pt x="590" y="322"/>
                  </a:lnTo>
                  <a:lnTo>
                    <a:pt x="598" y="310"/>
                  </a:lnTo>
                  <a:lnTo>
                    <a:pt x="606" y="300"/>
                  </a:lnTo>
                  <a:lnTo>
                    <a:pt x="608" y="300"/>
                  </a:lnTo>
                  <a:lnTo>
                    <a:pt x="612" y="298"/>
                  </a:lnTo>
                  <a:lnTo>
                    <a:pt x="616" y="296"/>
                  </a:lnTo>
                  <a:lnTo>
                    <a:pt x="618" y="294"/>
                  </a:lnTo>
                  <a:lnTo>
                    <a:pt x="624" y="292"/>
                  </a:lnTo>
                  <a:lnTo>
                    <a:pt x="626" y="290"/>
                  </a:lnTo>
                  <a:lnTo>
                    <a:pt x="632" y="282"/>
                  </a:lnTo>
                  <a:lnTo>
                    <a:pt x="634" y="276"/>
                  </a:lnTo>
                  <a:lnTo>
                    <a:pt x="638" y="274"/>
                  </a:lnTo>
                  <a:lnTo>
                    <a:pt x="644" y="274"/>
                  </a:lnTo>
                  <a:lnTo>
                    <a:pt x="644" y="272"/>
                  </a:lnTo>
                  <a:lnTo>
                    <a:pt x="646" y="272"/>
                  </a:lnTo>
                  <a:lnTo>
                    <a:pt x="650" y="272"/>
                  </a:lnTo>
                  <a:lnTo>
                    <a:pt x="654" y="268"/>
                  </a:lnTo>
                  <a:lnTo>
                    <a:pt x="658" y="264"/>
                  </a:lnTo>
                  <a:lnTo>
                    <a:pt x="660" y="260"/>
                  </a:lnTo>
                  <a:lnTo>
                    <a:pt x="668" y="258"/>
                  </a:lnTo>
                  <a:lnTo>
                    <a:pt x="672" y="258"/>
                  </a:lnTo>
                  <a:lnTo>
                    <a:pt x="678" y="254"/>
                  </a:lnTo>
                  <a:lnTo>
                    <a:pt x="676" y="250"/>
                  </a:lnTo>
                  <a:lnTo>
                    <a:pt x="678" y="246"/>
                  </a:lnTo>
                  <a:lnTo>
                    <a:pt x="688" y="244"/>
                  </a:lnTo>
                  <a:lnTo>
                    <a:pt x="690" y="242"/>
                  </a:lnTo>
                  <a:lnTo>
                    <a:pt x="692" y="240"/>
                  </a:lnTo>
                  <a:lnTo>
                    <a:pt x="696" y="238"/>
                  </a:lnTo>
                  <a:lnTo>
                    <a:pt x="698" y="234"/>
                  </a:lnTo>
                  <a:lnTo>
                    <a:pt x="696" y="230"/>
                  </a:lnTo>
                  <a:lnTo>
                    <a:pt x="696" y="226"/>
                  </a:lnTo>
                  <a:lnTo>
                    <a:pt x="694" y="222"/>
                  </a:lnTo>
                  <a:lnTo>
                    <a:pt x="692" y="218"/>
                  </a:lnTo>
                  <a:lnTo>
                    <a:pt x="690" y="216"/>
                  </a:lnTo>
                  <a:lnTo>
                    <a:pt x="688" y="214"/>
                  </a:lnTo>
                  <a:lnTo>
                    <a:pt x="694" y="214"/>
                  </a:lnTo>
                  <a:lnTo>
                    <a:pt x="692" y="214"/>
                  </a:lnTo>
                  <a:lnTo>
                    <a:pt x="692" y="212"/>
                  </a:lnTo>
                  <a:lnTo>
                    <a:pt x="694" y="208"/>
                  </a:lnTo>
                  <a:lnTo>
                    <a:pt x="700" y="210"/>
                  </a:lnTo>
                  <a:lnTo>
                    <a:pt x="704" y="208"/>
                  </a:lnTo>
                  <a:lnTo>
                    <a:pt x="706" y="206"/>
                  </a:lnTo>
                  <a:lnTo>
                    <a:pt x="706" y="198"/>
                  </a:lnTo>
                  <a:lnTo>
                    <a:pt x="702" y="190"/>
                  </a:lnTo>
                  <a:lnTo>
                    <a:pt x="702" y="188"/>
                  </a:lnTo>
                  <a:lnTo>
                    <a:pt x="706" y="192"/>
                  </a:lnTo>
                  <a:lnTo>
                    <a:pt x="708" y="196"/>
                  </a:lnTo>
                  <a:lnTo>
                    <a:pt x="714" y="196"/>
                  </a:lnTo>
                  <a:lnTo>
                    <a:pt x="716" y="194"/>
                  </a:lnTo>
                  <a:lnTo>
                    <a:pt x="718" y="188"/>
                  </a:lnTo>
                  <a:lnTo>
                    <a:pt x="718" y="168"/>
                  </a:lnTo>
                  <a:lnTo>
                    <a:pt x="718" y="172"/>
                  </a:lnTo>
                  <a:lnTo>
                    <a:pt x="718" y="174"/>
                  </a:lnTo>
                  <a:lnTo>
                    <a:pt x="720" y="174"/>
                  </a:lnTo>
                  <a:lnTo>
                    <a:pt x="720" y="178"/>
                  </a:lnTo>
                  <a:lnTo>
                    <a:pt x="722" y="182"/>
                  </a:lnTo>
                  <a:lnTo>
                    <a:pt x="726" y="176"/>
                  </a:lnTo>
                  <a:lnTo>
                    <a:pt x="732" y="172"/>
                  </a:lnTo>
                  <a:lnTo>
                    <a:pt x="734" y="172"/>
                  </a:lnTo>
                  <a:lnTo>
                    <a:pt x="740" y="164"/>
                  </a:lnTo>
                  <a:lnTo>
                    <a:pt x="744" y="158"/>
                  </a:lnTo>
                  <a:lnTo>
                    <a:pt x="742" y="150"/>
                  </a:lnTo>
                  <a:lnTo>
                    <a:pt x="744" y="148"/>
                  </a:lnTo>
                  <a:lnTo>
                    <a:pt x="746" y="146"/>
                  </a:lnTo>
                  <a:lnTo>
                    <a:pt x="756" y="146"/>
                  </a:lnTo>
                  <a:lnTo>
                    <a:pt x="766" y="146"/>
                  </a:lnTo>
                  <a:lnTo>
                    <a:pt x="770" y="142"/>
                  </a:lnTo>
                  <a:lnTo>
                    <a:pt x="752" y="142"/>
                  </a:lnTo>
                  <a:lnTo>
                    <a:pt x="760" y="140"/>
                  </a:lnTo>
                  <a:lnTo>
                    <a:pt x="770" y="140"/>
                  </a:lnTo>
                  <a:lnTo>
                    <a:pt x="776" y="138"/>
                  </a:lnTo>
                  <a:lnTo>
                    <a:pt x="786" y="134"/>
                  </a:lnTo>
                  <a:lnTo>
                    <a:pt x="790" y="132"/>
                  </a:lnTo>
                  <a:lnTo>
                    <a:pt x="792" y="130"/>
                  </a:lnTo>
                  <a:lnTo>
                    <a:pt x="802" y="132"/>
                  </a:lnTo>
                  <a:lnTo>
                    <a:pt x="808" y="130"/>
                  </a:lnTo>
                  <a:lnTo>
                    <a:pt x="812" y="128"/>
                  </a:lnTo>
                  <a:lnTo>
                    <a:pt x="810" y="124"/>
                  </a:lnTo>
                  <a:lnTo>
                    <a:pt x="808" y="126"/>
                  </a:lnTo>
                  <a:lnTo>
                    <a:pt x="806" y="128"/>
                  </a:lnTo>
                  <a:lnTo>
                    <a:pt x="800" y="128"/>
                  </a:lnTo>
                  <a:lnTo>
                    <a:pt x="802" y="126"/>
                  </a:lnTo>
                  <a:lnTo>
                    <a:pt x="802" y="122"/>
                  </a:lnTo>
                  <a:lnTo>
                    <a:pt x="800" y="118"/>
                  </a:lnTo>
                  <a:lnTo>
                    <a:pt x="802" y="112"/>
                  </a:lnTo>
                  <a:lnTo>
                    <a:pt x="804" y="108"/>
                  </a:lnTo>
                  <a:lnTo>
                    <a:pt x="806" y="104"/>
                  </a:lnTo>
                  <a:lnTo>
                    <a:pt x="808" y="98"/>
                  </a:lnTo>
                  <a:lnTo>
                    <a:pt x="814" y="94"/>
                  </a:lnTo>
                  <a:lnTo>
                    <a:pt x="822" y="90"/>
                  </a:lnTo>
                  <a:lnTo>
                    <a:pt x="838" y="84"/>
                  </a:lnTo>
                  <a:lnTo>
                    <a:pt x="854" y="80"/>
                  </a:lnTo>
                  <a:lnTo>
                    <a:pt x="870" y="74"/>
                  </a:lnTo>
                  <a:lnTo>
                    <a:pt x="864" y="54"/>
                  </a:lnTo>
                  <a:lnTo>
                    <a:pt x="864" y="50"/>
                  </a:lnTo>
                  <a:lnTo>
                    <a:pt x="866" y="46"/>
                  </a:lnTo>
                  <a:lnTo>
                    <a:pt x="872" y="38"/>
                  </a:lnTo>
                  <a:lnTo>
                    <a:pt x="852" y="32"/>
                  </a:lnTo>
                  <a:lnTo>
                    <a:pt x="846" y="34"/>
                  </a:lnTo>
                  <a:lnTo>
                    <a:pt x="840" y="38"/>
                  </a:lnTo>
                  <a:lnTo>
                    <a:pt x="830" y="52"/>
                  </a:lnTo>
                  <a:lnTo>
                    <a:pt x="824" y="58"/>
                  </a:lnTo>
                  <a:lnTo>
                    <a:pt x="820" y="66"/>
                  </a:lnTo>
                  <a:lnTo>
                    <a:pt x="814" y="70"/>
                  </a:lnTo>
                  <a:lnTo>
                    <a:pt x="804" y="72"/>
                  </a:lnTo>
                  <a:lnTo>
                    <a:pt x="798" y="74"/>
                  </a:lnTo>
                  <a:lnTo>
                    <a:pt x="766" y="74"/>
                  </a:lnTo>
                  <a:lnTo>
                    <a:pt x="758" y="78"/>
                  </a:lnTo>
                  <a:lnTo>
                    <a:pt x="750" y="80"/>
                  </a:lnTo>
                  <a:lnTo>
                    <a:pt x="738" y="90"/>
                  </a:lnTo>
                  <a:lnTo>
                    <a:pt x="724" y="100"/>
                  </a:lnTo>
                  <a:lnTo>
                    <a:pt x="718" y="102"/>
                  </a:lnTo>
                  <a:lnTo>
                    <a:pt x="712" y="104"/>
                  </a:lnTo>
                  <a:lnTo>
                    <a:pt x="706" y="102"/>
                  </a:lnTo>
                  <a:lnTo>
                    <a:pt x="700" y="100"/>
                  </a:lnTo>
                  <a:lnTo>
                    <a:pt x="694" y="100"/>
                  </a:lnTo>
                  <a:lnTo>
                    <a:pt x="692" y="102"/>
                  </a:lnTo>
                  <a:lnTo>
                    <a:pt x="688" y="106"/>
                  </a:lnTo>
                  <a:lnTo>
                    <a:pt x="686" y="110"/>
                  </a:lnTo>
                  <a:lnTo>
                    <a:pt x="684" y="116"/>
                  </a:lnTo>
                  <a:lnTo>
                    <a:pt x="672" y="122"/>
                  </a:lnTo>
                  <a:lnTo>
                    <a:pt x="658" y="128"/>
                  </a:lnTo>
                  <a:lnTo>
                    <a:pt x="642" y="134"/>
                  </a:lnTo>
                  <a:lnTo>
                    <a:pt x="632" y="136"/>
                  </a:lnTo>
                  <a:lnTo>
                    <a:pt x="622" y="134"/>
                  </a:lnTo>
                  <a:lnTo>
                    <a:pt x="618" y="134"/>
                  </a:lnTo>
                  <a:lnTo>
                    <a:pt x="618" y="132"/>
                  </a:lnTo>
                  <a:lnTo>
                    <a:pt x="618" y="126"/>
                  </a:lnTo>
                  <a:lnTo>
                    <a:pt x="622" y="122"/>
                  </a:lnTo>
                  <a:lnTo>
                    <a:pt x="630" y="118"/>
                  </a:lnTo>
                  <a:lnTo>
                    <a:pt x="636" y="112"/>
                  </a:lnTo>
                  <a:lnTo>
                    <a:pt x="640" y="108"/>
                  </a:lnTo>
                  <a:lnTo>
                    <a:pt x="640" y="106"/>
                  </a:lnTo>
                  <a:lnTo>
                    <a:pt x="638" y="104"/>
                  </a:lnTo>
                  <a:lnTo>
                    <a:pt x="636" y="102"/>
                  </a:lnTo>
                  <a:lnTo>
                    <a:pt x="638" y="96"/>
                  </a:lnTo>
                  <a:lnTo>
                    <a:pt x="636" y="94"/>
                  </a:lnTo>
                  <a:lnTo>
                    <a:pt x="634" y="88"/>
                  </a:lnTo>
                  <a:lnTo>
                    <a:pt x="632" y="92"/>
                  </a:lnTo>
                  <a:lnTo>
                    <a:pt x="630" y="96"/>
                  </a:lnTo>
                  <a:lnTo>
                    <a:pt x="622" y="96"/>
                  </a:lnTo>
                  <a:lnTo>
                    <a:pt x="626" y="90"/>
                  </a:lnTo>
                  <a:lnTo>
                    <a:pt x="632" y="86"/>
                  </a:lnTo>
                  <a:lnTo>
                    <a:pt x="634" y="80"/>
                  </a:lnTo>
                  <a:lnTo>
                    <a:pt x="636" y="72"/>
                  </a:lnTo>
                  <a:lnTo>
                    <a:pt x="636" y="68"/>
                  </a:lnTo>
                  <a:lnTo>
                    <a:pt x="632" y="66"/>
                  </a:lnTo>
                  <a:lnTo>
                    <a:pt x="630" y="64"/>
                  </a:lnTo>
                  <a:lnTo>
                    <a:pt x="622" y="64"/>
                  </a:lnTo>
                  <a:lnTo>
                    <a:pt x="618" y="64"/>
                  </a:lnTo>
                  <a:lnTo>
                    <a:pt x="610" y="72"/>
                  </a:lnTo>
                  <a:lnTo>
                    <a:pt x="602" y="78"/>
                  </a:lnTo>
                  <a:lnTo>
                    <a:pt x="592" y="82"/>
                  </a:lnTo>
                  <a:lnTo>
                    <a:pt x="584" y="92"/>
                  </a:lnTo>
                  <a:lnTo>
                    <a:pt x="582" y="96"/>
                  </a:lnTo>
                  <a:lnTo>
                    <a:pt x="580" y="104"/>
                  </a:lnTo>
                  <a:lnTo>
                    <a:pt x="578" y="116"/>
                  </a:lnTo>
                  <a:lnTo>
                    <a:pt x="576" y="122"/>
                  </a:lnTo>
                  <a:lnTo>
                    <a:pt x="572" y="128"/>
                  </a:lnTo>
                  <a:lnTo>
                    <a:pt x="566" y="132"/>
                  </a:lnTo>
                  <a:lnTo>
                    <a:pt x="558" y="134"/>
                  </a:lnTo>
                  <a:lnTo>
                    <a:pt x="554" y="132"/>
                  </a:lnTo>
                  <a:lnTo>
                    <a:pt x="552" y="130"/>
                  </a:lnTo>
                  <a:lnTo>
                    <a:pt x="550" y="128"/>
                  </a:lnTo>
                  <a:lnTo>
                    <a:pt x="552" y="122"/>
                  </a:lnTo>
                  <a:lnTo>
                    <a:pt x="554" y="114"/>
                  </a:lnTo>
                  <a:lnTo>
                    <a:pt x="560" y="102"/>
                  </a:lnTo>
                  <a:lnTo>
                    <a:pt x="568" y="90"/>
                  </a:lnTo>
                  <a:lnTo>
                    <a:pt x="576" y="80"/>
                  </a:lnTo>
                  <a:lnTo>
                    <a:pt x="576" y="78"/>
                  </a:lnTo>
                  <a:lnTo>
                    <a:pt x="578" y="74"/>
                  </a:lnTo>
                  <a:lnTo>
                    <a:pt x="584" y="66"/>
                  </a:lnTo>
                  <a:lnTo>
                    <a:pt x="594" y="60"/>
                  </a:lnTo>
                  <a:lnTo>
                    <a:pt x="602" y="58"/>
                  </a:lnTo>
                  <a:lnTo>
                    <a:pt x="620" y="58"/>
                  </a:lnTo>
                  <a:lnTo>
                    <a:pt x="624" y="56"/>
                  </a:lnTo>
                  <a:lnTo>
                    <a:pt x="628" y="56"/>
                  </a:lnTo>
                  <a:lnTo>
                    <a:pt x="634" y="52"/>
                  </a:lnTo>
                  <a:lnTo>
                    <a:pt x="626" y="50"/>
                  </a:lnTo>
                  <a:lnTo>
                    <a:pt x="618" y="50"/>
                  </a:lnTo>
                  <a:lnTo>
                    <a:pt x="612" y="50"/>
                  </a:lnTo>
                  <a:lnTo>
                    <a:pt x="606" y="48"/>
                  </a:lnTo>
                  <a:lnTo>
                    <a:pt x="596" y="46"/>
                  </a:lnTo>
                  <a:lnTo>
                    <a:pt x="592" y="44"/>
                  </a:lnTo>
                  <a:lnTo>
                    <a:pt x="590" y="40"/>
                  </a:lnTo>
                  <a:lnTo>
                    <a:pt x="590" y="36"/>
                  </a:lnTo>
                  <a:lnTo>
                    <a:pt x="584" y="36"/>
                  </a:lnTo>
                  <a:lnTo>
                    <a:pt x="582" y="36"/>
                  </a:lnTo>
                  <a:lnTo>
                    <a:pt x="580" y="34"/>
                  </a:lnTo>
                  <a:lnTo>
                    <a:pt x="586" y="30"/>
                  </a:lnTo>
                  <a:lnTo>
                    <a:pt x="564" y="38"/>
                  </a:lnTo>
                  <a:lnTo>
                    <a:pt x="550" y="40"/>
                  </a:lnTo>
                  <a:lnTo>
                    <a:pt x="540" y="42"/>
                  </a:lnTo>
                  <a:lnTo>
                    <a:pt x="536" y="42"/>
                  </a:lnTo>
                  <a:lnTo>
                    <a:pt x="532" y="42"/>
                  </a:lnTo>
                  <a:lnTo>
                    <a:pt x="528" y="40"/>
                  </a:lnTo>
                  <a:lnTo>
                    <a:pt x="536" y="34"/>
                  </a:lnTo>
                  <a:lnTo>
                    <a:pt x="544" y="30"/>
                  </a:lnTo>
                  <a:lnTo>
                    <a:pt x="552" y="26"/>
                  </a:lnTo>
                  <a:lnTo>
                    <a:pt x="562" y="22"/>
                  </a:lnTo>
                  <a:lnTo>
                    <a:pt x="550" y="20"/>
                  </a:lnTo>
                  <a:lnTo>
                    <a:pt x="540" y="16"/>
                  </a:lnTo>
                  <a:lnTo>
                    <a:pt x="540" y="18"/>
                  </a:lnTo>
                  <a:lnTo>
                    <a:pt x="534" y="16"/>
                  </a:lnTo>
                  <a:lnTo>
                    <a:pt x="528" y="14"/>
                  </a:lnTo>
                  <a:lnTo>
                    <a:pt x="522" y="14"/>
                  </a:lnTo>
                  <a:lnTo>
                    <a:pt x="516" y="12"/>
                  </a:lnTo>
                  <a:lnTo>
                    <a:pt x="510" y="10"/>
                  </a:lnTo>
                  <a:lnTo>
                    <a:pt x="506" y="6"/>
                  </a:lnTo>
                  <a:lnTo>
                    <a:pt x="506" y="0"/>
                  </a:lnTo>
                  <a:lnTo>
                    <a:pt x="112" y="0"/>
                  </a:lnTo>
                  <a:lnTo>
                    <a:pt x="110" y="6"/>
                  </a:lnTo>
                  <a:lnTo>
                    <a:pt x="106" y="14"/>
                  </a:lnTo>
                  <a:lnTo>
                    <a:pt x="104" y="22"/>
                  </a:lnTo>
                  <a:lnTo>
                    <a:pt x="100" y="24"/>
                  </a:lnTo>
                  <a:lnTo>
                    <a:pt x="96" y="26"/>
                  </a:lnTo>
                  <a:lnTo>
                    <a:pt x="94" y="22"/>
                  </a:lnTo>
                  <a:lnTo>
                    <a:pt x="92" y="20"/>
                  </a:lnTo>
                  <a:lnTo>
                    <a:pt x="82" y="16"/>
                  </a:lnTo>
                  <a:lnTo>
                    <a:pt x="78" y="26"/>
                  </a:lnTo>
                  <a:lnTo>
                    <a:pt x="64" y="52"/>
                  </a:lnTo>
                  <a:lnTo>
                    <a:pt x="48" y="80"/>
                  </a:lnTo>
                  <a:lnTo>
                    <a:pt x="40" y="90"/>
                  </a:lnTo>
                  <a:lnTo>
                    <a:pt x="32" y="98"/>
                  </a:lnTo>
                  <a:lnTo>
                    <a:pt x="26" y="106"/>
                  </a:lnTo>
                  <a:lnTo>
                    <a:pt x="20" y="114"/>
                  </a:lnTo>
                  <a:lnTo>
                    <a:pt x="14" y="126"/>
                  </a:lnTo>
                  <a:lnTo>
                    <a:pt x="12" y="136"/>
                  </a:lnTo>
                  <a:lnTo>
                    <a:pt x="8" y="146"/>
                  </a:lnTo>
                  <a:lnTo>
                    <a:pt x="2" y="158"/>
                  </a:lnTo>
                  <a:lnTo>
                    <a:pt x="2" y="162"/>
                  </a:lnTo>
                  <a:lnTo>
                    <a:pt x="2" y="166"/>
                  </a:lnTo>
                  <a:lnTo>
                    <a:pt x="2" y="170"/>
                  </a:lnTo>
                  <a:lnTo>
                    <a:pt x="0" y="172"/>
                  </a:lnTo>
                  <a:lnTo>
                    <a:pt x="0" y="174"/>
                  </a:lnTo>
                  <a:lnTo>
                    <a:pt x="0" y="178"/>
                  </a:lnTo>
                  <a:lnTo>
                    <a:pt x="2" y="190"/>
                  </a:lnTo>
                  <a:lnTo>
                    <a:pt x="4" y="198"/>
                  </a:lnTo>
                  <a:lnTo>
                    <a:pt x="6" y="196"/>
                  </a:lnTo>
                  <a:lnTo>
                    <a:pt x="10" y="194"/>
                  </a:lnTo>
                  <a:lnTo>
                    <a:pt x="18" y="196"/>
                  </a:lnTo>
                  <a:lnTo>
                    <a:pt x="10" y="196"/>
                  </a:lnTo>
                  <a:lnTo>
                    <a:pt x="8" y="198"/>
                  </a:lnTo>
                  <a:lnTo>
                    <a:pt x="6" y="200"/>
                  </a:lnTo>
                  <a:lnTo>
                    <a:pt x="8" y="204"/>
                  </a:lnTo>
                  <a:lnTo>
                    <a:pt x="4" y="202"/>
                  </a:lnTo>
                  <a:lnTo>
                    <a:pt x="2" y="206"/>
                  </a:lnTo>
                  <a:lnTo>
                    <a:pt x="4" y="214"/>
                  </a:lnTo>
                  <a:lnTo>
                    <a:pt x="4" y="216"/>
                  </a:lnTo>
                  <a:lnTo>
                    <a:pt x="6" y="216"/>
                  </a:lnTo>
                  <a:lnTo>
                    <a:pt x="6" y="220"/>
                  </a:lnTo>
                  <a:lnTo>
                    <a:pt x="6" y="222"/>
                  </a:lnTo>
                  <a:lnTo>
                    <a:pt x="4" y="2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48" name="Freeform 60"/>
            <p:cNvSpPr>
              <a:spLocks/>
            </p:cNvSpPr>
            <p:nvPr/>
          </p:nvSpPr>
          <p:spPr bwMode="auto">
            <a:xfrm>
              <a:off x="1403350" y="2564529"/>
              <a:ext cx="838311" cy="439383"/>
            </a:xfrm>
            <a:custGeom>
              <a:avLst/>
              <a:gdLst>
                <a:gd name="T0" fmla="*/ 2147483647 w 574"/>
                <a:gd name="T1" fmla="*/ 2147483647 h 278"/>
                <a:gd name="T2" fmla="*/ 2147483647 w 574"/>
                <a:gd name="T3" fmla="*/ 2147483647 h 278"/>
                <a:gd name="T4" fmla="*/ 2147483647 w 574"/>
                <a:gd name="T5" fmla="*/ 2147483647 h 278"/>
                <a:gd name="T6" fmla="*/ 2147483647 w 574"/>
                <a:gd name="T7" fmla="*/ 2147483647 h 278"/>
                <a:gd name="T8" fmla="*/ 2147483647 w 574"/>
                <a:gd name="T9" fmla="*/ 2147483647 h 278"/>
                <a:gd name="T10" fmla="*/ 2147483647 w 574"/>
                <a:gd name="T11" fmla="*/ 2147483647 h 278"/>
                <a:gd name="T12" fmla="*/ 2147483647 w 574"/>
                <a:gd name="T13" fmla="*/ 2147483647 h 278"/>
                <a:gd name="T14" fmla="*/ 2147483647 w 574"/>
                <a:gd name="T15" fmla="*/ 2147483647 h 278"/>
                <a:gd name="T16" fmla="*/ 2147483647 w 574"/>
                <a:gd name="T17" fmla="*/ 2147483647 h 278"/>
                <a:gd name="T18" fmla="*/ 2147483647 w 574"/>
                <a:gd name="T19" fmla="*/ 2147483647 h 278"/>
                <a:gd name="T20" fmla="*/ 2147483647 w 574"/>
                <a:gd name="T21" fmla="*/ 2147483647 h 278"/>
                <a:gd name="T22" fmla="*/ 2147483647 w 574"/>
                <a:gd name="T23" fmla="*/ 2147483647 h 278"/>
                <a:gd name="T24" fmla="*/ 2147483647 w 574"/>
                <a:gd name="T25" fmla="*/ 2147483647 h 278"/>
                <a:gd name="T26" fmla="*/ 2147483647 w 574"/>
                <a:gd name="T27" fmla="*/ 2147483647 h 278"/>
                <a:gd name="T28" fmla="*/ 2147483647 w 574"/>
                <a:gd name="T29" fmla="*/ 2147483647 h 278"/>
                <a:gd name="T30" fmla="*/ 2147483647 w 574"/>
                <a:gd name="T31" fmla="*/ 2147483647 h 278"/>
                <a:gd name="T32" fmla="*/ 2147483647 w 574"/>
                <a:gd name="T33" fmla="*/ 2147483647 h 278"/>
                <a:gd name="T34" fmla="*/ 2147483647 w 574"/>
                <a:gd name="T35" fmla="*/ 2147483647 h 278"/>
                <a:gd name="T36" fmla="*/ 2147483647 w 574"/>
                <a:gd name="T37" fmla="*/ 2147483647 h 278"/>
                <a:gd name="T38" fmla="*/ 2147483647 w 574"/>
                <a:gd name="T39" fmla="*/ 2147483647 h 278"/>
                <a:gd name="T40" fmla="*/ 2147483647 w 574"/>
                <a:gd name="T41" fmla="*/ 2147483647 h 278"/>
                <a:gd name="T42" fmla="*/ 2147483647 w 574"/>
                <a:gd name="T43" fmla="*/ 2147483647 h 278"/>
                <a:gd name="T44" fmla="*/ 2147483647 w 574"/>
                <a:gd name="T45" fmla="*/ 2147483647 h 278"/>
                <a:gd name="T46" fmla="*/ 2147483647 w 574"/>
                <a:gd name="T47" fmla="*/ 2147483647 h 278"/>
                <a:gd name="T48" fmla="*/ 2147483647 w 574"/>
                <a:gd name="T49" fmla="*/ 2147483647 h 278"/>
                <a:gd name="T50" fmla="*/ 2147483647 w 574"/>
                <a:gd name="T51" fmla="*/ 2147483647 h 278"/>
                <a:gd name="T52" fmla="*/ 2147483647 w 574"/>
                <a:gd name="T53" fmla="*/ 2147483647 h 278"/>
                <a:gd name="T54" fmla="*/ 2147483647 w 574"/>
                <a:gd name="T55" fmla="*/ 2147483647 h 278"/>
                <a:gd name="T56" fmla="*/ 2147483647 w 574"/>
                <a:gd name="T57" fmla="*/ 2147483647 h 278"/>
                <a:gd name="T58" fmla="*/ 2147483647 w 574"/>
                <a:gd name="T59" fmla="*/ 2147483647 h 278"/>
                <a:gd name="T60" fmla="*/ 2147483647 w 574"/>
                <a:gd name="T61" fmla="*/ 2147483647 h 278"/>
                <a:gd name="T62" fmla="*/ 2147483647 w 574"/>
                <a:gd name="T63" fmla="*/ 2147483647 h 278"/>
                <a:gd name="T64" fmla="*/ 2147483647 w 574"/>
                <a:gd name="T65" fmla="*/ 2147483647 h 278"/>
                <a:gd name="T66" fmla="*/ 2147483647 w 574"/>
                <a:gd name="T67" fmla="*/ 2147483647 h 278"/>
                <a:gd name="T68" fmla="*/ 2147483647 w 574"/>
                <a:gd name="T69" fmla="*/ 2147483647 h 278"/>
                <a:gd name="T70" fmla="*/ 2147483647 w 574"/>
                <a:gd name="T71" fmla="*/ 2147483647 h 278"/>
                <a:gd name="T72" fmla="*/ 2147483647 w 574"/>
                <a:gd name="T73" fmla="*/ 2147483647 h 278"/>
                <a:gd name="T74" fmla="*/ 2147483647 w 574"/>
                <a:gd name="T75" fmla="*/ 2147483647 h 278"/>
                <a:gd name="T76" fmla="*/ 2147483647 w 574"/>
                <a:gd name="T77" fmla="*/ 2147483647 h 278"/>
                <a:gd name="T78" fmla="*/ 2147483647 w 574"/>
                <a:gd name="T79" fmla="*/ 2147483647 h 278"/>
                <a:gd name="T80" fmla="*/ 2147483647 w 574"/>
                <a:gd name="T81" fmla="*/ 2147483647 h 278"/>
                <a:gd name="T82" fmla="*/ 2147483647 w 574"/>
                <a:gd name="T83" fmla="*/ 2147483647 h 278"/>
                <a:gd name="T84" fmla="*/ 2147483647 w 574"/>
                <a:gd name="T85" fmla="*/ 2147483647 h 278"/>
                <a:gd name="T86" fmla="*/ 2147483647 w 574"/>
                <a:gd name="T87" fmla="*/ 2147483647 h 278"/>
                <a:gd name="T88" fmla="*/ 2147483647 w 574"/>
                <a:gd name="T89" fmla="*/ 2147483647 h 278"/>
                <a:gd name="T90" fmla="*/ 2147483647 w 574"/>
                <a:gd name="T91" fmla="*/ 2147483647 h 278"/>
                <a:gd name="T92" fmla="*/ 2147483647 w 574"/>
                <a:gd name="T93" fmla="*/ 2147483647 h 278"/>
                <a:gd name="T94" fmla="*/ 2147483647 w 574"/>
                <a:gd name="T95" fmla="*/ 2147483647 h 278"/>
                <a:gd name="T96" fmla="*/ 2147483647 w 574"/>
                <a:gd name="T97" fmla="*/ 2147483647 h 2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74"/>
                <a:gd name="T148" fmla="*/ 0 h 278"/>
                <a:gd name="T149" fmla="*/ 574 w 574"/>
                <a:gd name="T150" fmla="*/ 278 h 2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74" h="278">
                  <a:moveTo>
                    <a:pt x="400" y="178"/>
                  </a:moveTo>
                  <a:lnTo>
                    <a:pt x="388" y="182"/>
                  </a:lnTo>
                  <a:lnTo>
                    <a:pt x="376" y="184"/>
                  </a:lnTo>
                  <a:lnTo>
                    <a:pt x="366" y="182"/>
                  </a:lnTo>
                  <a:lnTo>
                    <a:pt x="356" y="180"/>
                  </a:lnTo>
                  <a:lnTo>
                    <a:pt x="350" y="176"/>
                  </a:lnTo>
                  <a:lnTo>
                    <a:pt x="348" y="172"/>
                  </a:lnTo>
                  <a:lnTo>
                    <a:pt x="346" y="168"/>
                  </a:lnTo>
                  <a:lnTo>
                    <a:pt x="338" y="168"/>
                  </a:lnTo>
                  <a:lnTo>
                    <a:pt x="324" y="178"/>
                  </a:lnTo>
                  <a:lnTo>
                    <a:pt x="318" y="182"/>
                  </a:lnTo>
                  <a:lnTo>
                    <a:pt x="308" y="184"/>
                  </a:lnTo>
                  <a:lnTo>
                    <a:pt x="300" y="184"/>
                  </a:lnTo>
                  <a:lnTo>
                    <a:pt x="290" y="188"/>
                  </a:lnTo>
                  <a:lnTo>
                    <a:pt x="282" y="192"/>
                  </a:lnTo>
                  <a:lnTo>
                    <a:pt x="272" y="200"/>
                  </a:lnTo>
                  <a:lnTo>
                    <a:pt x="258" y="200"/>
                  </a:lnTo>
                  <a:lnTo>
                    <a:pt x="262" y="194"/>
                  </a:lnTo>
                  <a:lnTo>
                    <a:pt x="266" y="190"/>
                  </a:lnTo>
                  <a:lnTo>
                    <a:pt x="276" y="182"/>
                  </a:lnTo>
                  <a:lnTo>
                    <a:pt x="286" y="178"/>
                  </a:lnTo>
                  <a:lnTo>
                    <a:pt x="298" y="170"/>
                  </a:lnTo>
                  <a:lnTo>
                    <a:pt x="290" y="170"/>
                  </a:lnTo>
                  <a:lnTo>
                    <a:pt x="282" y="174"/>
                  </a:lnTo>
                  <a:lnTo>
                    <a:pt x="268" y="180"/>
                  </a:lnTo>
                  <a:lnTo>
                    <a:pt x="252" y="190"/>
                  </a:lnTo>
                  <a:lnTo>
                    <a:pt x="246" y="192"/>
                  </a:lnTo>
                  <a:lnTo>
                    <a:pt x="240" y="194"/>
                  </a:lnTo>
                  <a:lnTo>
                    <a:pt x="234" y="196"/>
                  </a:lnTo>
                  <a:lnTo>
                    <a:pt x="230" y="202"/>
                  </a:lnTo>
                  <a:lnTo>
                    <a:pt x="224" y="206"/>
                  </a:lnTo>
                  <a:lnTo>
                    <a:pt x="218" y="210"/>
                  </a:lnTo>
                  <a:lnTo>
                    <a:pt x="206" y="214"/>
                  </a:lnTo>
                  <a:lnTo>
                    <a:pt x="194" y="218"/>
                  </a:lnTo>
                  <a:lnTo>
                    <a:pt x="184" y="220"/>
                  </a:lnTo>
                  <a:lnTo>
                    <a:pt x="172" y="224"/>
                  </a:lnTo>
                  <a:lnTo>
                    <a:pt x="164" y="230"/>
                  </a:lnTo>
                  <a:lnTo>
                    <a:pt x="160" y="234"/>
                  </a:lnTo>
                  <a:lnTo>
                    <a:pt x="154" y="234"/>
                  </a:lnTo>
                  <a:lnTo>
                    <a:pt x="132" y="240"/>
                  </a:lnTo>
                  <a:lnTo>
                    <a:pt x="110" y="248"/>
                  </a:lnTo>
                  <a:lnTo>
                    <a:pt x="86" y="258"/>
                  </a:lnTo>
                  <a:lnTo>
                    <a:pt x="64" y="266"/>
                  </a:lnTo>
                  <a:lnTo>
                    <a:pt x="64" y="264"/>
                  </a:lnTo>
                  <a:lnTo>
                    <a:pt x="62" y="262"/>
                  </a:lnTo>
                  <a:lnTo>
                    <a:pt x="60" y="262"/>
                  </a:lnTo>
                  <a:lnTo>
                    <a:pt x="54" y="262"/>
                  </a:lnTo>
                  <a:lnTo>
                    <a:pt x="48" y="264"/>
                  </a:lnTo>
                  <a:lnTo>
                    <a:pt x="34" y="270"/>
                  </a:lnTo>
                  <a:lnTo>
                    <a:pt x="22" y="276"/>
                  </a:lnTo>
                  <a:lnTo>
                    <a:pt x="14" y="278"/>
                  </a:lnTo>
                  <a:lnTo>
                    <a:pt x="8" y="278"/>
                  </a:lnTo>
                  <a:lnTo>
                    <a:pt x="0" y="278"/>
                  </a:lnTo>
                  <a:lnTo>
                    <a:pt x="14" y="270"/>
                  </a:lnTo>
                  <a:lnTo>
                    <a:pt x="36" y="262"/>
                  </a:lnTo>
                  <a:lnTo>
                    <a:pt x="58" y="258"/>
                  </a:lnTo>
                  <a:lnTo>
                    <a:pt x="76" y="256"/>
                  </a:lnTo>
                  <a:lnTo>
                    <a:pt x="82" y="256"/>
                  </a:lnTo>
                  <a:lnTo>
                    <a:pt x="84" y="254"/>
                  </a:lnTo>
                  <a:lnTo>
                    <a:pt x="90" y="248"/>
                  </a:lnTo>
                  <a:lnTo>
                    <a:pt x="96" y="244"/>
                  </a:lnTo>
                  <a:lnTo>
                    <a:pt x="102" y="242"/>
                  </a:lnTo>
                  <a:lnTo>
                    <a:pt x="120" y="236"/>
                  </a:lnTo>
                  <a:lnTo>
                    <a:pt x="136" y="232"/>
                  </a:lnTo>
                  <a:lnTo>
                    <a:pt x="166" y="210"/>
                  </a:lnTo>
                  <a:lnTo>
                    <a:pt x="164" y="206"/>
                  </a:lnTo>
                  <a:lnTo>
                    <a:pt x="162" y="204"/>
                  </a:lnTo>
                  <a:lnTo>
                    <a:pt x="154" y="210"/>
                  </a:lnTo>
                  <a:lnTo>
                    <a:pt x="146" y="210"/>
                  </a:lnTo>
                  <a:lnTo>
                    <a:pt x="146" y="204"/>
                  </a:lnTo>
                  <a:lnTo>
                    <a:pt x="144" y="202"/>
                  </a:lnTo>
                  <a:lnTo>
                    <a:pt x="140" y="202"/>
                  </a:lnTo>
                  <a:lnTo>
                    <a:pt x="136" y="202"/>
                  </a:lnTo>
                  <a:lnTo>
                    <a:pt x="132" y="204"/>
                  </a:lnTo>
                  <a:lnTo>
                    <a:pt x="124" y="208"/>
                  </a:lnTo>
                  <a:lnTo>
                    <a:pt x="112" y="208"/>
                  </a:lnTo>
                  <a:lnTo>
                    <a:pt x="118" y="204"/>
                  </a:lnTo>
                  <a:lnTo>
                    <a:pt x="126" y="198"/>
                  </a:lnTo>
                  <a:lnTo>
                    <a:pt x="132" y="192"/>
                  </a:lnTo>
                  <a:lnTo>
                    <a:pt x="136" y="186"/>
                  </a:lnTo>
                  <a:lnTo>
                    <a:pt x="132" y="186"/>
                  </a:lnTo>
                  <a:lnTo>
                    <a:pt x="128" y="186"/>
                  </a:lnTo>
                  <a:lnTo>
                    <a:pt x="120" y="186"/>
                  </a:lnTo>
                  <a:lnTo>
                    <a:pt x="116" y="186"/>
                  </a:lnTo>
                  <a:lnTo>
                    <a:pt x="112" y="184"/>
                  </a:lnTo>
                  <a:lnTo>
                    <a:pt x="110" y="178"/>
                  </a:lnTo>
                  <a:lnTo>
                    <a:pt x="110" y="160"/>
                  </a:lnTo>
                  <a:lnTo>
                    <a:pt x="152" y="128"/>
                  </a:lnTo>
                  <a:lnTo>
                    <a:pt x="158" y="130"/>
                  </a:lnTo>
                  <a:lnTo>
                    <a:pt x="166" y="132"/>
                  </a:lnTo>
                  <a:lnTo>
                    <a:pt x="190" y="130"/>
                  </a:lnTo>
                  <a:lnTo>
                    <a:pt x="214" y="124"/>
                  </a:lnTo>
                  <a:lnTo>
                    <a:pt x="224" y="122"/>
                  </a:lnTo>
                  <a:lnTo>
                    <a:pt x="236" y="116"/>
                  </a:lnTo>
                  <a:lnTo>
                    <a:pt x="244" y="110"/>
                  </a:lnTo>
                  <a:lnTo>
                    <a:pt x="246" y="104"/>
                  </a:lnTo>
                  <a:lnTo>
                    <a:pt x="234" y="108"/>
                  </a:lnTo>
                  <a:lnTo>
                    <a:pt x="228" y="110"/>
                  </a:lnTo>
                  <a:lnTo>
                    <a:pt x="220" y="112"/>
                  </a:lnTo>
                  <a:lnTo>
                    <a:pt x="212" y="110"/>
                  </a:lnTo>
                  <a:lnTo>
                    <a:pt x="202" y="108"/>
                  </a:lnTo>
                  <a:lnTo>
                    <a:pt x="186" y="102"/>
                  </a:lnTo>
                  <a:lnTo>
                    <a:pt x="234" y="70"/>
                  </a:lnTo>
                  <a:lnTo>
                    <a:pt x="242" y="70"/>
                  </a:lnTo>
                  <a:lnTo>
                    <a:pt x="252" y="72"/>
                  </a:lnTo>
                  <a:lnTo>
                    <a:pt x="252" y="78"/>
                  </a:lnTo>
                  <a:lnTo>
                    <a:pt x="254" y="80"/>
                  </a:lnTo>
                  <a:lnTo>
                    <a:pt x="258" y="82"/>
                  </a:lnTo>
                  <a:lnTo>
                    <a:pt x="264" y="82"/>
                  </a:lnTo>
                  <a:lnTo>
                    <a:pt x="268" y="82"/>
                  </a:lnTo>
                  <a:lnTo>
                    <a:pt x="272" y="80"/>
                  </a:lnTo>
                  <a:lnTo>
                    <a:pt x="272" y="76"/>
                  </a:lnTo>
                  <a:lnTo>
                    <a:pt x="274" y="70"/>
                  </a:lnTo>
                  <a:lnTo>
                    <a:pt x="270" y="70"/>
                  </a:lnTo>
                  <a:lnTo>
                    <a:pt x="268" y="68"/>
                  </a:lnTo>
                  <a:lnTo>
                    <a:pt x="268" y="66"/>
                  </a:lnTo>
                  <a:lnTo>
                    <a:pt x="268" y="60"/>
                  </a:lnTo>
                  <a:lnTo>
                    <a:pt x="266" y="58"/>
                  </a:lnTo>
                  <a:lnTo>
                    <a:pt x="266" y="54"/>
                  </a:lnTo>
                  <a:lnTo>
                    <a:pt x="266" y="46"/>
                  </a:lnTo>
                  <a:lnTo>
                    <a:pt x="280" y="36"/>
                  </a:lnTo>
                  <a:lnTo>
                    <a:pt x="288" y="38"/>
                  </a:lnTo>
                  <a:lnTo>
                    <a:pt x="296" y="40"/>
                  </a:lnTo>
                  <a:lnTo>
                    <a:pt x="306" y="38"/>
                  </a:lnTo>
                  <a:lnTo>
                    <a:pt x="318" y="32"/>
                  </a:lnTo>
                  <a:lnTo>
                    <a:pt x="324" y="28"/>
                  </a:lnTo>
                  <a:lnTo>
                    <a:pt x="332" y="22"/>
                  </a:lnTo>
                  <a:lnTo>
                    <a:pt x="356" y="14"/>
                  </a:lnTo>
                  <a:lnTo>
                    <a:pt x="384" y="10"/>
                  </a:lnTo>
                  <a:lnTo>
                    <a:pt x="410" y="4"/>
                  </a:lnTo>
                  <a:lnTo>
                    <a:pt x="436" y="0"/>
                  </a:lnTo>
                  <a:lnTo>
                    <a:pt x="444" y="2"/>
                  </a:lnTo>
                  <a:lnTo>
                    <a:pt x="452" y="4"/>
                  </a:lnTo>
                  <a:lnTo>
                    <a:pt x="462" y="6"/>
                  </a:lnTo>
                  <a:lnTo>
                    <a:pt x="472" y="6"/>
                  </a:lnTo>
                  <a:lnTo>
                    <a:pt x="474" y="12"/>
                  </a:lnTo>
                  <a:lnTo>
                    <a:pt x="476" y="12"/>
                  </a:lnTo>
                  <a:lnTo>
                    <a:pt x="510" y="12"/>
                  </a:lnTo>
                  <a:lnTo>
                    <a:pt x="516" y="14"/>
                  </a:lnTo>
                  <a:lnTo>
                    <a:pt x="520" y="16"/>
                  </a:lnTo>
                  <a:lnTo>
                    <a:pt x="534" y="16"/>
                  </a:lnTo>
                  <a:lnTo>
                    <a:pt x="548" y="16"/>
                  </a:lnTo>
                  <a:lnTo>
                    <a:pt x="554" y="18"/>
                  </a:lnTo>
                  <a:lnTo>
                    <a:pt x="562" y="20"/>
                  </a:lnTo>
                  <a:lnTo>
                    <a:pt x="574" y="20"/>
                  </a:lnTo>
                  <a:lnTo>
                    <a:pt x="402" y="178"/>
                  </a:lnTo>
                  <a:lnTo>
                    <a:pt x="40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49" name="Freeform 66"/>
            <p:cNvSpPr>
              <a:spLocks/>
            </p:cNvSpPr>
            <p:nvPr/>
          </p:nvSpPr>
          <p:spPr bwMode="auto">
            <a:xfrm>
              <a:off x="2022570" y="3625157"/>
              <a:ext cx="624986" cy="529649"/>
            </a:xfrm>
            <a:custGeom>
              <a:avLst/>
              <a:gdLst>
                <a:gd name="T0" fmla="*/ 2147483647 w 428"/>
                <a:gd name="T1" fmla="*/ 2147483647 h 336"/>
                <a:gd name="T2" fmla="*/ 2147483647 w 428"/>
                <a:gd name="T3" fmla="*/ 2147483647 h 336"/>
                <a:gd name="T4" fmla="*/ 2147483647 w 428"/>
                <a:gd name="T5" fmla="*/ 2147483647 h 336"/>
                <a:gd name="T6" fmla="*/ 2147483647 w 428"/>
                <a:gd name="T7" fmla="*/ 2147483647 h 336"/>
                <a:gd name="T8" fmla="*/ 2147483647 w 428"/>
                <a:gd name="T9" fmla="*/ 2147483647 h 336"/>
                <a:gd name="T10" fmla="*/ 2147483647 w 428"/>
                <a:gd name="T11" fmla="*/ 2147483647 h 336"/>
                <a:gd name="T12" fmla="*/ 2147483647 w 428"/>
                <a:gd name="T13" fmla="*/ 2147483647 h 336"/>
                <a:gd name="T14" fmla="*/ 2147483647 w 428"/>
                <a:gd name="T15" fmla="*/ 2147483647 h 336"/>
                <a:gd name="T16" fmla="*/ 2147483647 w 428"/>
                <a:gd name="T17" fmla="*/ 2147483647 h 336"/>
                <a:gd name="T18" fmla="*/ 2147483647 w 428"/>
                <a:gd name="T19" fmla="*/ 2147483647 h 336"/>
                <a:gd name="T20" fmla="*/ 2147483647 w 428"/>
                <a:gd name="T21" fmla="*/ 2147483647 h 336"/>
                <a:gd name="T22" fmla="*/ 2147483647 w 428"/>
                <a:gd name="T23" fmla="*/ 2147483647 h 336"/>
                <a:gd name="T24" fmla="*/ 2147483647 w 428"/>
                <a:gd name="T25" fmla="*/ 2147483647 h 336"/>
                <a:gd name="T26" fmla="*/ 2147483647 w 428"/>
                <a:gd name="T27" fmla="*/ 2147483647 h 336"/>
                <a:gd name="T28" fmla="*/ 2147483647 w 428"/>
                <a:gd name="T29" fmla="*/ 2147483647 h 336"/>
                <a:gd name="T30" fmla="*/ 2147483647 w 428"/>
                <a:gd name="T31" fmla="*/ 2147483647 h 336"/>
                <a:gd name="T32" fmla="*/ 2147483647 w 428"/>
                <a:gd name="T33" fmla="*/ 0 h 336"/>
                <a:gd name="T34" fmla="*/ 2147483647 w 428"/>
                <a:gd name="T35" fmla="*/ 2147483647 h 336"/>
                <a:gd name="T36" fmla="*/ 2147483647 w 428"/>
                <a:gd name="T37" fmla="*/ 2147483647 h 336"/>
                <a:gd name="T38" fmla="*/ 2147483647 w 428"/>
                <a:gd name="T39" fmla="*/ 2147483647 h 336"/>
                <a:gd name="T40" fmla="*/ 2147483647 w 428"/>
                <a:gd name="T41" fmla="*/ 2147483647 h 336"/>
                <a:gd name="T42" fmla="*/ 2147483647 w 428"/>
                <a:gd name="T43" fmla="*/ 2147483647 h 336"/>
                <a:gd name="T44" fmla="*/ 2147483647 w 428"/>
                <a:gd name="T45" fmla="*/ 2147483647 h 336"/>
                <a:gd name="T46" fmla="*/ 2147483647 w 428"/>
                <a:gd name="T47" fmla="*/ 2147483647 h 336"/>
                <a:gd name="T48" fmla="*/ 2147483647 w 428"/>
                <a:gd name="T49" fmla="*/ 2147483647 h 336"/>
                <a:gd name="T50" fmla="*/ 2147483647 w 428"/>
                <a:gd name="T51" fmla="*/ 2147483647 h 336"/>
                <a:gd name="T52" fmla="*/ 2147483647 w 428"/>
                <a:gd name="T53" fmla="*/ 2147483647 h 336"/>
                <a:gd name="T54" fmla="*/ 2147483647 w 428"/>
                <a:gd name="T55" fmla="*/ 2147483647 h 336"/>
                <a:gd name="T56" fmla="*/ 2147483647 w 428"/>
                <a:gd name="T57" fmla="*/ 2147483647 h 336"/>
                <a:gd name="T58" fmla="*/ 2147483647 w 428"/>
                <a:gd name="T59" fmla="*/ 2147483647 h 336"/>
                <a:gd name="T60" fmla="*/ 2147483647 w 428"/>
                <a:gd name="T61" fmla="*/ 2147483647 h 336"/>
                <a:gd name="T62" fmla="*/ 2147483647 w 428"/>
                <a:gd name="T63" fmla="*/ 2147483647 h 336"/>
                <a:gd name="T64" fmla="*/ 2147483647 w 428"/>
                <a:gd name="T65" fmla="*/ 2147483647 h 336"/>
                <a:gd name="T66" fmla="*/ 2147483647 w 428"/>
                <a:gd name="T67" fmla="*/ 2147483647 h 336"/>
                <a:gd name="T68" fmla="*/ 2147483647 w 428"/>
                <a:gd name="T69" fmla="*/ 2147483647 h 336"/>
                <a:gd name="T70" fmla="*/ 2147483647 w 428"/>
                <a:gd name="T71" fmla="*/ 2147483647 h 336"/>
                <a:gd name="T72" fmla="*/ 2147483647 w 428"/>
                <a:gd name="T73" fmla="*/ 2147483647 h 336"/>
                <a:gd name="T74" fmla="*/ 2147483647 w 428"/>
                <a:gd name="T75" fmla="*/ 2147483647 h 336"/>
                <a:gd name="T76" fmla="*/ 2147483647 w 428"/>
                <a:gd name="T77" fmla="*/ 2147483647 h 336"/>
                <a:gd name="T78" fmla="*/ 2147483647 w 428"/>
                <a:gd name="T79" fmla="*/ 2147483647 h 336"/>
                <a:gd name="T80" fmla="*/ 2147483647 w 428"/>
                <a:gd name="T81" fmla="*/ 2147483647 h 336"/>
                <a:gd name="T82" fmla="*/ 2147483647 w 428"/>
                <a:gd name="T83" fmla="*/ 2147483647 h 336"/>
                <a:gd name="T84" fmla="*/ 2147483647 w 428"/>
                <a:gd name="T85" fmla="*/ 2147483647 h 336"/>
                <a:gd name="T86" fmla="*/ 2147483647 w 428"/>
                <a:gd name="T87" fmla="*/ 2147483647 h 336"/>
                <a:gd name="T88" fmla="*/ 2147483647 w 428"/>
                <a:gd name="T89" fmla="*/ 2147483647 h 336"/>
                <a:gd name="T90" fmla="*/ 2147483647 w 428"/>
                <a:gd name="T91" fmla="*/ 2147483647 h 336"/>
                <a:gd name="T92" fmla="*/ 2147483647 w 428"/>
                <a:gd name="T93" fmla="*/ 2147483647 h 336"/>
                <a:gd name="T94" fmla="*/ 2147483647 w 428"/>
                <a:gd name="T95" fmla="*/ 2147483647 h 336"/>
                <a:gd name="T96" fmla="*/ 2147483647 w 428"/>
                <a:gd name="T97" fmla="*/ 2147483647 h 336"/>
                <a:gd name="T98" fmla="*/ 2147483647 w 428"/>
                <a:gd name="T99" fmla="*/ 2147483647 h 336"/>
                <a:gd name="T100" fmla="*/ 2147483647 w 428"/>
                <a:gd name="T101" fmla="*/ 2147483647 h 336"/>
                <a:gd name="T102" fmla="*/ 2147483647 w 428"/>
                <a:gd name="T103" fmla="*/ 2147483647 h 336"/>
                <a:gd name="T104" fmla="*/ 2147483647 w 428"/>
                <a:gd name="T105" fmla="*/ 2147483647 h 336"/>
                <a:gd name="T106" fmla="*/ 2147483647 w 428"/>
                <a:gd name="T107" fmla="*/ 2147483647 h 336"/>
                <a:gd name="T108" fmla="*/ 2147483647 w 428"/>
                <a:gd name="T109" fmla="*/ 2147483647 h 336"/>
                <a:gd name="T110" fmla="*/ 2147483647 w 428"/>
                <a:gd name="T111" fmla="*/ 2147483647 h 3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28"/>
                <a:gd name="T169" fmla="*/ 0 h 336"/>
                <a:gd name="T170" fmla="*/ 428 w 428"/>
                <a:gd name="T171" fmla="*/ 336 h 3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28" h="336">
                  <a:moveTo>
                    <a:pt x="400" y="274"/>
                  </a:moveTo>
                  <a:lnTo>
                    <a:pt x="402" y="270"/>
                  </a:lnTo>
                  <a:lnTo>
                    <a:pt x="408" y="260"/>
                  </a:lnTo>
                  <a:lnTo>
                    <a:pt x="410" y="250"/>
                  </a:lnTo>
                  <a:lnTo>
                    <a:pt x="416" y="234"/>
                  </a:lnTo>
                  <a:lnTo>
                    <a:pt x="418" y="228"/>
                  </a:lnTo>
                  <a:lnTo>
                    <a:pt x="422" y="222"/>
                  </a:lnTo>
                  <a:lnTo>
                    <a:pt x="428" y="210"/>
                  </a:lnTo>
                  <a:lnTo>
                    <a:pt x="426" y="206"/>
                  </a:lnTo>
                  <a:lnTo>
                    <a:pt x="426" y="202"/>
                  </a:lnTo>
                  <a:lnTo>
                    <a:pt x="422" y="202"/>
                  </a:lnTo>
                  <a:lnTo>
                    <a:pt x="410" y="202"/>
                  </a:lnTo>
                  <a:lnTo>
                    <a:pt x="394" y="204"/>
                  </a:lnTo>
                  <a:lnTo>
                    <a:pt x="378" y="208"/>
                  </a:lnTo>
                  <a:lnTo>
                    <a:pt x="372" y="212"/>
                  </a:lnTo>
                  <a:lnTo>
                    <a:pt x="368" y="216"/>
                  </a:lnTo>
                  <a:lnTo>
                    <a:pt x="364" y="224"/>
                  </a:lnTo>
                  <a:lnTo>
                    <a:pt x="358" y="234"/>
                  </a:lnTo>
                  <a:lnTo>
                    <a:pt x="352" y="246"/>
                  </a:lnTo>
                  <a:lnTo>
                    <a:pt x="346" y="254"/>
                  </a:lnTo>
                  <a:lnTo>
                    <a:pt x="334" y="256"/>
                  </a:lnTo>
                  <a:lnTo>
                    <a:pt x="320" y="260"/>
                  </a:lnTo>
                  <a:lnTo>
                    <a:pt x="310" y="262"/>
                  </a:lnTo>
                  <a:lnTo>
                    <a:pt x="298" y="264"/>
                  </a:lnTo>
                  <a:lnTo>
                    <a:pt x="288" y="262"/>
                  </a:lnTo>
                  <a:lnTo>
                    <a:pt x="280" y="256"/>
                  </a:lnTo>
                  <a:lnTo>
                    <a:pt x="272" y="248"/>
                  </a:lnTo>
                  <a:lnTo>
                    <a:pt x="266" y="238"/>
                  </a:lnTo>
                  <a:lnTo>
                    <a:pt x="260" y="226"/>
                  </a:lnTo>
                  <a:lnTo>
                    <a:pt x="258" y="216"/>
                  </a:lnTo>
                  <a:lnTo>
                    <a:pt x="256" y="204"/>
                  </a:lnTo>
                  <a:lnTo>
                    <a:pt x="256" y="194"/>
                  </a:lnTo>
                  <a:lnTo>
                    <a:pt x="258" y="178"/>
                  </a:lnTo>
                  <a:lnTo>
                    <a:pt x="260" y="160"/>
                  </a:lnTo>
                  <a:lnTo>
                    <a:pt x="268" y="142"/>
                  </a:lnTo>
                  <a:lnTo>
                    <a:pt x="276" y="128"/>
                  </a:lnTo>
                  <a:lnTo>
                    <a:pt x="256" y="122"/>
                  </a:lnTo>
                  <a:lnTo>
                    <a:pt x="248" y="116"/>
                  </a:lnTo>
                  <a:lnTo>
                    <a:pt x="244" y="114"/>
                  </a:lnTo>
                  <a:lnTo>
                    <a:pt x="242" y="110"/>
                  </a:lnTo>
                  <a:lnTo>
                    <a:pt x="240" y="94"/>
                  </a:lnTo>
                  <a:lnTo>
                    <a:pt x="236" y="76"/>
                  </a:lnTo>
                  <a:lnTo>
                    <a:pt x="232" y="68"/>
                  </a:lnTo>
                  <a:lnTo>
                    <a:pt x="230" y="60"/>
                  </a:lnTo>
                  <a:lnTo>
                    <a:pt x="224" y="56"/>
                  </a:lnTo>
                  <a:lnTo>
                    <a:pt x="216" y="56"/>
                  </a:lnTo>
                  <a:lnTo>
                    <a:pt x="210" y="56"/>
                  </a:lnTo>
                  <a:lnTo>
                    <a:pt x="208" y="56"/>
                  </a:lnTo>
                  <a:lnTo>
                    <a:pt x="204" y="62"/>
                  </a:lnTo>
                  <a:lnTo>
                    <a:pt x="198" y="66"/>
                  </a:lnTo>
                  <a:lnTo>
                    <a:pt x="192" y="68"/>
                  </a:lnTo>
                  <a:lnTo>
                    <a:pt x="188" y="68"/>
                  </a:lnTo>
                  <a:lnTo>
                    <a:pt x="184" y="66"/>
                  </a:lnTo>
                  <a:lnTo>
                    <a:pt x="180" y="62"/>
                  </a:lnTo>
                  <a:lnTo>
                    <a:pt x="178" y="58"/>
                  </a:lnTo>
                  <a:lnTo>
                    <a:pt x="174" y="38"/>
                  </a:lnTo>
                  <a:lnTo>
                    <a:pt x="170" y="34"/>
                  </a:lnTo>
                  <a:lnTo>
                    <a:pt x="166" y="30"/>
                  </a:lnTo>
                  <a:lnTo>
                    <a:pt x="160" y="26"/>
                  </a:lnTo>
                  <a:lnTo>
                    <a:pt x="158" y="18"/>
                  </a:lnTo>
                  <a:lnTo>
                    <a:pt x="152" y="20"/>
                  </a:lnTo>
                  <a:lnTo>
                    <a:pt x="148" y="20"/>
                  </a:lnTo>
                  <a:lnTo>
                    <a:pt x="132" y="18"/>
                  </a:lnTo>
                  <a:lnTo>
                    <a:pt x="128" y="28"/>
                  </a:lnTo>
                  <a:lnTo>
                    <a:pt x="78" y="28"/>
                  </a:lnTo>
                  <a:lnTo>
                    <a:pt x="34" y="2"/>
                  </a:lnTo>
                  <a:lnTo>
                    <a:pt x="28" y="0"/>
                  </a:lnTo>
                  <a:lnTo>
                    <a:pt x="20" y="0"/>
                  </a:lnTo>
                  <a:lnTo>
                    <a:pt x="0" y="2"/>
                  </a:lnTo>
                  <a:lnTo>
                    <a:pt x="0" y="8"/>
                  </a:lnTo>
                  <a:lnTo>
                    <a:pt x="0" y="12"/>
                  </a:lnTo>
                  <a:lnTo>
                    <a:pt x="2" y="14"/>
                  </a:lnTo>
                  <a:lnTo>
                    <a:pt x="2" y="36"/>
                  </a:lnTo>
                  <a:lnTo>
                    <a:pt x="2" y="38"/>
                  </a:lnTo>
                  <a:lnTo>
                    <a:pt x="2" y="42"/>
                  </a:lnTo>
                  <a:lnTo>
                    <a:pt x="4" y="48"/>
                  </a:lnTo>
                  <a:lnTo>
                    <a:pt x="4" y="54"/>
                  </a:lnTo>
                  <a:lnTo>
                    <a:pt x="8" y="56"/>
                  </a:lnTo>
                  <a:lnTo>
                    <a:pt x="12" y="62"/>
                  </a:lnTo>
                  <a:lnTo>
                    <a:pt x="20" y="70"/>
                  </a:lnTo>
                  <a:lnTo>
                    <a:pt x="22" y="74"/>
                  </a:lnTo>
                  <a:lnTo>
                    <a:pt x="22" y="78"/>
                  </a:lnTo>
                  <a:lnTo>
                    <a:pt x="20" y="82"/>
                  </a:lnTo>
                  <a:lnTo>
                    <a:pt x="14" y="84"/>
                  </a:lnTo>
                  <a:lnTo>
                    <a:pt x="12" y="88"/>
                  </a:lnTo>
                  <a:lnTo>
                    <a:pt x="8" y="92"/>
                  </a:lnTo>
                  <a:lnTo>
                    <a:pt x="8" y="96"/>
                  </a:lnTo>
                  <a:lnTo>
                    <a:pt x="12" y="102"/>
                  </a:lnTo>
                  <a:lnTo>
                    <a:pt x="16" y="108"/>
                  </a:lnTo>
                  <a:lnTo>
                    <a:pt x="24" y="110"/>
                  </a:lnTo>
                  <a:lnTo>
                    <a:pt x="32" y="112"/>
                  </a:lnTo>
                  <a:lnTo>
                    <a:pt x="34" y="118"/>
                  </a:lnTo>
                  <a:lnTo>
                    <a:pt x="38" y="120"/>
                  </a:lnTo>
                  <a:lnTo>
                    <a:pt x="40" y="124"/>
                  </a:lnTo>
                  <a:lnTo>
                    <a:pt x="40" y="130"/>
                  </a:lnTo>
                  <a:lnTo>
                    <a:pt x="40" y="134"/>
                  </a:lnTo>
                  <a:lnTo>
                    <a:pt x="40" y="138"/>
                  </a:lnTo>
                  <a:lnTo>
                    <a:pt x="38" y="140"/>
                  </a:lnTo>
                  <a:lnTo>
                    <a:pt x="38" y="144"/>
                  </a:lnTo>
                  <a:lnTo>
                    <a:pt x="38" y="148"/>
                  </a:lnTo>
                  <a:lnTo>
                    <a:pt x="40" y="150"/>
                  </a:lnTo>
                  <a:lnTo>
                    <a:pt x="42" y="154"/>
                  </a:lnTo>
                  <a:lnTo>
                    <a:pt x="48" y="158"/>
                  </a:lnTo>
                  <a:lnTo>
                    <a:pt x="54" y="164"/>
                  </a:lnTo>
                  <a:lnTo>
                    <a:pt x="66" y="182"/>
                  </a:lnTo>
                  <a:lnTo>
                    <a:pt x="68" y="180"/>
                  </a:lnTo>
                  <a:lnTo>
                    <a:pt x="72" y="178"/>
                  </a:lnTo>
                  <a:lnTo>
                    <a:pt x="74" y="176"/>
                  </a:lnTo>
                  <a:lnTo>
                    <a:pt x="76" y="172"/>
                  </a:lnTo>
                  <a:lnTo>
                    <a:pt x="74" y="164"/>
                  </a:lnTo>
                  <a:lnTo>
                    <a:pt x="68" y="158"/>
                  </a:lnTo>
                  <a:lnTo>
                    <a:pt x="66" y="152"/>
                  </a:lnTo>
                  <a:lnTo>
                    <a:pt x="60" y="146"/>
                  </a:lnTo>
                  <a:lnTo>
                    <a:pt x="62" y="142"/>
                  </a:lnTo>
                  <a:lnTo>
                    <a:pt x="60" y="138"/>
                  </a:lnTo>
                  <a:lnTo>
                    <a:pt x="56" y="128"/>
                  </a:lnTo>
                  <a:lnTo>
                    <a:pt x="54" y="116"/>
                  </a:lnTo>
                  <a:lnTo>
                    <a:pt x="50" y="108"/>
                  </a:lnTo>
                  <a:lnTo>
                    <a:pt x="48" y="106"/>
                  </a:lnTo>
                  <a:lnTo>
                    <a:pt x="46" y="104"/>
                  </a:lnTo>
                  <a:lnTo>
                    <a:pt x="46" y="102"/>
                  </a:lnTo>
                  <a:lnTo>
                    <a:pt x="44" y="90"/>
                  </a:lnTo>
                  <a:lnTo>
                    <a:pt x="42" y="82"/>
                  </a:lnTo>
                  <a:lnTo>
                    <a:pt x="36" y="62"/>
                  </a:lnTo>
                  <a:lnTo>
                    <a:pt x="34" y="60"/>
                  </a:lnTo>
                  <a:lnTo>
                    <a:pt x="34" y="58"/>
                  </a:lnTo>
                  <a:lnTo>
                    <a:pt x="32" y="56"/>
                  </a:lnTo>
                  <a:lnTo>
                    <a:pt x="30" y="56"/>
                  </a:lnTo>
                  <a:lnTo>
                    <a:pt x="28" y="56"/>
                  </a:lnTo>
                  <a:lnTo>
                    <a:pt x="26" y="48"/>
                  </a:lnTo>
                  <a:lnTo>
                    <a:pt x="28" y="30"/>
                  </a:lnTo>
                  <a:lnTo>
                    <a:pt x="30" y="24"/>
                  </a:lnTo>
                  <a:lnTo>
                    <a:pt x="30" y="22"/>
                  </a:lnTo>
                  <a:lnTo>
                    <a:pt x="32" y="20"/>
                  </a:lnTo>
                  <a:lnTo>
                    <a:pt x="38" y="22"/>
                  </a:lnTo>
                  <a:lnTo>
                    <a:pt x="42" y="24"/>
                  </a:lnTo>
                  <a:lnTo>
                    <a:pt x="46" y="28"/>
                  </a:lnTo>
                  <a:lnTo>
                    <a:pt x="48" y="32"/>
                  </a:lnTo>
                  <a:lnTo>
                    <a:pt x="52" y="44"/>
                  </a:lnTo>
                  <a:lnTo>
                    <a:pt x="54" y="56"/>
                  </a:lnTo>
                  <a:lnTo>
                    <a:pt x="54" y="58"/>
                  </a:lnTo>
                  <a:lnTo>
                    <a:pt x="52" y="64"/>
                  </a:lnTo>
                  <a:lnTo>
                    <a:pt x="50" y="70"/>
                  </a:lnTo>
                  <a:lnTo>
                    <a:pt x="50" y="72"/>
                  </a:lnTo>
                  <a:lnTo>
                    <a:pt x="52" y="74"/>
                  </a:lnTo>
                  <a:lnTo>
                    <a:pt x="58" y="74"/>
                  </a:lnTo>
                  <a:lnTo>
                    <a:pt x="58" y="80"/>
                  </a:lnTo>
                  <a:lnTo>
                    <a:pt x="62" y="84"/>
                  </a:lnTo>
                  <a:lnTo>
                    <a:pt x="66" y="88"/>
                  </a:lnTo>
                  <a:lnTo>
                    <a:pt x="68" y="88"/>
                  </a:lnTo>
                  <a:lnTo>
                    <a:pt x="72" y="100"/>
                  </a:lnTo>
                  <a:lnTo>
                    <a:pt x="76" y="106"/>
                  </a:lnTo>
                  <a:lnTo>
                    <a:pt x="80" y="110"/>
                  </a:lnTo>
                  <a:lnTo>
                    <a:pt x="84" y="112"/>
                  </a:lnTo>
                  <a:lnTo>
                    <a:pt x="86" y="114"/>
                  </a:lnTo>
                  <a:lnTo>
                    <a:pt x="88" y="116"/>
                  </a:lnTo>
                  <a:lnTo>
                    <a:pt x="86" y="120"/>
                  </a:lnTo>
                  <a:lnTo>
                    <a:pt x="84" y="126"/>
                  </a:lnTo>
                  <a:lnTo>
                    <a:pt x="86" y="132"/>
                  </a:lnTo>
                  <a:lnTo>
                    <a:pt x="92" y="140"/>
                  </a:lnTo>
                  <a:lnTo>
                    <a:pt x="104" y="154"/>
                  </a:lnTo>
                  <a:lnTo>
                    <a:pt x="112" y="162"/>
                  </a:lnTo>
                  <a:lnTo>
                    <a:pt x="118" y="168"/>
                  </a:lnTo>
                  <a:lnTo>
                    <a:pt x="122" y="178"/>
                  </a:lnTo>
                  <a:lnTo>
                    <a:pt x="130" y="188"/>
                  </a:lnTo>
                  <a:lnTo>
                    <a:pt x="130" y="202"/>
                  </a:lnTo>
                  <a:lnTo>
                    <a:pt x="132" y="206"/>
                  </a:lnTo>
                  <a:lnTo>
                    <a:pt x="132" y="210"/>
                  </a:lnTo>
                  <a:lnTo>
                    <a:pt x="132" y="216"/>
                  </a:lnTo>
                  <a:lnTo>
                    <a:pt x="130" y="220"/>
                  </a:lnTo>
                  <a:lnTo>
                    <a:pt x="128" y="220"/>
                  </a:lnTo>
                  <a:lnTo>
                    <a:pt x="128" y="226"/>
                  </a:lnTo>
                  <a:lnTo>
                    <a:pt x="124" y="226"/>
                  </a:lnTo>
                  <a:lnTo>
                    <a:pt x="124" y="232"/>
                  </a:lnTo>
                  <a:lnTo>
                    <a:pt x="126" y="238"/>
                  </a:lnTo>
                  <a:lnTo>
                    <a:pt x="130" y="244"/>
                  </a:lnTo>
                  <a:lnTo>
                    <a:pt x="138" y="250"/>
                  </a:lnTo>
                  <a:lnTo>
                    <a:pt x="148" y="256"/>
                  </a:lnTo>
                  <a:lnTo>
                    <a:pt x="150" y="262"/>
                  </a:lnTo>
                  <a:lnTo>
                    <a:pt x="154" y="266"/>
                  </a:lnTo>
                  <a:lnTo>
                    <a:pt x="158" y="270"/>
                  </a:lnTo>
                  <a:lnTo>
                    <a:pt x="166" y="270"/>
                  </a:lnTo>
                  <a:lnTo>
                    <a:pt x="174" y="272"/>
                  </a:lnTo>
                  <a:lnTo>
                    <a:pt x="178" y="274"/>
                  </a:lnTo>
                  <a:lnTo>
                    <a:pt x="190" y="284"/>
                  </a:lnTo>
                  <a:lnTo>
                    <a:pt x="198" y="290"/>
                  </a:lnTo>
                  <a:lnTo>
                    <a:pt x="204" y="294"/>
                  </a:lnTo>
                  <a:lnTo>
                    <a:pt x="218" y="300"/>
                  </a:lnTo>
                  <a:lnTo>
                    <a:pt x="232" y="306"/>
                  </a:lnTo>
                  <a:lnTo>
                    <a:pt x="246" y="312"/>
                  </a:lnTo>
                  <a:lnTo>
                    <a:pt x="254" y="314"/>
                  </a:lnTo>
                  <a:lnTo>
                    <a:pt x="260" y="314"/>
                  </a:lnTo>
                  <a:lnTo>
                    <a:pt x="266" y="314"/>
                  </a:lnTo>
                  <a:lnTo>
                    <a:pt x="274" y="308"/>
                  </a:lnTo>
                  <a:lnTo>
                    <a:pt x="280" y="304"/>
                  </a:lnTo>
                  <a:lnTo>
                    <a:pt x="286" y="302"/>
                  </a:lnTo>
                  <a:lnTo>
                    <a:pt x="290" y="304"/>
                  </a:lnTo>
                  <a:lnTo>
                    <a:pt x="296" y="306"/>
                  </a:lnTo>
                  <a:lnTo>
                    <a:pt x="306" y="312"/>
                  </a:lnTo>
                  <a:lnTo>
                    <a:pt x="314" y="320"/>
                  </a:lnTo>
                  <a:lnTo>
                    <a:pt x="318" y="328"/>
                  </a:lnTo>
                  <a:lnTo>
                    <a:pt x="324" y="336"/>
                  </a:lnTo>
                  <a:lnTo>
                    <a:pt x="328" y="324"/>
                  </a:lnTo>
                  <a:lnTo>
                    <a:pt x="330" y="318"/>
                  </a:lnTo>
                  <a:lnTo>
                    <a:pt x="334" y="312"/>
                  </a:lnTo>
                  <a:lnTo>
                    <a:pt x="354" y="312"/>
                  </a:lnTo>
                  <a:lnTo>
                    <a:pt x="354" y="306"/>
                  </a:lnTo>
                  <a:lnTo>
                    <a:pt x="352" y="302"/>
                  </a:lnTo>
                  <a:lnTo>
                    <a:pt x="348" y="300"/>
                  </a:lnTo>
                  <a:lnTo>
                    <a:pt x="346" y="296"/>
                  </a:lnTo>
                  <a:lnTo>
                    <a:pt x="344" y="292"/>
                  </a:lnTo>
                  <a:lnTo>
                    <a:pt x="348" y="284"/>
                  </a:lnTo>
                  <a:lnTo>
                    <a:pt x="352" y="280"/>
                  </a:lnTo>
                  <a:lnTo>
                    <a:pt x="356" y="278"/>
                  </a:lnTo>
                  <a:lnTo>
                    <a:pt x="380" y="278"/>
                  </a:lnTo>
                  <a:lnTo>
                    <a:pt x="384" y="278"/>
                  </a:lnTo>
                  <a:lnTo>
                    <a:pt x="386" y="276"/>
                  </a:lnTo>
                  <a:lnTo>
                    <a:pt x="388" y="274"/>
                  </a:lnTo>
                  <a:lnTo>
                    <a:pt x="390" y="270"/>
                  </a:lnTo>
                  <a:lnTo>
                    <a:pt x="392" y="268"/>
                  </a:lnTo>
                  <a:lnTo>
                    <a:pt x="396" y="268"/>
                  </a:lnTo>
                  <a:lnTo>
                    <a:pt x="398" y="270"/>
                  </a:lnTo>
                  <a:lnTo>
                    <a:pt x="398" y="274"/>
                  </a:lnTo>
                  <a:lnTo>
                    <a:pt x="400"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50" name="Freeform 67"/>
            <p:cNvSpPr>
              <a:spLocks/>
            </p:cNvSpPr>
            <p:nvPr/>
          </p:nvSpPr>
          <p:spPr bwMode="auto">
            <a:xfrm>
              <a:off x="2694833" y="3902592"/>
              <a:ext cx="236387" cy="100886"/>
            </a:xfrm>
            <a:custGeom>
              <a:avLst/>
              <a:gdLst>
                <a:gd name="T0" fmla="*/ 2147483647 w 162"/>
                <a:gd name="T1" fmla="*/ 2147483647 h 64"/>
                <a:gd name="T2" fmla="*/ 2147483647 w 162"/>
                <a:gd name="T3" fmla="*/ 2147483647 h 64"/>
                <a:gd name="T4" fmla="*/ 2147483647 w 162"/>
                <a:gd name="T5" fmla="*/ 2147483647 h 64"/>
                <a:gd name="T6" fmla="*/ 2147483647 w 162"/>
                <a:gd name="T7" fmla="*/ 2147483647 h 64"/>
                <a:gd name="T8" fmla="*/ 2147483647 w 162"/>
                <a:gd name="T9" fmla="*/ 2147483647 h 64"/>
                <a:gd name="T10" fmla="*/ 2147483647 w 162"/>
                <a:gd name="T11" fmla="*/ 2147483647 h 64"/>
                <a:gd name="T12" fmla="*/ 2147483647 w 162"/>
                <a:gd name="T13" fmla="*/ 2147483647 h 64"/>
                <a:gd name="T14" fmla="*/ 2147483647 w 162"/>
                <a:gd name="T15" fmla="*/ 2147483647 h 64"/>
                <a:gd name="T16" fmla="*/ 2147483647 w 162"/>
                <a:gd name="T17" fmla="*/ 2147483647 h 64"/>
                <a:gd name="T18" fmla="*/ 2147483647 w 162"/>
                <a:gd name="T19" fmla="*/ 2147483647 h 64"/>
                <a:gd name="T20" fmla="*/ 2147483647 w 162"/>
                <a:gd name="T21" fmla="*/ 2147483647 h 64"/>
                <a:gd name="T22" fmla="*/ 2147483647 w 162"/>
                <a:gd name="T23" fmla="*/ 2147483647 h 64"/>
                <a:gd name="T24" fmla="*/ 2147483647 w 162"/>
                <a:gd name="T25" fmla="*/ 2147483647 h 64"/>
                <a:gd name="T26" fmla="*/ 0 w 162"/>
                <a:gd name="T27" fmla="*/ 2147483647 h 64"/>
                <a:gd name="T28" fmla="*/ 2147483647 w 162"/>
                <a:gd name="T29" fmla="*/ 2147483647 h 64"/>
                <a:gd name="T30" fmla="*/ 2147483647 w 162"/>
                <a:gd name="T31" fmla="*/ 2147483647 h 64"/>
                <a:gd name="T32" fmla="*/ 2147483647 w 162"/>
                <a:gd name="T33" fmla="*/ 2147483647 h 64"/>
                <a:gd name="T34" fmla="*/ 2147483647 w 162"/>
                <a:gd name="T35" fmla="*/ 2147483647 h 64"/>
                <a:gd name="T36" fmla="*/ 2147483647 w 162"/>
                <a:gd name="T37" fmla="*/ 2147483647 h 64"/>
                <a:gd name="T38" fmla="*/ 2147483647 w 162"/>
                <a:gd name="T39" fmla="*/ 2147483647 h 64"/>
                <a:gd name="T40" fmla="*/ 2147483647 w 162"/>
                <a:gd name="T41" fmla="*/ 0 h 64"/>
                <a:gd name="T42" fmla="*/ 2147483647 w 162"/>
                <a:gd name="T43" fmla="*/ 0 h 64"/>
                <a:gd name="T44" fmla="*/ 2147483647 w 162"/>
                <a:gd name="T45" fmla="*/ 0 h 64"/>
                <a:gd name="T46" fmla="*/ 2147483647 w 162"/>
                <a:gd name="T47" fmla="*/ 2147483647 h 64"/>
                <a:gd name="T48" fmla="*/ 2147483647 w 162"/>
                <a:gd name="T49" fmla="*/ 2147483647 h 64"/>
                <a:gd name="T50" fmla="*/ 2147483647 w 162"/>
                <a:gd name="T51" fmla="*/ 2147483647 h 64"/>
                <a:gd name="T52" fmla="*/ 2147483647 w 162"/>
                <a:gd name="T53" fmla="*/ 2147483647 h 64"/>
                <a:gd name="T54" fmla="*/ 2147483647 w 162"/>
                <a:gd name="T55" fmla="*/ 2147483647 h 64"/>
                <a:gd name="T56" fmla="*/ 2147483647 w 162"/>
                <a:gd name="T57" fmla="*/ 2147483647 h 64"/>
                <a:gd name="T58" fmla="*/ 2147483647 w 162"/>
                <a:gd name="T59" fmla="*/ 2147483647 h 64"/>
                <a:gd name="T60" fmla="*/ 2147483647 w 162"/>
                <a:gd name="T61" fmla="*/ 2147483647 h 64"/>
                <a:gd name="T62" fmla="*/ 2147483647 w 162"/>
                <a:gd name="T63" fmla="*/ 2147483647 h 64"/>
                <a:gd name="T64" fmla="*/ 2147483647 w 162"/>
                <a:gd name="T65" fmla="*/ 2147483647 h 64"/>
                <a:gd name="T66" fmla="*/ 2147483647 w 162"/>
                <a:gd name="T67" fmla="*/ 2147483647 h 64"/>
                <a:gd name="T68" fmla="*/ 2147483647 w 162"/>
                <a:gd name="T69" fmla="*/ 2147483647 h 64"/>
                <a:gd name="T70" fmla="*/ 2147483647 w 162"/>
                <a:gd name="T71" fmla="*/ 2147483647 h 64"/>
                <a:gd name="T72" fmla="*/ 2147483647 w 162"/>
                <a:gd name="T73" fmla="*/ 2147483647 h 64"/>
                <a:gd name="T74" fmla="*/ 2147483647 w 162"/>
                <a:gd name="T75" fmla="*/ 2147483647 h 64"/>
                <a:gd name="T76" fmla="*/ 2147483647 w 162"/>
                <a:gd name="T77" fmla="*/ 2147483647 h 64"/>
                <a:gd name="T78" fmla="*/ 2147483647 w 162"/>
                <a:gd name="T79" fmla="*/ 2147483647 h 64"/>
                <a:gd name="T80" fmla="*/ 2147483647 w 162"/>
                <a:gd name="T81" fmla="*/ 2147483647 h 64"/>
                <a:gd name="T82" fmla="*/ 2147483647 w 162"/>
                <a:gd name="T83" fmla="*/ 2147483647 h 64"/>
                <a:gd name="T84" fmla="*/ 2147483647 w 162"/>
                <a:gd name="T85" fmla="*/ 2147483647 h 64"/>
                <a:gd name="T86" fmla="*/ 2147483647 w 162"/>
                <a:gd name="T87" fmla="*/ 2147483647 h 64"/>
                <a:gd name="T88" fmla="*/ 2147483647 w 162"/>
                <a:gd name="T89" fmla="*/ 2147483647 h 64"/>
                <a:gd name="T90" fmla="*/ 2147483647 w 162"/>
                <a:gd name="T91" fmla="*/ 2147483647 h 64"/>
                <a:gd name="T92" fmla="*/ 2147483647 w 162"/>
                <a:gd name="T93" fmla="*/ 2147483647 h 64"/>
                <a:gd name="T94" fmla="*/ 2147483647 w 162"/>
                <a:gd name="T95" fmla="*/ 2147483647 h 64"/>
                <a:gd name="T96" fmla="*/ 2147483647 w 162"/>
                <a:gd name="T97" fmla="*/ 2147483647 h 64"/>
                <a:gd name="T98" fmla="*/ 2147483647 w 162"/>
                <a:gd name="T99" fmla="*/ 2147483647 h 64"/>
                <a:gd name="T100" fmla="*/ 2147483647 w 162"/>
                <a:gd name="T101" fmla="*/ 2147483647 h 64"/>
                <a:gd name="T102" fmla="*/ 2147483647 w 162"/>
                <a:gd name="T103" fmla="*/ 2147483647 h 64"/>
                <a:gd name="T104" fmla="*/ 2147483647 w 162"/>
                <a:gd name="T105" fmla="*/ 2147483647 h 64"/>
                <a:gd name="T106" fmla="*/ 2147483647 w 162"/>
                <a:gd name="T107" fmla="*/ 2147483647 h 64"/>
                <a:gd name="T108" fmla="*/ 2147483647 w 162"/>
                <a:gd name="T109" fmla="*/ 2147483647 h 64"/>
                <a:gd name="T110" fmla="*/ 2147483647 w 162"/>
                <a:gd name="T111" fmla="*/ 2147483647 h 64"/>
                <a:gd name="T112" fmla="*/ 2147483647 w 162"/>
                <a:gd name="T113" fmla="*/ 2147483647 h 64"/>
                <a:gd name="T114" fmla="*/ 2147483647 w 162"/>
                <a:gd name="T115" fmla="*/ 2147483647 h 64"/>
                <a:gd name="T116" fmla="*/ 2147483647 w 162"/>
                <a:gd name="T117" fmla="*/ 2147483647 h 64"/>
                <a:gd name="T118" fmla="*/ 2147483647 w 162"/>
                <a:gd name="T119" fmla="*/ 2147483647 h 64"/>
                <a:gd name="T120" fmla="*/ 2147483647 w 162"/>
                <a:gd name="T121" fmla="*/ 2147483647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2"/>
                <a:gd name="T184" fmla="*/ 0 h 64"/>
                <a:gd name="T185" fmla="*/ 162 w 162"/>
                <a:gd name="T186" fmla="*/ 64 h 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2" h="64">
                  <a:moveTo>
                    <a:pt x="44" y="18"/>
                  </a:moveTo>
                  <a:lnTo>
                    <a:pt x="44" y="16"/>
                  </a:lnTo>
                  <a:lnTo>
                    <a:pt x="48" y="16"/>
                  </a:lnTo>
                  <a:lnTo>
                    <a:pt x="48" y="12"/>
                  </a:lnTo>
                  <a:lnTo>
                    <a:pt x="44" y="10"/>
                  </a:lnTo>
                  <a:lnTo>
                    <a:pt x="44" y="12"/>
                  </a:lnTo>
                  <a:lnTo>
                    <a:pt x="36" y="12"/>
                  </a:lnTo>
                  <a:lnTo>
                    <a:pt x="30" y="16"/>
                  </a:lnTo>
                  <a:lnTo>
                    <a:pt x="22" y="18"/>
                  </a:lnTo>
                  <a:lnTo>
                    <a:pt x="16" y="20"/>
                  </a:lnTo>
                  <a:lnTo>
                    <a:pt x="14" y="22"/>
                  </a:lnTo>
                  <a:lnTo>
                    <a:pt x="12" y="24"/>
                  </a:lnTo>
                  <a:lnTo>
                    <a:pt x="6" y="26"/>
                  </a:lnTo>
                  <a:lnTo>
                    <a:pt x="0" y="26"/>
                  </a:lnTo>
                  <a:lnTo>
                    <a:pt x="4" y="24"/>
                  </a:lnTo>
                  <a:lnTo>
                    <a:pt x="6" y="24"/>
                  </a:lnTo>
                  <a:lnTo>
                    <a:pt x="8" y="18"/>
                  </a:lnTo>
                  <a:lnTo>
                    <a:pt x="12" y="14"/>
                  </a:lnTo>
                  <a:lnTo>
                    <a:pt x="18" y="10"/>
                  </a:lnTo>
                  <a:lnTo>
                    <a:pt x="24" y="6"/>
                  </a:lnTo>
                  <a:lnTo>
                    <a:pt x="42" y="0"/>
                  </a:lnTo>
                  <a:lnTo>
                    <a:pt x="56" y="0"/>
                  </a:lnTo>
                  <a:lnTo>
                    <a:pt x="60" y="0"/>
                  </a:lnTo>
                  <a:lnTo>
                    <a:pt x="62" y="2"/>
                  </a:lnTo>
                  <a:lnTo>
                    <a:pt x="66" y="4"/>
                  </a:lnTo>
                  <a:lnTo>
                    <a:pt x="78" y="8"/>
                  </a:lnTo>
                  <a:lnTo>
                    <a:pt x="86" y="16"/>
                  </a:lnTo>
                  <a:lnTo>
                    <a:pt x="90" y="16"/>
                  </a:lnTo>
                  <a:lnTo>
                    <a:pt x="96" y="16"/>
                  </a:lnTo>
                  <a:lnTo>
                    <a:pt x="102" y="18"/>
                  </a:lnTo>
                  <a:lnTo>
                    <a:pt x="114" y="24"/>
                  </a:lnTo>
                  <a:lnTo>
                    <a:pt x="122" y="32"/>
                  </a:lnTo>
                  <a:lnTo>
                    <a:pt x="130" y="38"/>
                  </a:lnTo>
                  <a:lnTo>
                    <a:pt x="142" y="42"/>
                  </a:lnTo>
                  <a:lnTo>
                    <a:pt x="140" y="44"/>
                  </a:lnTo>
                  <a:lnTo>
                    <a:pt x="154" y="48"/>
                  </a:lnTo>
                  <a:lnTo>
                    <a:pt x="160" y="52"/>
                  </a:lnTo>
                  <a:lnTo>
                    <a:pt x="162" y="58"/>
                  </a:lnTo>
                  <a:lnTo>
                    <a:pt x="154" y="60"/>
                  </a:lnTo>
                  <a:lnTo>
                    <a:pt x="152" y="60"/>
                  </a:lnTo>
                  <a:lnTo>
                    <a:pt x="152" y="62"/>
                  </a:lnTo>
                  <a:lnTo>
                    <a:pt x="142" y="64"/>
                  </a:lnTo>
                  <a:lnTo>
                    <a:pt x="130" y="64"/>
                  </a:lnTo>
                  <a:lnTo>
                    <a:pt x="108" y="62"/>
                  </a:lnTo>
                  <a:lnTo>
                    <a:pt x="112" y="58"/>
                  </a:lnTo>
                  <a:lnTo>
                    <a:pt x="118" y="52"/>
                  </a:lnTo>
                  <a:lnTo>
                    <a:pt x="118" y="48"/>
                  </a:lnTo>
                  <a:lnTo>
                    <a:pt x="110" y="48"/>
                  </a:lnTo>
                  <a:lnTo>
                    <a:pt x="102" y="46"/>
                  </a:lnTo>
                  <a:lnTo>
                    <a:pt x="100" y="44"/>
                  </a:lnTo>
                  <a:lnTo>
                    <a:pt x="98" y="38"/>
                  </a:lnTo>
                  <a:lnTo>
                    <a:pt x="98" y="34"/>
                  </a:lnTo>
                  <a:lnTo>
                    <a:pt x="96" y="32"/>
                  </a:lnTo>
                  <a:lnTo>
                    <a:pt x="92" y="30"/>
                  </a:lnTo>
                  <a:lnTo>
                    <a:pt x="78" y="30"/>
                  </a:lnTo>
                  <a:lnTo>
                    <a:pt x="76" y="28"/>
                  </a:lnTo>
                  <a:lnTo>
                    <a:pt x="72" y="26"/>
                  </a:lnTo>
                  <a:lnTo>
                    <a:pt x="60" y="22"/>
                  </a:lnTo>
                  <a:lnTo>
                    <a:pt x="50" y="18"/>
                  </a:lnTo>
                  <a:lnTo>
                    <a:pt x="44" y="16"/>
                  </a:lnTo>
                  <a:lnTo>
                    <a:pt x="44"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51" name="Freeform 68"/>
            <p:cNvSpPr>
              <a:spLocks/>
            </p:cNvSpPr>
            <p:nvPr/>
          </p:nvSpPr>
          <p:spPr bwMode="auto">
            <a:xfrm>
              <a:off x="2834359" y="4036663"/>
              <a:ext cx="46124" cy="23894"/>
            </a:xfrm>
            <a:custGeom>
              <a:avLst/>
              <a:gdLst>
                <a:gd name="T0" fmla="*/ 0 w 30"/>
                <a:gd name="T1" fmla="*/ 2147483647 h 14"/>
                <a:gd name="T2" fmla="*/ 0 w 30"/>
                <a:gd name="T3" fmla="*/ 2147483647 h 14"/>
                <a:gd name="T4" fmla="*/ 2147483647 w 30"/>
                <a:gd name="T5" fmla="*/ 2147483647 h 14"/>
                <a:gd name="T6" fmla="*/ 2147483647 w 30"/>
                <a:gd name="T7" fmla="*/ 0 h 14"/>
                <a:gd name="T8" fmla="*/ 2147483647 w 30"/>
                <a:gd name="T9" fmla="*/ 0 h 14"/>
                <a:gd name="T10" fmla="*/ 2147483647 w 30"/>
                <a:gd name="T11" fmla="*/ 2147483647 h 14"/>
                <a:gd name="T12" fmla="*/ 2147483647 w 30"/>
                <a:gd name="T13" fmla="*/ 2147483647 h 14"/>
                <a:gd name="T14" fmla="*/ 2147483647 w 30"/>
                <a:gd name="T15" fmla="*/ 2147483647 h 14"/>
                <a:gd name="T16" fmla="*/ 2147483647 w 30"/>
                <a:gd name="T17" fmla="*/ 2147483647 h 14"/>
                <a:gd name="T18" fmla="*/ 2147483647 w 30"/>
                <a:gd name="T19" fmla="*/ 2147483647 h 14"/>
                <a:gd name="T20" fmla="*/ 2147483647 w 30"/>
                <a:gd name="T21" fmla="*/ 2147483647 h 14"/>
                <a:gd name="T22" fmla="*/ 0 w 30"/>
                <a:gd name="T23" fmla="*/ 2147483647 h 14"/>
                <a:gd name="T24" fmla="*/ 0 w 30"/>
                <a:gd name="T25" fmla="*/ 2147483647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14"/>
                <a:gd name="T41" fmla="*/ 30 w 30"/>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14">
                  <a:moveTo>
                    <a:pt x="0" y="8"/>
                  </a:moveTo>
                  <a:lnTo>
                    <a:pt x="0" y="4"/>
                  </a:lnTo>
                  <a:lnTo>
                    <a:pt x="2" y="2"/>
                  </a:lnTo>
                  <a:lnTo>
                    <a:pt x="6" y="0"/>
                  </a:lnTo>
                  <a:lnTo>
                    <a:pt x="12" y="0"/>
                  </a:lnTo>
                  <a:lnTo>
                    <a:pt x="20" y="4"/>
                  </a:lnTo>
                  <a:lnTo>
                    <a:pt x="30" y="12"/>
                  </a:lnTo>
                  <a:lnTo>
                    <a:pt x="26" y="12"/>
                  </a:lnTo>
                  <a:lnTo>
                    <a:pt x="20" y="14"/>
                  </a:lnTo>
                  <a:lnTo>
                    <a:pt x="8" y="12"/>
                  </a:lnTo>
                  <a:lnTo>
                    <a:pt x="4" y="10"/>
                  </a:lnTo>
                  <a:lnTo>
                    <a:pt x="0" y="6"/>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52" name="Freeform 69"/>
            <p:cNvSpPr>
              <a:spLocks/>
            </p:cNvSpPr>
            <p:nvPr/>
          </p:nvSpPr>
          <p:spPr bwMode="auto">
            <a:xfrm>
              <a:off x="3084584" y="4036663"/>
              <a:ext cx="38053" cy="21239"/>
            </a:xfrm>
            <a:custGeom>
              <a:avLst/>
              <a:gdLst>
                <a:gd name="T0" fmla="*/ 2147483647 w 26"/>
                <a:gd name="T1" fmla="*/ 2147483647 h 12"/>
                <a:gd name="T2" fmla="*/ 2147483647 w 26"/>
                <a:gd name="T3" fmla="*/ 0 h 12"/>
                <a:gd name="T4" fmla="*/ 2147483647 w 26"/>
                <a:gd name="T5" fmla="*/ 2147483647 h 12"/>
                <a:gd name="T6" fmla="*/ 2147483647 w 26"/>
                <a:gd name="T7" fmla="*/ 2147483647 h 12"/>
                <a:gd name="T8" fmla="*/ 2147483647 w 26"/>
                <a:gd name="T9" fmla="*/ 2147483647 h 12"/>
                <a:gd name="T10" fmla="*/ 2147483647 w 26"/>
                <a:gd name="T11" fmla="*/ 2147483647 h 12"/>
                <a:gd name="T12" fmla="*/ 2147483647 w 26"/>
                <a:gd name="T13" fmla="*/ 2147483647 h 12"/>
                <a:gd name="T14" fmla="*/ 2147483647 w 26"/>
                <a:gd name="T15" fmla="*/ 2147483647 h 12"/>
                <a:gd name="T16" fmla="*/ 0 w 26"/>
                <a:gd name="T17" fmla="*/ 2147483647 h 12"/>
                <a:gd name="T18" fmla="*/ 0 w 26"/>
                <a:gd name="T19" fmla="*/ 2147483647 h 12"/>
                <a:gd name="T20" fmla="*/ 2147483647 w 26"/>
                <a:gd name="T21" fmla="*/ 2147483647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12"/>
                <a:gd name="T35" fmla="*/ 26 w 2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12">
                  <a:moveTo>
                    <a:pt x="10" y="2"/>
                  </a:moveTo>
                  <a:lnTo>
                    <a:pt x="24" y="0"/>
                  </a:lnTo>
                  <a:lnTo>
                    <a:pt x="24" y="2"/>
                  </a:lnTo>
                  <a:lnTo>
                    <a:pt x="26" y="6"/>
                  </a:lnTo>
                  <a:lnTo>
                    <a:pt x="24" y="8"/>
                  </a:lnTo>
                  <a:lnTo>
                    <a:pt x="22" y="10"/>
                  </a:lnTo>
                  <a:lnTo>
                    <a:pt x="12" y="12"/>
                  </a:lnTo>
                  <a:lnTo>
                    <a:pt x="4" y="10"/>
                  </a:lnTo>
                  <a:lnTo>
                    <a:pt x="0" y="8"/>
                  </a:lnTo>
                  <a:lnTo>
                    <a:pt x="0" y="2"/>
                  </a:lnTo>
                  <a:lnTo>
                    <a:pt x="1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53" name="Freeform 70"/>
            <p:cNvSpPr>
              <a:spLocks/>
            </p:cNvSpPr>
            <p:nvPr/>
          </p:nvSpPr>
          <p:spPr bwMode="auto">
            <a:xfrm>
              <a:off x="2853962" y="3852149"/>
              <a:ext cx="13837" cy="22567"/>
            </a:xfrm>
            <a:custGeom>
              <a:avLst/>
              <a:gdLst>
                <a:gd name="T0" fmla="*/ 2147483647 w 10"/>
                <a:gd name="T1" fmla="*/ 2147483647 h 14"/>
                <a:gd name="T2" fmla="*/ 2147483647 w 10"/>
                <a:gd name="T3" fmla="*/ 2147483647 h 14"/>
                <a:gd name="T4" fmla="*/ 2147483647 w 10"/>
                <a:gd name="T5" fmla="*/ 2147483647 h 14"/>
                <a:gd name="T6" fmla="*/ 2147483647 w 10"/>
                <a:gd name="T7" fmla="*/ 2147483647 h 14"/>
                <a:gd name="T8" fmla="*/ 0 w 10"/>
                <a:gd name="T9" fmla="*/ 2147483647 h 14"/>
                <a:gd name="T10" fmla="*/ 2147483647 w 10"/>
                <a:gd name="T11" fmla="*/ 2147483647 h 14"/>
                <a:gd name="T12" fmla="*/ 2147483647 w 10"/>
                <a:gd name="T13" fmla="*/ 0 h 14"/>
                <a:gd name="T14" fmla="*/ 2147483647 w 10"/>
                <a:gd name="T15" fmla="*/ 2147483647 h 14"/>
                <a:gd name="T16" fmla="*/ 2147483647 w 10"/>
                <a:gd name="T17" fmla="*/ 2147483647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4"/>
                <a:gd name="T29" fmla="*/ 10 w 10"/>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4">
                  <a:moveTo>
                    <a:pt x="10" y="8"/>
                  </a:moveTo>
                  <a:lnTo>
                    <a:pt x="8" y="12"/>
                  </a:lnTo>
                  <a:lnTo>
                    <a:pt x="4" y="14"/>
                  </a:lnTo>
                  <a:lnTo>
                    <a:pt x="2" y="12"/>
                  </a:lnTo>
                  <a:lnTo>
                    <a:pt x="0" y="8"/>
                  </a:lnTo>
                  <a:lnTo>
                    <a:pt x="2" y="4"/>
                  </a:lnTo>
                  <a:lnTo>
                    <a:pt x="4" y="0"/>
                  </a:lnTo>
                  <a:lnTo>
                    <a:pt x="8" y="2"/>
                  </a:lnTo>
                  <a:lnTo>
                    <a:pt x="1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54" name="Freeform 71"/>
            <p:cNvSpPr>
              <a:spLocks/>
            </p:cNvSpPr>
            <p:nvPr/>
          </p:nvSpPr>
          <p:spPr bwMode="auto">
            <a:xfrm>
              <a:off x="2705211" y="4295515"/>
              <a:ext cx="126842" cy="65044"/>
            </a:xfrm>
            <a:custGeom>
              <a:avLst/>
              <a:gdLst>
                <a:gd name="T0" fmla="*/ 0 w 88"/>
                <a:gd name="T1" fmla="*/ 2147483647 h 42"/>
                <a:gd name="T2" fmla="*/ 0 w 88"/>
                <a:gd name="T3" fmla="*/ 2147483647 h 42"/>
                <a:gd name="T4" fmla="*/ 0 w 88"/>
                <a:gd name="T5" fmla="*/ 2147483647 h 42"/>
                <a:gd name="T6" fmla="*/ 0 w 88"/>
                <a:gd name="T7" fmla="*/ 2147483647 h 42"/>
                <a:gd name="T8" fmla="*/ 2147483647 w 88"/>
                <a:gd name="T9" fmla="*/ 2147483647 h 42"/>
                <a:gd name="T10" fmla="*/ 2147483647 w 88"/>
                <a:gd name="T11" fmla="*/ 2147483647 h 42"/>
                <a:gd name="T12" fmla="*/ 2147483647 w 88"/>
                <a:gd name="T13" fmla="*/ 2147483647 h 42"/>
                <a:gd name="T14" fmla="*/ 2147483647 w 88"/>
                <a:gd name="T15" fmla="*/ 2147483647 h 42"/>
                <a:gd name="T16" fmla="*/ 2147483647 w 88"/>
                <a:gd name="T17" fmla="*/ 2147483647 h 42"/>
                <a:gd name="T18" fmla="*/ 2147483647 w 88"/>
                <a:gd name="T19" fmla="*/ 2147483647 h 42"/>
                <a:gd name="T20" fmla="*/ 2147483647 w 88"/>
                <a:gd name="T21" fmla="*/ 2147483647 h 42"/>
                <a:gd name="T22" fmla="*/ 2147483647 w 88"/>
                <a:gd name="T23" fmla="*/ 2147483647 h 42"/>
                <a:gd name="T24" fmla="*/ 2147483647 w 88"/>
                <a:gd name="T25" fmla="*/ 2147483647 h 42"/>
                <a:gd name="T26" fmla="*/ 2147483647 w 88"/>
                <a:gd name="T27" fmla="*/ 2147483647 h 42"/>
                <a:gd name="T28" fmla="*/ 2147483647 w 88"/>
                <a:gd name="T29" fmla="*/ 0 h 42"/>
                <a:gd name="T30" fmla="*/ 2147483647 w 88"/>
                <a:gd name="T31" fmla="*/ 0 h 42"/>
                <a:gd name="T32" fmla="*/ 2147483647 w 88"/>
                <a:gd name="T33" fmla="*/ 2147483647 h 42"/>
                <a:gd name="T34" fmla="*/ 2147483647 w 88"/>
                <a:gd name="T35" fmla="*/ 2147483647 h 42"/>
                <a:gd name="T36" fmla="*/ 2147483647 w 88"/>
                <a:gd name="T37" fmla="*/ 2147483647 h 42"/>
                <a:gd name="T38" fmla="*/ 2147483647 w 88"/>
                <a:gd name="T39" fmla="*/ 2147483647 h 42"/>
                <a:gd name="T40" fmla="*/ 2147483647 w 88"/>
                <a:gd name="T41" fmla="*/ 2147483647 h 42"/>
                <a:gd name="T42" fmla="*/ 2147483647 w 88"/>
                <a:gd name="T43" fmla="*/ 2147483647 h 42"/>
                <a:gd name="T44" fmla="*/ 2147483647 w 88"/>
                <a:gd name="T45" fmla="*/ 2147483647 h 42"/>
                <a:gd name="T46" fmla="*/ 2147483647 w 88"/>
                <a:gd name="T47" fmla="*/ 2147483647 h 42"/>
                <a:gd name="T48" fmla="*/ 2147483647 w 88"/>
                <a:gd name="T49" fmla="*/ 2147483647 h 42"/>
                <a:gd name="T50" fmla="*/ 2147483647 w 88"/>
                <a:gd name="T51" fmla="*/ 2147483647 h 42"/>
                <a:gd name="T52" fmla="*/ 2147483647 w 88"/>
                <a:gd name="T53" fmla="*/ 2147483647 h 42"/>
                <a:gd name="T54" fmla="*/ 2147483647 w 88"/>
                <a:gd name="T55" fmla="*/ 2147483647 h 42"/>
                <a:gd name="T56" fmla="*/ 2147483647 w 88"/>
                <a:gd name="T57" fmla="*/ 2147483647 h 42"/>
                <a:gd name="T58" fmla="*/ 2147483647 w 88"/>
                <a:gd name="T59" fmla="*/ 2147483647 h 42"/>
                <a:gd name="T60" fmla="*/ 2147483647 w 88"/>
                <a:gd name="T61" fmla="*/ 2147483647 h 42"/>
                <a:gd name="T62" fmla="*/ 2147483647 w 88"/>
                <a:gd name="T63" fmla="*/ 2147483647 h 42"/>
                <a:gd name="T64" fmla="*/ 2147483647 w 88"/>
                <a:gd name="T65" fmla="*/ 2147483647 h 42"/>
                <a:gd name="T66" fmla="*/ 2147483647 w 88"/>
                <a:gd name="T67" fmla="*/ 2147483647 h 42"/>
                <a:gd name="T68" fmla="*/ 2147483647 w 88"/>
                <a:gd name="T69" fmla="*/ 2147483647 h 42"/>
                <a:gd name="T70" fmla="*/ 2147483647 w 88"/>
                <a:gd name="T71" fmla="*/ 2147483647 h 42"/>
                <a:gd name="T72" fmla="*/ 2147483647 w 88"/>
                <a:gd name="T73" fmla="*/ 2147483647 h 42"/>
                <a:gd name="T74" fmla="*/ 2147483647 w 88"/>
                <a:gd name="T75" fmla="*/ 2147483647 h 42"/>
                <a:gd name="T76" fmla="*/ 2147483647 w 88"/>
                <a:gd name="T77" fmla="*/ 2147483647 h 42"/>
                <a:gd name="T78" fmla="*/ 2147483647 w 88"/>
                <a:gd name="T79" fmla="*/ 2147483647 h 42"/>
                <a:gd name="T80" fmla="*/ 2147483647 w 88"/>
                <a:gd name="T81" fmla="*/ 2147483647 h 42"/>
                <a:gd name="T82" fmla="*/ 2147483647 w 88"/>
                <a:gd name="T83" fmla="*/ 2147483647 h 42"/>
                <a:gd name="T84" fmla="*/ 2147483647 w 88"/>
                <a:gd name="T85" fmla="*/ 2147483647 h 42"/>
                <a:gd name="T86" fmla="*/ 2147483647 w 88"/>
                <a:gd name="T87" fmla="*/ 2147483647 h 42"/>
                <a:gd name="T88" fmla="*/ 2147483647 w 88"/>
                <a:gd name="T89" fmla="*/ 2147483647 h 42"/>
                <a:gd name="T90" fmla="*/ 2147483647 w 88"/>
                <a:gd name="T91" fmla="*/ 2147483647 h 42"/>
                <a:gd name="T92" fmla="*/ 2147483647 w 88"/>
                <a:gd name="T93" fmla="*/ 2147483647 h 42"/>
                <a:gd name="T94" fmla="*/ 2147483647 w 88"/>
                <a:gd name="T95" fmla="*/ 2147483647 h 42"/>
                <a:gd name="T96" fmla="*/ 2147483647 w 88"/>
                <a:gd name="T97" fmla="*/ 2147483647 h 42"/>
                <a:gd name="T98" fmla="*/ 0 w 88"/>
                <a:gd name="T99" fmla="*/ 2147483647 h 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8"/>
                <a:gd name="T151" fmla="*/ 0 h 42"/>
                <a:gd name="T152" fmla="*/ 88 w 88"/>
                <a:gd name="T153" fmla="*/ 42 h 4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8" h="42">
                  <a:moveTo>
                    <a:pt x="0" y="22"/>
                  </a:moveTo>
                  <a:lnTo>
                    <a:pt x="0" y="18"/>
                  </a:lnTo>
                  <a:lnTo>
                    <a:pt x="0" y="14"/>
                  </a:lnTo>
                  <a:lnTo>
                    <a:pt x="0" y="6"/>
                  </a:lnTo>
                  <a:lnTo>
                    <a:pt x="2" y="6"/>
                  </a:lnTo>
                  <a:lnTo>
                    <a:pt x="8" y="6"/>
                  </a:lnTo>
                  <a:lnTo>
                    <a:pt x="12" y="10"/>
                  </a:lnTo>
                  <a:lnTo>
                    <a:pt x="16" y="10"/>
                  </a:lnTo>
                  <a:lnTo>
                    <a:pt x="20" y="14"/>
                  </a:lnTo>
                  <a:lnTo>
                    <a:pt x="26" y="14"/>
                  </a:lnTo>
                  <a:lnTo>
                    <a:pt x="30" y="14"/>
                  </a:lnTo>
                  <a:lnTo>
                    <a:pt x="36" y="12"/>
                  </a:lnTo>
                  <a:lnTo>
                    <a:pt x="38" y="8"/>
                  </a:lnTo>
                  <a:lnTo>
                    <a:pt x="44" y="2"/>
                  </a:lnTo>
                  <a:lnTo>
                    <a:pt x="48" y="0"/>
                  </a:lnTo>
                  <a:lnTo>
                    <a:pt x="52" y="0"/>
                  </a:lnTo>
                  <a:lnTo>
                    <a:pt x="62" y="2"/>
                  </a:lnTo>
                  <a:lnTo>
                    <a:pt x="70" y="8"/>
                  </a:lnTo>
                  <a:lnTo>
                    <a:pt x="80" y="14"/>
                  </a:lnTo>
                  <a:lnTo>
                    <a:pt x="86" y="18"/>
                  </a:lnTo>
                  <a:lnTo>
                    <a:pt x="88" y="18"/>
                  </a:lnTo>
                  <a:lnTo>
                    <a:pt x="86" y="20"/>
                  </a:lnTo>
                  <a:lnTo>
                    <a:pt x="86" y="26"/>
                  </a:lnTo>
                  <a:lnTo>
                    <a:pt x="88" y="32"/>
                  </a:lnTo>
                  <a:lnTo>
                    <a:pt x="86" y="34"/>
                  </a:lnTo>
                  <a:lnTo>
                    <a:pt x="82" y="38"/>
                  </a:lnTo>
                  <a:lnTo>
                    <a:pt x="76" y="42"/>
                  </a:lnTo>
                  <a:lnTo>
                    <a:pt x="70" y="30"/>
                  </a:lnTo>
                  <a:lnTo>
                    <a:pt x="70" y="26"/>
                  </a:lnTo>
                  <a:lnTo>
                    <a:pt x="76" y="26"/>
                  </a:lnTo>
                  <a:lnTo>
                    <a:pt x="68" y="16"/>
                  </a:lnTo>
                  <a:lnTo>
                    <a:pt x="64" y="14"/>
                  </a:lnTo>
                  <a:lnTo>
                    <a:pt x="56" y="14"/>
                  </a:lnTo>
                  <a:lnTo>
                    <a:pt x="52" y="14"/>
                  </a:lnTo>
                  <a:lnTo>
                    <a:pt x="46" y="20"/>
                  </a:lnTo>
                  <a:lnTo>
                    <a:pt x="38" y="30"/>
                  </a:lnTo>
                  <a:lnTo>
                    <a:pt x="40" y="32"/>
                  </a:lnTo>
                  <a:lnTo>
                    <a:pt x="44" y="32"/>
                  </a:lnTo>
                  <a:lnTo>
                    <a:pt x="44" y="38"/>
                  </a:lnTo>
                  <a:lnTo>
                    <a:pt x="42" y="42"/>
                  </a:lnTo>
                  <a:lnTo>
                    <a:pt x="38" y="42"/>
                  </a:lnTo>
                  <a:lnTo>
                    <a:pt x="36" y="42"/>
                  </a:lnTo>
                  <a:lnTo>
                    <a:pt x="32" y="42"/>
                  </a:lnTo>
                  <a:lnTo>
                    <a:pt x="30" y="42"/>
                  </a:lnTo>
                  <a:lnTo>
                    <a:pt x="30" y="36"/>
                  </a:lnTo>
                  <a:lnTo>
                    <a:pt x="24" y="34"/>
                  </a:lnTo>
                  <a:lnTo>
                    <a:pt x="20" y="32"/>
                  </a:lnTo>
                  <a:lnTo>
                    <a:pt x="16" y="30"/>
                  </a:lnTo>
                  <a:lnTo>
                    <a:pt x="12" y="26"/>
                  </a:lnTo>
                  <a:lnTo>
                    <a:pt x="0"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55" name="Freeform 72"/>
            <p:cNvSpPr>
              <a:spLocks/>
            </p:cNvSpPr>
            <p:nvPr/>
          </p:nvSpPr>
          <p:spPr bwMode="auto">
            <a:xfrm>
              <a:off x="2637177" y="4259674"/>
              <a:ext cx="78411" cy="70354"/>
            </a:xfrm>
            <a:custGeom>
              <a:avLst/>
              <a:gdLst>
                <a:gd name="T0" fmla="*/ 2147483647 w 54"/>
                <a:gd name="T1" fmla="*/ 2147483647 h 44"/>
                <a:gd name="T2" fmla="*/ 2147483647 w 54"/>
                <a:gd name="T3" fmla="*/ 2147483647 h 44"/>
                <a:gd name="T4" fmla="*/ 2147483647 w 54"/>
                <a:gd name="T5" fmla="*/ 2147483647 h 44"/>
                <a:gd name="T6" fmla="*/ 2147483647 w 54"/>
                <a:gd name="T7" fmla="*/ 2147483647 h 44"/>
                <a:gd name="T8" fmla="*/ 2147483647 w 54"/>
                <a:gd name="T9" fmla="*/ 2147483647 h 44"/>
                <a:gd name="T10" fmla="*/ 2147483647 w 54"/>
                <a:gd name="T11" fmla="*/ 2147483647 h 44"/>
                <a:gd name="T12" fmla="*/ 2147483647 w 54"/>
                <a:gd name="T13" fmla="*/ 2147483647 h 44"/>
                <a:gd name="T14" fmla="*/ 2147483647 w 54"/>
                <a:gd name="T15" fmla="*/ 2147483647 h 44"/>
                <a:gd name="T16" fmla="*/ 2147483647 w 54"/>
                <a:gd name="T17" fmla="*/ 2147483647 h 44"/>
                <a:gd name="T18" fmla="*/ 2147483647 w 54"/>
                <a:gd name="T19" fmla="*/ 2147483647 h 44"/>
                <a:gd name="T20" fmla="*/ 2147483647 w 54"/>
                <a:gd name="T21" fmla="*/ 2147483647 h 44"/>
                <a:gd name="T22" fmla="*/ 2147483647 w 54"/>
                <a:gd name="T23" fmla="*/ 2147483647 h 44"/>
                <a:gd name="T24" fmla="*/ 2147483647 w 54"/>
                <a:gd name="T25" fmla="*/ 2147483647 h 44"/>
                <a:gd name="T26" fmla="*/ 2147483647 w 54"/>
                <a:gd name="T27" fmla="*/ 2147483647 h 44"/>
                <a:gd name="T28" fmla="*/ 2147483647 w 54"/>
                <a:gd name="T29" fmla="*/ 2147483647 h 44"/>
                <a:gd name="T30" fmla="*/ 2147483647 w 54"/>
                <a:gd name="T31" fmla="*/ 2147483647 h 44"/>
                <a:gd name="T32" fmla="*/ 0 w 54"/>
                <a:gd name="T33" fmla="*/ 2147483647 h 44"/>
                <a:gd name="T34" fmla="*/ 2147483647 w 54"/>
                <a:gd name="T35" fmla="*/ 2147483647 h 44"/>
                <a:gd name="T36" fmla="*/ 2147483647 w 54"/>
                <a:gd name="T37" fmla="*/ 2147483647 h 44"/>
                <a:gd name="T38" fmla="*/ 2147483647 w 54"/>
                <a:gd name="T39" fmla="*/ 2147483647 h 44"/>
                <a:gd name="T40" fmla="*/ 2147483647 w 54"/>
                <a:gd name="T41" fmla="*/ 0 h 44"/>
                <a:gd name="T42" fmla="*/ 2147483647 w 54"/>
                <a:gd name="T43" fmla="*/ 2147483647 h 44"/>
                <a:gd name="T44" fmla="*/ 2147483647 w 54"/>
                <a:gd name="T45" fmla="*/ 2147483647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4"/>
                <a:gd name="T70" fmla="*/ 0 h 44"/>
                <a:gd name="T71" fmla="*/ 54 w 54"/>
                <a:gd name="T72" fmla="*/ 44 h 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4" h="44">
                  <a:moveTo>
                    <a:pt x="38" y="6"/>
                  </a:moveTo>
                  <a:lnTo>
                    <a:pt x="46" y="18"/>
                  </a:lnTo>
                  <a:lnTo>
                    <a:pt x="54" y="28"/>
                  </a:lnTo>
                  <a:lnTo>
                    <a:pt x="46" y="28"/>
                  </a:lnTo>
                  <a:lnTo>
                    <a:pt x="46" y="44"/>
                  </a:lnTo>
                  <a:lnTo>
                    <a:pt x="32" y="40"/>
                  </a:lnTo>
                  <a:lnTo>
                    <a:pt x="34" y="36"/>
                  </a:lnTo>
                  <a:lnTo>
                    <a:pt x="34" y="34"/>
                  </a:lnTo>
                  <a:lnTo>
                    <a:pt x="24" y="22"/>
                  </a:lnTo>
                  <a:lnTo>
                    <a:pt x="18" y="16"/>
                  </a:lnTo>
                  <a:lnTo>
                    <a:pt x="12" y="14"/>
                  </a:lnTo>
                  <a:lnTo>
                    <a:pt x="16" y="22"/>
                  </a:lnTo>
                  <a:lnTo>
                    <a:pt x="12" y="22"/>
                  </a:lnTo>
                  <a:lnTo>
                    <a:pt x="8" y="22"/>
                  </a:lnTo>
                  <a:lnTo>
                    <a:pt x="4" y="20"/>
                  </a:lnTo>
                  <a:lnTo>
                    <a:pt x="2" y="16"/>
                  </a:lnTo>
                  <a:lnTo>
                    <a:pt x="0" y="12"/>
                  </a:lnTo>
                  <a:lnTo>
                    <a:pt x="2" y="8"/>
                  </a:lnTo>
                  <a:lnTo>
                    <a:pt x="2" y="6"/>
                  </a:lnTo>
                  <a:lnTo>
                    <a:pt x="2" y="4"/>
                  </a:lnTo>
                  <a:lnTo>
                    <a:pt x="4" y="0"/>
                  </a:lnTo>
                  <a:lnTo>
                    <a:pt x="20" y="4"/>
                  </a:lnTo>
                  <a:lnTo>
                    <a:pt x="38"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56" name="Freeform 73"/>
            <p:cNvSpPr>
              <a:spLocks/>
            </p:cNvSpPr>
            <p:nvPr/>
          </p:nvSpPr>
          <p:spPr bwMode="auto">
            <a:xfrm>
              <a:off x="2604890" y="4146841"/>
              <a:ext cx="104933" cy="123453"/>
            </a:xfrm>
            <a:custGeom>
              <a:avLst/>
              <a:gdLst>
                <a:gd name="T0" fmla="*/ 2147483647 w 72"/>
                <a:gd name="T1" fmla="*/ 0 h 78"/>
                <a:gd name="T2" fmla="*/ 2147483647 w 72"/>
                <a:gd name="T3" fmla="*/ 2147483647 h 78"/>
                <a:gd name="T4" fmla="*/ 2147483647 w 72"/>
                <a:gd name="T5" fmla="*/ 2147483647 h 78"/>
                <a:gd name="T6" fmla="*/ 2147483647 w 72"/>
                <a:gd name="T7" fmla="*/ 2147483647 h 78"/>
                <a:gd name="T8" fmla="*/ 2147483647 w 72"/>
                <a:gd name="T9" fmla="*/ 2147483647 h 78"/>
                <a:gd name="T10" fmla="*/ 2147483647 w 72"/>
                <a:gd name="T11" fmla="*/ 2147483647 h 78"/>
                <a:gd name="T12" fmla="*/ 2147483647 w 72"/>
                <a:gd name="T13" fmla="*/ 2147483647 h 78"/>
                <a:gd name="T14" fmla="*/ 2147483647 w 72"/>
                <a:gd name="T15" fmla="*/ 2147483647 h 78"/>
                <a:gd name="T16" fmla="*/ 2147483647 w 72"/>
                <a:gd name="T17" fmla="*/ 2147483647 h 78"/>
                <a:gd name="T18" fmla="*/ 2147483647 w 72"/>
                <a:gd name="T19" fmla="*/ 2147483647 h 78"/>
                <a:gd name="T20" fmla="*/ 2147483647 w 72"/>
                <a:gd name="T21" fmla="*/ 2147483647 h 78"/>
                <a:gd name="T22" fmla="*/ 2147483647 w 72"/>
                <a:gd name="T23" fmla="*/ 2147483647 h 78"/>
                <a:gd name="T24" fmla="*/ 2147483647 w 72"/>
                <a:gd name="T25" fmla="*/ 2147483647 h 78"/>
                <a:gd name="T26" fmla="*/ 2147483647 w 72"/>
                <a:gd name="T27" fmla="*/ 2147483647 h 78"/>
                <a:gd name="T28" fmla="*/ 2147483647 w 72"/>
                <a:gd name="T29" fmla="*/ 2147483647 h 78"/>
                <a:gd name="T30" fmla="*/ 2147483647 w 72"/>
                <a:gd name="T31" fmla="*/ 2147483647 h 78"/>
                <a:gd name="T32" fmla="*/ 2147483647 w 72"/>
                <a:gd name="T33" fmla="*/ 2147483647 h 78"/>
                <a:gd name="T34" fmla="*/ 2147483647 w 72"/>
                <a:gd name="T35" fmla="*/ 2147483647 h 78"/>
                <a:gd name="T36" fmla="*/ 2147483647 w 72"/>
                <a:gd name="T37" fmla="*/ 2147483647 h 78"/>
                <a:gd name="T38" fmla="*/ 2147483647 w 72"/>
                <a:gd name="T39" fmla="*/ 2147483647 h 78"/>
                <a:gd name="T40" fmla="*/ 0 w 72"/>
                <a:gd name="T41" fmla="*/ 2147483647 h 78"/>
                <a:gd name="T42" fmla="*/ 2147483647 w 72"/>
                <a:gd name="T43" fmla="*/ 2147483647 h 78"/>
                <a:gd name="T44" fmla="*/ 2147483647 w 72"/>
                <a:gd name="T45" fmla="*/ 2147483647 h 78"/>
                <a:gd name="T46" fmla="*/ 2147483647 w 72"/>
                <a:gd name="T47" fmla="*/ 2147483647 h 78"/>
                <a:gd name="T48" fmla="*/ 2147483647 w 72"/>
                <a:gd name="T49" fmla="*/ 2147483647 h 78"/>
                <a:gd name="T50" fmla="*/ 2147483647 w 72"/>
                <a:gd name="T51" fmla="*/ 2147483647 h 78"/>
                <a:gd name="T52" fmla="*/ 2147483647 w 72"/>
                <a:gd name="T53" fmla="*/ 2147483647 h 78"/>
                <a:gd name="T54" fmla="*/ 2147483647 w 72"/>
                <a:gd name="T55" fmla="*/ 2147483647 h 78"/>
                <a:gd name="T56" fmla="*/ 2147483647 w 72"/>
                <a:gd name="T57" fmla="*/ 2147483647 h 78"/>
                <a:gd name="T58" fmla="*/ 2147483647 w 72"/>
                <a:gd name="T59" fmla="*/ 2147483647 h 78"/>
                <a:gd name="T60" fmla="*/ 2147483647 w 72"/>
                <a:gd name="T61" fmla="*/ 2147483647 h 78"/>
                <a:gd name="T62" fmla="*/ 2147483647 w 72"/>
                <a:gd name="T63" fmla="*/ 2147483647 h 78"/>
                <a:gd name="T64" fmla="*/ 2147483647 w 72"/>
                <a:gd name="T65" fmla="*/ 2147483647 h 78"/>
                <a:gd name="T66" fmla="*/ 2147483647 w 72"/>
                <a:gd name="T67" fmla="*/ 2147483647 h 78"/>
                <a:gd name="T68" fmla="*/ 2147483647 w 72"/>
                <a:gd name="T69" fmla="*/ 2147483647 h 78"/>
                <a:gd name="T70" fmla="*/ 2147483647 w 72"/>
                <a:gd name="T71" fmla="*/ 2147483647 h 78"/>
                <a:gd name="T72" fmla="*/ 2147483647 w 72"/>
                <a:gd name="T73" fmla="*/ 2147483647 h 78"/>
                <a:gd name="T74" fmla="*/ 2147483647 w 72"/>
                <a:gd name="T75" fmla="*/ 2147483647 h 78"/>
                <a:gd name="T76" fmla="*/ 2147483647 w 72"/>
                <a:gd name="T77" fmla="*/ 0 h 7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2"/>
                <a:gd name="T118" fmla="*/ 0 h 78"/>
                <a:gd name="T119" fmla="*/ 72 w 72"/>
                <a:gd name="T120" fmla="*/ 78 h 7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2" h="78">
                  <a:moveTo>
                    <a:pt x="72" y="0"/>
                  </a:moveTo>
                  <a:lnTo>
                    <a:pt x="72" y="2"/>
                  </a:lnTo>
                  <a:lnTo>
                    <a:pt x="70" y="10"/>
                  </a:lnTo>
                  <a:lnTo>
                    <a:pt x="68" y="20"/>
                  </a:lnTo>
                  <a:lnTo>
                    <a:pt x="66" y="26"/>
                  </a:lnTo>
                  <a:lnTo>
                    <a:pt x="64" y="36"/>
                  </a:lnTo>
                  <a:lnTo>
                    <a:pt x="64" y="44"/>
                  </a:lnTo>
                  <a:lnTo>
                    <a:pt x="60" y="50"/>
                  </a:lnTo>
                  <a:lnTo>
                    <a:pt x="56" y="54"/>
                  </a:lnTo>
                  <a:lnTo>
                    <a:pt x="56" y="60"/>
                  </a:lnTo>
                  <a:lnTo>
                    <a:pt x="56" y="66"/>
                  </a:lnTo>
                  <a:lnTo>
                    <a:pt x="58" y="74"/>
                  </a:lnTo>
                  <a:lnTo>
                    <a:pt x="60" y="78"/>
                  </a:lnTo>
                  <a:lnTo>
                    <a:pt x="42" y="76"/>
                  </a:lnTo>
                  <a:lnTo>
                    <a:pt x="26" y="72"/>
                  </a:lnTo>
                  <a:lnTo>
                    <a:pt x="24" y="66"/>
                  </a:lnTo>
                  <a:lnTo>
                    <a:pt x="24" y="62"/>
                  </a:lnTo>
                  <a:lnTo>
                    <a:pt x="16" y="58"/>
                  </a:lnTo>
                  <a:lnTo>
                    <a:pt x="8" y="50"/>
                  </a:lnTo>
                  <a:lnTo>
                    <a:pt x="4" y="44"/>
                  </a:lnTo>
                  <a:lnTo>
                    <a:pt x="0" y="36"/>
                  </a:lnTo>
                  <a:lnTo>
                    <a:pt x="6" y="36"/>
                  </a:lnTo>
                  <a:lnTo>
                    <a:pt x="10" y="30"/>
                  </a:lnTo>
                  <a:lnTo>
                    <a:pt x="12" y="26"/>
                  </a:lnTo>
                  <a:lnTo>
                    <a:pt x="14" y="24"/>
                  </a:lnTo>
                  <a:lnTo>
                    <a:pt x="16" y="22"/>
                  </a:lnTo>
                  <a:lnTo>
                    <a:pt x="22" y="20"/>
                  </a:lnTo>
                  <a:lnTo>
                    <a:pt x="26" y="20"/>
                  </a:lnTo>
                  <a:lnTo>
                    <a:pt x="32" y="18"/>
                  </a:lnTo>
                  <a:lnTo>
                    <a:pt x="40" y="8"/>
                  </a:lnTo>
                  <a:lnTo>
                    <a:pt x="44" y="4"/>
                  </a:lnTo>
                  <a:lnTo>
                    <a:pt x="48" y="4"/>
                  </a:lnTo>
                  <a:lnTo>
                    <a:pt x="50" y="4"/>
                  </a:lnTo>
                  <a:lnTo>
                    <a:pt x="52" y="4"/>
                  </a:lnTo>
                  <a:lnTo>
                    <a:pt x="52" y="6"/>
                  </a:lnTo>
                  <a:lnTo>
                    <a:pt x="58" y="4"/>
                  </a:lnTo>
                  <a:lnTo>
                    <a:pt x="62" y="2"/>
                  </a:lnTo>
                  <a:lnTo>
                    <a:pt x="66" y="2"/>
                  </a:lnTo>
                  <a:lnTo>
                    <a:pt x="7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57" name="Freeform 74"/>
            <p:cNvSpPr>
              <a:spLocks/>
            </p:cNvSpPr>
            <p:nvPr/>
          </p:nvSpPr>
          <p:spPr bwMode="auto">
            <a:xfrm>
              <a:off x="2546082" y="4166754"/>
              <a:ext cx="56503" cy="23894"/>
            </a:xfrm>
            <a:custGeom>
              <a:avLst/>
              <a:gdLst>
                <a:gd name="T0" fmla="*/ 2147483647 w 38"/>
                <a:gd name="T1" fmla="*/ 2147483647 h 16"/>
                <a:gd name="T2" fmla="*/ 2147483647 w 38"/>
                <a:gd name="T3" fmla="*/ 2147483647 h 16"/>
                <a:gd name="T4" fmla="*/ 2147483647 w 38"/>
                <a:gd name="T5" fmla="*/ 2147483647 h 16"/>
                <a:gd name="T6" fmla="*/ 2147483647 w 38"/>
                <a:gd name="T7" fmla="*/ 2147483647 h 16"/>
                <a:gd name="T8" fmla="*/ 2147483647 w 38"/>
                <a:gd name="T9" fmla="*/ 2147483647 h 16"/>
                <a:gd name="T10" fmla="*/ 0 w 38"/>
                <a:gd name="T11" fmla="*/ 2147483647 h 16"/>
                <a:gd name="T12" fmla="*/ 2147483647 w 38"/>
                <a:gd name="T13" fmla="*/ 2147483647 h 16"/>
                <a:gd name="T14" fmla="*/ 2147483647 w 38"/>
                <a:gd name="T15" fmla="*/ 0 h 16"/>
                <a:gd name="T16" fmla="*/ 2147483647 w 38"/>
                <a:gd name="T17" fmla="*/ 0 h 16"/>
                <a:gd name="T18" fmla="*/ 2147483647 w 38"/>
                <a:gd name="T19" fmla="*/ 2147483647 h 16"/>
                <a:gd name="T20" fmla="*/ 2147483647 w 38"/>
                <a:gd name="T21" fmla="*/ 2147483647 h 16"/>
                <a:gd name="T22" fmla="*/ 2147483647 w 38"/>
                <a:gd name="T23" fmla="*/ 2147483647 h 16"/>
                <a:gd name="T24" fmla="*/ 2147483647 w 38"/>
                <a:gd name="T25" fmla="*/ 2147483647 h 16"/>
                <a:gd name="T26" fmla="*/ 2147483647 w 38"/>
                <a:gd name="T27" fmla="*/ 2147483647 h 16"/>
                <a:gd name="T28" fmla="*/ 2147483647 w 38"/>
                <a:gd name="T29" fmla="*/ 2147483647 h 16"/>
                <a:gd name="T30" fmla="*/ 2147483647 w 38"/>
                <a:gd name="T31" fmla="*/ 2147483647 h 16"/>
                <a:gd name="T32" fmla="*/ 2147483647 w 38"/>
                <a:gd name="T33" fmla="*/ 2147483647 h 16"/>
                <a:gd name="T34" fmla="*/ 2147483647 w 38"/>
                <a:gd name="T35" fmla="*/ 2147483647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16"/>
                <a:gd name="T56" fmla="*/ 38 w 38"/>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16">
                  <a:moveTo>
                    <a:pt x="36" y="16"/>
                  </a:moveTo>
                  <a:lnTo>
                    <a:pt x="30" y="16"/>
                  </a:lnTo>
                  <a:lnTo>
                    <a:pt x="24" y="16"/>
                  </a:lnTo>
                  <a:lnTo>
                    <a:pt x="10" y="14"/>
                  </a:lnTo>
                  <a:lnTo>
                    <a:pt x="4" y="12"/>
                  </a:lnTo>
                  <a:lnTo>
                    <a:pt x="0" y="8"/>
                  </a:lnTo>
                  <a:lnTo>
                    <a:pt x="6" y="6"/>
                  </a:lnTo>
                  <a:lnTo>
                    <a:pt x="8" y="0"/>
                  </a:lnTo>
                  <a:lnTo>
                    <a:pt x="12" y="0"/>
                  </a:lnTo>
                  <a:lnTo>
                    <a:pt x="16" y="2"/>
                  </a:lnTo>
                  <a:lnTo>
                    <a:pt x="20" y="4"/>
                  </a:lnTo>
                  <a:lnTo>
                    <a:pt x="24" y="8"/>
                  </a:lnTo>
                  <a:lnTo>
                    <a:pt x="30" y="10"/>
                  </a:lnTo>
                  <a:lnTo>
                    <a:pt x="34" y="10"/>
                  </a:lnTo>
                  <a:lnTo>
                    <a:pt x="36" y="12"/>
                  </a:lnTo>
                  <a:lnTo>
                    <a:pt x="38" y="14"/>
                  </a:lnTo>
                  <a:lnTo>
                    <a:pt x="38" y="16"/>
                  </a:lnTo>
                  <a:lnTo>
                    <a:pt x="3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58" name="Freeform 75"/>
            <p:cNvSpPr>
              <a:spLocks/>
            </p:cNvSpPr>
            <p:nvPr/>
          </p:nvSpPr>
          <p:spPr bwMode="auto">
            <a:xfrm>
              <a:off x="2563378" y="4108345"/>
              <a:ext cx="146445" cy="94249"/>
            </a:xfrm>
            <a:custGeom>
              <a:avLst/>
              <a:gdLst>
                <a:gd name="T0" fmla="*/ 2147483647 w 100"/>
                <a:gd name="T1" fmla="*/ 2147483647 h 60"/>
                <a:gd name="T2" fmla="*/ 2147483647 w 100"/>
                <a:gd name="T3" fmla="*/ 2147483647 h 60"/>
                <a:gd name="T4" fmla="*/ 2147483647 w 100"/>
                <a:gd name="T5" fmla="*/ 2147483647 h 60"/>
                <a:gd name="T6" fmla="*/ 2147483647 w 100"/>
                <a:gd name="T7" fmla="*/ 2147483647 h 60"/>
                <a:gd name="T8" fmla="*/ 2147483647 w 100"/>
                <a:gd name="T9" fmla="*/ 2147483647 h 60"/>
                <a:gd name="T10" fmla="*/ 2147483647 w 100"/>
                <a:gd name="T11" fmla="*/ 2147483647 h 60"/>
                <a:gd name="T12" fmla="*/ 2147483647 w 100"/>
                <a:gd name="T13" fmla="*/ 2147483647 h 60"/>
                <a:gd name="T14" fmla="*/ 2147483647 w 100"/>
                <a:gd name="T15" fmla="*/ 2147483647 h 60"/>
                <a:gd name="T16" fmla="*/ 2147483647 w 100"/>
                <a:gd name="T17" fmla="*/ 2147483647 h 60"/>
                <a:gd name="T18" fmla="*/ 2147483647 w 100"/>
                <a:gd name="T19" fmla="*/ 2147483647 h 60"/>
                <a:gd name="T20" fmla="*/ 2147483647 w 100"/>
                <a:gd name="T21" fmla="*/ 2147483647 h 60"/>
                <a:gd name="T22" fmla="*/ 2147483647 w 100"/>
                <a:gd name="T23" fmla="*/ 2147483647 h 60"/>
                <a:gd name="T24" fmla="*/ 2147483647 w 100"/>
                <a:gd name="T25" fmla="*/ 2147483647 h 60"/>
                <a:gd name="T26" fmla="*/ 2147483647 w 100"/>
                <a:gd name="T27" fmla="*/ 2147483647 h 60"/>
                <a:gd name="T28" fmla="*/ 2147483647 w 100"/>
                <a:gd name="T29" fmla="*/ 2147483647 h 60"/>
                <a:gd name="T30" fmla="*/ 2147483647 w 100"/>
                <a:gd name="T31" fmla="*/ 2147483647 h 60"/>
                <a:gd name="T32" fmla="*/ 2147483647 w 100"/>
                <a:gd name="T33" fmla="*/ 2147483647 h 60"/>
                <a:gd name="T34" fmla="*/ 2147483647 w 100"/>
                <a:gd name="T35" fmla="*/ 2147483647 h 60"/>
                <a:gd name="T36" fmla="*/ 2147483647 w 100"/>
                <a:gd name="T37" fmla="*/ 2147483647 h 60"/>
                <a:gd name="T38" fmla="*/ 2147483647 w 100"/>
                <a:gd name="T39" fmla="*/ 2147483647 h 60"/>
                <a:gd name="T40" fmla="*/ 2147483647 w 100"/>
                <a:gd name="T41" fmla="*/ 2147483647 h 60"/>
                <a:gd name="T42" fmla="*/ 2147483647 w 100"/>
                <a:gd name="T43" fmla="*/ 2147483647 h 60"/>
                <a:gd name="T44" fmla="*/ 2147483647 w 100"/>
                <a:gd name="T45" fmla="*/ 2147483647 h 60"/>
                <a:gd name="T46" fmla="*/ 2147483647 w 100"/>
                <a:gd name="T47" fmla="*/ 2147483647 h 60"/>
                <a:gd name="T48" fmla="*/ 2147483647 w 100"/>
                <a:gd name="T49" fmla="*/ 2147483647 h 60"/>
                <a:gd name="T50" fmla="*/ 2147483647 w 100"/>
                <a:gd name="T51" fmla="*/ 2147483647 h 60"/>
                <a:gd name="T52" fmla="*/ 2147483647 w 100"/>
                <a:gd name="T53" fmla="*/ 2147483647 h 60"/>
                <a:gd name="T54" fmla="*/ 0 w 100"/>
                <a:gd name="T55" fmla="*/ 2147483647 h 60"/>
                <a:gd name="T56" fmla="*/ 2147483647 w 100"/>
                <a:gd name="T57" fmla="*/ 2147483647 h 60"/>
                <a:gd name="T58" fmla="*/ 2147483647 w 100"/>
                <a:gd name="T59" fmla="*/ 2147483647 h 60"/>
                <a:gd name="T60" fmla="*/ 2147483647 w 100"/>
                <a:gd name="T61" fmla="*/ 2147483647 h 60"/>
                <a:gd name="T62" fmla="*/ 2147483647 w 100"/>
                <a:gd name="T63" fmla="*/ 2147483647 h 60"/>
                <a:gd name="T64" fmla="*/ 2147483647 w 100"/>
                <a:gd name="T65" fmla="*/ 2147483647 h 60"/>
                <a:gd name="T66" fmla="*/ 2147483647 w 100"/>
                <a:gd name="T67" fmla="*/ 0 h 60"/>
                <a:gd name="T68" fmla="*/ 2147483647 w 100"/>
                <a:gd name="T69" fmla="*/ 0 h 60"/>
                <a:gd name="T70" fmla="*/ 2147483647 w 100"/>
                <a:gd name="T71" fmla="*/ 2147483647 h 60"/>
                <a:gd name="T72" fmla="*/ 2147483647 w 100"/>
                <a:gd name="T73" fmla="*/ 2147483647 h 60"/>
                <a:gd name="T74" fmla="*/ 2147483647 w 100"/>
                <a:gd name="T75" fmla="*/ 2147483647 h 60"/>
                <a:gd name="T76" fmla="*/ 2147483647 w 100"/>
                <a:gd name="T77" fmla="*/ 2147483647 h 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0"/>
                <a:gd name="T118" fmla="*/ 0 h 60"/>
                <a:gd name="T119" fmla="*/ 100 w 100"/>
                <a:gd name="T120" fmla="*/ 60 h 6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0" h="60">
                  <a:moveTo>
                    <a:pt x="100" y="24"/>
                  </a:moveTo>
                  <a:lnTo>
                    <a:pt x="94" y="26"/>
                  </a:lnTo>
                  <a:lnTo>
                    <a:pt x="90" y="26"/>
                  </a:lnTo>
                  <a:lnTo>
                    <a:pt x="86" y="28"/>
                  </a:lnTo>
                  <a:lnTo>
                    <a:pt x="80" y="30"/>
                  </a:lnTo>
                  <a:lnTo>
                    <a:pt x="80" y="28"/>
                  </a:lnTo>
                  <a:lnTo>
                    <a:pt x="78" y="28"/>
                  </a:lnTo>
                  <a:lnTo>
                    <a:pt x="76" y="28"/>
                  </a:lnTo>
                  <a:lnTo>
                    <a:pt x="72" y="28"/>
                  </a:lnTo>
                  <a:lnTo>
                    <a:pt x="68" y="32"/>
                  </a:lnTo>
                  <a:lnTo>
                    <a:pt x="60" y="42"/>
                  </a:lnTo>
                  <a:lnTo>
                    <a:pt x="54" y="44"/>
                  </a:lnTo>
                  <a:lnTo>
                    <a:pt x="50" y="44"/>
                  </a:lnTo>
                  <a:lnTo>
                    <a:pt x="44" y="46"/>
                  </a:lnTo>
                  <a:lnTo>
                    <a:pt x="42" y="48"/>
                  </a:lnTo>
                  <a:lnTo>
                    <a:pt x="40" y="50"/>
                  </a:lnTo>
                  <a:lnTo>
                    <a:pt x="38" y="54"/>
                  </a:lnTo>
                  <a:lnTo>
                    <a:pt x="34" y="60"/>
                  </a:lnTo>
                  <a:lnTo>
                    <a:pt x="28" y="60"/>
                  </a:lnTo>
                  <a:lnTo>
                    <a:pt x="26" y="52"/>
                  </a:lnTo>
                  <a:lnTo>
                    <a:pt x="26" y="50"/>
                  </a:lnTo>
                  <a:lnTo>
                    <a:pt x="24" y="48"/>
                  </a:lnTo>
                  <a:lnTo>
                    <a:pt x="22" y="46"/>
                  </a:lnTo>
                  <a:lnTo>
                    <a:pt x="18" y="46"/>
                  </a:lnTo>
                  <a:lnTo>
                    <a:pt x="12" y="44"/>
                  </a:lnTo>
                  <a:lnTo>
                    <a:pt x="8" y="40"/>
                  </a:lnTo>
                  <a:lnTo>
                    <a:pt x="4" y="38"/>
                  </a:lnTo>
                  <a:lnTo>
                    <a:pt x="0" y="36"/>
                  </a:lnTo>
                  <a:lnTo>
                    <a:pt x="4" y="28"/>
                  </a:lnTo>
                  <a:lnTo>
                    <a:pt x="8" y="22"/>
                  </a:lnTo>
                  <a:lnTo>
                    <a:pt x="18" y="16"/>
                  </a:lnTo>
                  <a:lnTo>
                    <a:pt x="22" y="8"/>
                  </a:lnTo>
                  <a:lnTo>
                    <a:pt x="26" y="2"/>
                  </a:lnTo>
                  <a:lnTo>
                    <a:pt x="34" y="0"/>
                  </a:lnTo>
                  <a:lnTo>
                    <a:pt x="80" y="0"/>
                  </a:lnTo>
                  <a:lnTo>
                    <a:pt x="84" y="6"/>
                  </a:lnTo>
                  <a:lnTo>
                    <a:pt x="90" y="12"/>
                  </a:lnTo>
                  <a:lnTo>
                    <a:pt x="96" y="18"/>
                  </a:lnTo>
                  <a:lnTo>
                    <a:pt x="10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59" name="Freeform 76"/>
            <p:cNvSpPr>
              <a:spLocks/>
            </p:cNvSpPr>
            <p:nvPr/>
          </p:nvSpPr>
          <p:spPr bwMode="auto">
            <a:xfrm>
              <a:off x="2573756" y="4048611"/>
              <a:ext cx="34594" cy="65044"/>
            </a:xfrm>
            <a:custGeom>
              <a:avLst/>
              <a:gdLst>
                <a:gd name="T0" fmla="*/ 2147483647 w 24"/>
                <a:gd name="T1" fmla="*/ 2147483647 h 42"/>
                <a:gd name="T2" fmla="*/ 2147483647 w 24"/>
                <a:gd name="T3" fmla="*/ 2147483647 h 42"/>
                <a:gd name="T4" fmla="*/ 2147483647 w 24"/>
                <a:gd name="T5" fmla="*/ 2147483647 h 42"/>
                <a:gd name="T6" fmla="*/ 2147483647 w 24"/>
                <a:gd name="T7" fmla="*/ 2147483647 h 42"/>
                <a:gd name="T8" fmla="*/ 2147483647 w 24"/>
                <a:gd name="T9" fmla="*/ 2147483647 h 42"/>
                <a:gd name="T10" fmla="*/ 2147483647 w 24"/>
                <a:gd name="T11" fmla="*/ 2147483647 h 42"/>
                <a:gd name="T12" fmla="*/ 2147483647 w 24"/>
                <a:gd name="T13" fmla="*/ 2147483647 h 42"/>
                <a:gd name="T14" fmla="*/ 0 w 24"/>
                <a:gd name="T15" fmla="*/ 2147483647 h 42"/>
                <a:gd name="T16" fmla="*/ 2147483647 w 24"/>
                <a:gd name="T17" fmla="*/ 2147483647 h 42"/>
                <a:gd name="T18" fmla="*/ 2147483647 w 24"/>
                <a:gd name="T19" fmla="*/ 2147483647 h 42"/>
                <a:gd name="T20" fmla="*/ 2147483647 w 24"/>
                <a:gd name="T21" fmla="*/ 2147483647 h 42"/>
                <a:gd name="T22" fmla="*/ 2147483647 w 24"/>
                <a:gd name="T23" fmla="*/ 2147483647 h 42"/>
                <a:gd name="T24" fmla="*/ 2147483647 w 24"/>
                <a:gd name="T25" fmla="*/ 2147483647 h 42"/>
                <a:gd name="T26" fmla="*/ 2147483647 w 24"/>
                <a:gd name="T27" fmla="*/ 0 h 42"/>
                <a:gd name="T28" fmla="*/ 2147483647 w 24"/>
                <a:gd name="T29" fmla="*/ 0 h 42"/>
                <a:gd name="T30" fmla="*/ 2147483647 w 24"/>
                <a:gd name="T31" fmla="*/ 2147483647 h 42"/>
                <a:gd name="T32" fmla="*/ 2147483647 w 24"/>
                <a:gd name="T33" fmla="*/ 2147483647 h 42"/>
                <a:gd name="T34" fmla="*/ 2147483647 w 24"/>
                <a:gd name="T35" fmla="*/ 2147483647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42"/>
                <a:gd name="T56" fmla="*/ 24 w 24"/>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42">
                  <a:moveTo>
                    <a:pt x="24" y="6"/>
                  </a:moveTo>
                  <a:lnTo>
                    <a:pt x="18" y="10"/>
                  </a:lnTo>
                  <a:lnTo>
                    <a:pt x="18" y="18"/>
                  </a:lnTo>
                  <a:lnTo>
                    <a:pt x="16" y="26"/>
                  </a:lnTo>
                  <a:lnTo>
                    <a:pt x="14" y="32"/>
                  </a:lnTo>
                  <a:lnTo>
                    <a:pt x="10" y="36"/>
                  </a:lnTo>
                  <a:lnTo>
                    <a:pt x="10" y="42"/>
                  </a:lnTo>
                  <a:lnTo>
                    <a:pt x="0" y="42"/>
                  </a:lnTo>
                  <a:lnTo>
                    <a:pt x="4" y="10"/>
                  </a:lnTo>
                  <a:lnTo>
                    <a:pt x="8" y="10"/>
                  </a:lnTo>
                  <a:lnTo>
                    <a:pt x="10" y="8"/>
                  </a:lnTo>
                  <a:lnTo>
                    <a:pt x="12" y="6"/>
                  </a:lnTo>
                  <a:lnTo>
                    <a:pt x="14" y="2"/>
                  </a:lnTo>
                  <a:lnTo>
                    <a:pt x="16" y="0"/>
                  </a:lnTo>
                  <a:lnTo>
                    <a:pt x="20" y="0"/>
                  </a:lnTo>
                  <a:lnTo>
                    <a:pt x="22" y="2"/>
                  </a:lnTo>
                  <a:lnTo>
                    <a:pt x="22" y="6"/>
                  </a:lnTo>
                  <a:lnTo>
                    <a:pt x="24"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60" name="Freeform 77"/>
            <p:cNvSpPr>
              <a:spLocks/>
            </p:cNvSpPr>
            <p:nvPr/>
          </p:nvSpPr>
          <p:spPr bwMode="auto">
            <a:xfrm>
              <a:off x="2497651" y="4063212"/>
              <a:ext cx="104933" cy="115488"/>
            </a:xfrm>
            <a:custGeom>
              <a:avLst/>
              <a:gdLst>
                <a:gd name="T0" fmla="*/ 2147483647 w 72"/>
                <a:gd name="T1" fmla="*/ 2147483647 h 72"/>
                <a:gd name="T2" fmla="*/ 2147483647 w 72"/>
                <a:gd name="T3" fmla="*/ 2147483647 h 72"/>
                <a:gd name="T4" fmla="*/ 2147483647 w 72"/>
                <a:gd name="T5" fmla="*/ 2147483647 h 72"/>
                <a:gd name="T6" fmla="*/ 2147483647 w 72"/>
                <a:gd name="T7" fmla="*/ 2147483647 h 72"/>
                <a:gd name="T8" fmla="*/ 2147483647 w 72"/>
                <a:gd name="T9" fmla="*/ 0 h 72"/>
                <a:gd name="T10" fmla="*/ 2147483647 w 72"/>
                <a:gd name="T11" fmla="*/ 0 h 72"/>
                <a:gd name="T12" fmla="*/ 2147483647 w 72"/>
                <a:gd name="T13" fmla="*/ 2147483647 h 72"/>
                <a:gd name="T14" fmla="*/ 2147483647 w 72"/>
                <a:gd name="T15" fmla="*/ 2147483647 h 72"/>
                <a:gd name="T16" fmla="*/ 2147483647 w 72"/>
                <a:gd name="T17" fmla="*/ 2147483647 h 72"/>
                <a:gd name="T18" fmla="*/ 2147483647 w 72"/>
                <a:gd name="T19" fmla="*/ 2147483647 h 72"/>
                <a:gd name="T20" fmla="*/ 2147483647 w 72"/>
                <a:gd name="T21" fmla="*/ 2147483647 h 72"/>
                <a:gd name="T22" fmla="*/ 2147483647 w 72"/>
                <a:gd name="T23" fmla="*/ 2147483647 h 72"/>
                <a:gd name="T24" fmla="*/ 2147483647 w 72"/>
                <a:gd name="T25" fmla="*/ 2147483647 h 72"/>
                <a:gd name="T26" fmla="*/ 2147483647 w 72"/>
                <a:gd name="T27" fmla="*/ 2147483647 h 72"/>
                <a:gd name="T28" fmla="*/ 2147483647 w 72"/>
                <a:gd name="T29" fmla="*/ 2147483647 h 72"/>
                <a:gd name="T30" fmla="*/ 2147483647 w 72"/>
                <a:gd name="T31" fmla="*/ 2147483647 h 72"/>
                <a:gd name="T32" fmla="*/ 2147483647 w 72"/>
                <a:gd name="T33" fmla="*/ 2147483647 h 72"/>
                <a:gd name="T34" fmla="*/ 0 w 72"/>
                <a:gd name="T35" fmla="*/ 2147483647 h 72"/>
                <a:gd name="T36" fmla="*/ 2147483647 w 72"/>
                <a:gd name="T37" fmla="*/ 2147483647 h 72"/>
                <a:gd name="T38" fmla="*/ 2147483647 w 72"/>
                <a:gd name="T39" fmla="*/ 2147483647 h 72"/>
                <a:gd name="T40" fmla="*/ 2147483647 w 72"/>
                <a:gd name="T41" fmla="*/ 2147483647 h 72"/>
                <a:gd name="T42" fmla="*/ 2147483647 w 72"/>
                <a:gd name="T43" fmla="*/ 2147483647 h 72"/>
                <a:gd name="T44" fmla="*/ 2147483647 w 72"/>
                <a:gd name="T45" fmla="*/ 2147483647 h 72"/>
                <a:gd name="T46" fmla="*/ 2147483647 w 72"/>
                <a:gd name="T47" fmla="*/ 2147483647 h 72"/>
                <a:gd name="T48" fmla="*/ 2147483647 w 72"/>
                <a:gd name="T49" fmla="*/ 2147483647 h 72"/>
                <a:gd name="T50" fmla="*/ 2147483647 w 72"/>
                <a:gd name="T51" fmla="*/ 2147483647 h 72"/>
                <a:gd name="T52" fmla="*/ 2147483647 w 72"/>
                <a:gd name="T53" fmla="*/ 2147483647 h 72"/>
                <a:gd name="T54" fmla="*/ 2147483647 w 72"/>
                <a:gd name="T55" fmla="*/ 2147483647 h 72"/>
                <a:gd name="T56" fmla="*/ 2147483647 w 72"/>
                <a:gd name="T57" fmla="*/ 2147483647 h 72"/>
                <a:gd name="T58" fmla="*/ 2147483647 w 72"/>
                <a:gd name="T59" fmla="*/ 2147483647 h 72"/>
                <a:gd name="T60" fmla="*/ 2147483647 w 72"/>
                <a:gd name="T61" fmla="*/ 2147483647 h 72"/>
                <a:gd name="T62" fmla="*/ 2147483647 w 72"/>
                <a:gd name="T63" fmla="*/ 2147483647 h 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
                <a:gd name="T97" fmla="*/ 0 h 72"/>
                <a:gd name="T98" fmla="*/ 72 w 72"/>
                <a:gd name="T99" fmla="*/ 72 h 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 h="72">
                  <a:moveTo>
                    <a:pt x="72" y="30"/>
                  </a:moveTo>
                  <a:lnTo>
                    <a:pt x="68" y="32"/>
                  </a:lnTo>
                  <a:lnTo>
                    <a:pt x="62" y="32"/>
                  </a:lnTo>
                  <a:lnTo>
                    <a:pt x="52" y="32"/>
                  </a:lnTo>
                  <a:lnTo>
                    <a:pt x="56" y="0"/>
                  </a:lnTo>
                  <a:lnTo>
                    <a:pt x="32" y="0"/>
                  </a:lnTo>
                  <a:lnTo>
                    <a:pt x="28" y="2"/>
                  </a:lnTo>
                  <a:lnTo>
                    <a:pt x="24" y="6"/>
                  </a:lnTo>
                  <a:lnTo>
                    <a:pt x="20" y="14"/>
                  </a:lnTo>
                  <a:lnTo>
                    <a:pt x="22" y="18"/>
                  </a:lnTo>
                  <a:lnTo>
                    <a:pt x="24" y="22"/>
                  </a:lnTo>
                  <a:lnTo>
                    <a:pt x="28" y="24"/>
                  </a:lnTo>
                  <a:lnTo>
                    <a:pt x="30" y="28"/>
                  </a:lnTo>
                  <a:lnTo>
                    <a:pt x="30" y="34"/>
                  </a:lnTo>
                  <a:lnTo>
                    <a:pt x="10" y="34"/>
                  </a:lnTo>
                  <a:lnTo>
                    <a:pt x="6" y="40"/>
                  </a:lnTo>
                  <a:lnTo>
                    <a:pt x="4" y="46"/>
                  </a:lnTo>
                  <a:lnTo>
                    <a:pt x="0" y="58"/>
                  </a:lnTo>
                  <a:lnTo>
                    <a:pt x="8" y="66"/>
                  </a:lnTo>
                  <a:lnTo>
                    <a:pt x="14" y="68"/>
                  </a:lnTo>
                  <a:lnTo>
                    <a:pt x="16" y="70"/>
                  </a:lnTo>
                  <a:lnTo>
                    <a:pt x="26" y="70"/>
                  </a:lnTo>
                  <a:lnTo>
                    <a:pt x="30" y="70"/>
                  </a:lnTo>
                  <a:lnTo>
                    <a:pt x="34" y="72"/>
                  </a:lnTo>
                  <a:lnTo>
                    <a:pt x="40" y="70"/>
                  </a:lnTo>
                  <a:lnTo>
                    <a:pt x="42" y="64"/>
                  </a:lnTo>
                  <a:lnTo>
                    <a:pt x="46" y="64"/>
                  </a:lnTo>
                  <a:lnTo>
                    <a:pt x="50" y="56"/>
                  </a:lnTo>
                  <a:lnTo>
                    <a:pt x="54" y="50"/>
                  </a:lnTo>
                  <a:lnTo>
                    <a:pt x="64" y="44"/>
                  </a:lnTo>
                  <a:lnTo>
                    <a:pt x="68" y="36"/>
                  </a:lnTo>
                  <a:lnTo>
                    <a:pt x="72"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61" name="Freeform 78"/>
            <p:cNvSpPr>
              <a:spLocks/>
            </p:cNvSpPr>
            <p:nvPr/>
          </p:nvSpPr>
          <p:spPr bwMode="auto">
            <a:xfrm>
              <a:off x="2920842" y="3996840"/>
              <a:ext cx="64574" cy="58407"/>
            </a:xfrm>
            <a:custGeom>
              <a:avLst/>
              <a:gdLst>
                <a:gd name="T0" fmla="*/ 2147483647 w 44"/>
                <a:gd name="T1" fmla="*/ 2147483647 h 36"/>
                <a:gd name="T2" fmla="*/ 2147483647 w 44"/>
                <a:gd name="T3" fmla="*/ 2147483647 h 36"/>
                <a:gd name="T4" fmla="*/ 2147483647 w 44"/>
                <a:gd name="T5" fmla="*/ 2147483647 h 36"/>
                <a:gd name="T6" fmla="*/ 2147483647 w 44"/>
                <a:gd name="T7" fmla="*/ 2147483647 h 36"/>
                <a:gd name="T8" fmla="*/ 2147483647 w 44"/>
                <a:gd name="T9" fmla="*/ 2147483647 h 36"/>
                <a:gd name="T10" fmla="*/ 0 w 44"/>
                <a:gd name="T11" fmla="*/ 2147483647 h 36"/>
                <a:gd name="T12" fmla="*/ 2147483647 w 44"/>
                <a:gd name="T13" fmla="*/ 2147483647 h 36"/>
                <a:gd name="T14" fmla="*/ 2147483647 w 44"/>
                <a:gd name="T15" fmla="*/ 2147483647 h 36"/>
                <a:gd name="T16" fmla="*/ 2147483647 w 44"/>
                <a:gd name="T17" fmla="*/ 2147483647 h 36"/>
                <a:gd name="T18" fmla="*/ 2147483647 w 44"/>
                <a:gd name="T19" fmla="*/ 2147483647 h 36"/>
                <a:gd name="T20" fmla="*/ 2147483647 w 44"/>
                <a:gd name="T21" fmla="*/ 2147483647 h 36"/>
                <a:gd name="T22" fmla="*/ 2147483647 w 44"/>
                <a:gd name="T23" fmla="*/ 2147483647 h 36"/>
                <a:gd name="T24" fmla="*/ 2147483647 w 44"/>
                <a:gd name="T25" fmla="*/ 2147483647 h 36"/>
                <a:gd name="T26" fmla="*/ 2147483647 w 44"/>
                <a:gd name="T27" fmla="*/ 2147483647 h 36"/>
                <a:gd name="T28" fmla="*/ 2147483647 w 44"/>
                <a:gd name="T29" fmla="*/ 2147483647 h 36"/>
                <a:gd name="T30" fmla="*/ 2147483647 w 44"/>
                <a:gd name="T31" fmla="*/ 2147483647 h 36"/>
                <a:gd name="T32" fmla="*/ 2147483647 w 44"/>
                <a:gd name="T33" fmla="*/ 2147483647 h 36"/>
                <a:gd name="T34" fmla="*/ 2147483647 w 44"/>
                <a:gd name="T35" fmla="*/ 2147483647 h 36"/>
                <a:gd name="T36" fmla="*/ 2147483647 w 44"/>
                <a:gd name="T37" fmla="*/ 0 h 36"/>
                <a:gd name="T38" fmla="*/ 2147483647 w 44"/>
                <a:gd name="T39" fmla="*/ 2147483647 h 36"/>
                <a:gd name="T40" fmla="*/ 2147483647 w 44"/>
                <a:gd name="T41" fmla="*/ 2147483647 h 36"/>
                <a:gd name="T42" fmla="*/ 2147483647 w 44"/>
                <a:gd name="T43" fmla="*/ 2147483647 h 36"/>
                <a:gd name="T44" fmla="*/ 2147483647 w 44"/>
                <a:gd name="T45" fmla="*/ 2147483647 h 36"/>
                <a:gd name="T46" fmla="*/ 2147483647 w 44"/>
                <a:gd name="T47" fmla="*/ 2147483647 h 36"/>
                <a:gd name="T48" fmla="*/ 2147483647 w 44"/>
                <a:gd name="T49" fmla="*/ 2147483647 h 36"/>
                <a:gd name="T50" fmla="*/ 2147483647 w 44"/>
                <a:gd name="T51" fmla="*/ 2147483647 h 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
                <a:gd name="T79" fmla="*/ 0 h 36"/>
                <a:gd name="T80" fmla="*/ 44 w 44"/>
                <a:gd name="T81" fmla="*/ 36 h 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 h="36">
                  <a:moveTo>
                    <a:pt x="42" y="36"/>
                  </a:moveTo>
                  <a:lnTo>
                    <a:pt x="42" y="34"/>
                  </a:lnTo>
                  <a:lnTo>
                    <a:pt x="14" y="34"/>
                  </a:lnTo>
                  <a:lnTo>
                    <a:pt x="4" y="32"/>
                  </a:lnTo>
                  <a:lnTo>
                    <a:pt x="2" y="30"/>
                  </a:lnTo>
                  <a:lnTo>
                    <a:pt x="0" y="26"/>
                  </a:lnTo>
                  <a:lnTo>
                    <a:pt x="14" y="22"/>
                  </a:lnTo>
                  <a:lnTo>
                    <a:pt x="20" y="24"/>
                  </a:lnTo>
                  <a:lnTo>
                    <a:pt x="26" y="26"/>
                  </a:lnTo>
                  <a:lnTo>
                    <a:pt x="28" y="24"/>
                  </a:lnTo>
                  <a:lnTo>
                    <a:pt x="30" y="20"/>
                  </a:lnTo>
                  <a:lnTo>
                    <a:pt x="28" y="18"/>
                  </a:lnTo>
                  <a:lnTo>
                    <a:pt x="28" y="14"/>
                  </a:lnTo>
                  <a:lnTo>
                    <a:pt x="28" y="10"/>
                  </a:lnTo>
                  <a:lnTo>
                    <a:pt x="24" y="8"/>
                  </a:lnTo>
                  <a:lnTo>
                    <a:pt x="22" y="6"/>
                  </a:lnTo>
                  <a:lnTo>
                    <a:pt x="22" y="2"/>
                  </a:lnTo>
                  <a:lnTo>
                    <a:pt x="26" y="2"/>
                  </a:lnTo>
                  <a:lnTo>
                    <a:pt x="28" y="0"/>
                  </a:lnTo>
                  <a:lnTo>
                    <a:pt x="44" y="2"/>
                  </a:lnTo>
                  <a:lnTo>
                    <a:pt x="44" y="6"/>
                  </a:lnTo>
                  <a:lnTo>
                    <a:pt x="42" y="8"/>
                  </a:lnTo>
                  <a:lnTo>
                    <a:pt x="42" y="18"/>
                  </a:lnTo>
                  <a:lnTo>
                    <a:pt x="40" y="28"/>
                  </a:lnTo>
                  <a:lnTo>
                    <a:pt x="40" y="34"/>
                  </a:lnTo>
                  <a:lnTo>
                    <a:pt x="4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62" name="Freeform 79"/>
            <p:cNvSpPr>
              <a:spLocks/>
            </p:cNvSpPr>
            <p:nvPr/>
          </p:nvSpPr>
          <p:spPr bwMode="auto">
            <a:xfrm>
              <a:off x="2978498" y="4002150"/>
              <a:ext cx="85330" cy="55752"/>
            </a:xfrm>
            <a:custGeom>
              <a:avLst/>
              <a:gdLst>
                <a:gd name="T0" fmla="*/ 0 w 58"/>
                <a:gd name="T1" fmla="*/ 2147483647 h 36"/>
                <a:gd name="T2" fmla="*/ 0 w 58"/>
                <a:gd name="T3" fmla="*/ 2147483647 h 36"/>
                <a:gd name="T4" fmla="*/ 2147483647 w 58"/>
                <a:gd name="T5" fmla="*/ 2147483647 h 36"/>
                <a:gd name="T6" fmla="*/ 2147483647 w 58"/>
                <a:gd name="T7" fmla="*/ 2147483647 h 36"/>
                <a:gd name="T8" fmla="*/ 2147483647 w 58"/>
                <a:gd name="T9" fmla="*/ 2147483647 h 36"/>
                <a:gd name="T10" fmla="*/ 2147483647 w 58"/>
                <a:gd name="T11" fmla="*/ 0 h 36"/>
                <a:gd name="T12" fmla="*/ 2147483647 w 58"/>
                <a:gd name="T13" fmla="*/ 2147483647 h 36"/>
                <a:gd name="T14" fmla="*/ 2147483647 w 58"/>
                <a:gd name="T15" fmla="*/ 2147483647 h 36"/>
                <a:gd name="T16" fmla="*/ 2147483647 w 58"/>
                <a:gd name="T17" fmla="*/ 2147483647 h 36"/>
                <a:gd name="T18" fmla="*/ 2147483647 w 58"/>
                <a:gd name="T19" fmla="*/ 2147483647 h 36"/>
                <a:gd name="T20" fmla="*/ 2147483647 w 58"/>
                <a:gd name="T21" fmla="*/ 2147483647 h 36"/>
                <a:gd name="T22" fmla="*/ 2147483647 w 58"/>
                <a:gd name="T23" fmla="*/ 2147483647 h 36"/>
                <a:gd name="T24" fmla="*/ 2147483647 w 58"/>
                <a:gd name="T25" fmla="*/ 2147483647 h 36"/>
                <a:gd name="T26" fmla="*/ 2147483647 w 58"/>
                <a:gd name="T27" fmla="*/ 2147483647 h 36"/>
                <a:gd name="T28" fmla="*/ 2147483647 w 58"/>
                <a:gd name="T29" fmla="*/ 2147483647 h 36"/>
                <a:gd name="T30" fmla="*/ 2147483647 w 58"/>
                <a:gd name="T31" fmla="*/ 2147483647 h 36"/>
                <a:gd name="T32" fmla="*/ 2147483647 w 58"/>
                <a:gd name="T33" fmla="*/ 2147483647 h 36"/>
                <a:gd name="T34" fmla="*/ 2147483647 w 58"/>
                <a:gd name="T35" fmla="*/ 2147483647 h 36"/>
                <a:gd name="T36" fmla="*/ 2147483647 w 58"/>
                <a:gd name="T37" fmla="*/ 2147483647 h 36"/>
                <a:gd name="T38" fmla="*/ 2147483647 w 58"/>
                <a:gd name="T39" fmla="*/ 2147483647 h 36"/>
                <a:gd name="T40" fmla="*/ 2147483647 w 58"/>
                <a:gd name="T41" fmla="*/ 2147483647 h 36"/>
                <a:gd name="T42" fmla="*/ 2147483647 w 58"/>
                <a:gd name="T43" fmla="*/ 2147483647 h 36"/>
                <a:gd name="T44" fmla="*/ 2147483647 w 58"/>
                <a:gd name="T45" fmla="*/ 2147483647 h 36"/>
                <a:gd name="T46" fmla="*/ 2147483647 w 58"/>
                <a:gd name="T47" fmla="*/ 2147483647 h 36"/>
                <a:gd name="T48" fmla="*/ 2147483647 w 58"/>
                <a:gd name="T49" fmla="*/ 2147483647 h 36"/>
                <a:gd name="T50" fmla="*/ 2147483647 w 58"/>
                <a:gd name="T51" fmla="*/ 2147483647 h 36"/>
                <a:gd name="T52" fmla="*/ 2147483647 w 58"/>
                <a:gd name="T53" fmla="*/ 2147483647 h 36"/>
                <a:gd name="T54" fmla="*/ 2147483647 w 58"/>
                <a:gd name="T55" fmla="*/ 2147483647 h 36"/>
                <a:gd name="T56" fmla="*/ 2147483647 w 58"/>
                <a:gd name="T57" fmla="*/ 2147483647 h 36"/>
                <a:gd name="T58" fmla="*/ 2147483647 w 58"/>
                <a:gd name="T59" fmla="*/ 2147483647 h 36"/>
                <a:gd name="T60" fmla="*/ 2147483647 w 58"/>
                <a:gd name="T61" fmla="*/ 2147483647 h 36"/>
                <a:gd name="T62" fmla="*/ 2147483647 w 58"/>
                <a:gd name="T63" fmla="*/ 2147483647 h 36"/>
                <a:gd name="T64" fmla="*/ 2147483647 w 58"/>
                <a:gd name="T65" fmla="*/ 2147483647 h 36"/>
                <a:gd name="T66" fmla="*/ 2147483647 w 58"/>
                <a:gd name="T67" fmla="*/ 2147483647 h 36"/>
                <a:gd name="T68" fmla="*/ 0 w 58"/>
                <a:gd name="T69" fmla="*/ 2147483647 h 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8"/>
                <a:gd name="T106" fmla="*/ 0 h 36"/>
                <a:gd name="T107" fmla="*/ 58 w 58"/>
                <a:gd name="T108" fmla="*/ 36 h 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8" h="36">
                  <a:moveTo>
                    <a:pt x="0" y="32"/>
                  </a:moveTo>
                  <a:lnTo>
                    <a:pt x="0" y="26"/>
                  </a:lnTo>
                  <a:lnTo>
                    <a:pt x="2" y="16"/>
                  </a:lnTo>
                  <a:lnTo>
                    <a:pt x="2" y="6"/>
                  </a:lnTo>
                  <a:lnTo>
                    <a:pt x="4" y="4"/>
                  </a:lnTo>
                  <a:lnTo>
                    <a:pt x="4" y="0"/>
                  </a:lnTo>
                  <a:lnTo>
                    <a:pt x="14" y="2"/>
                  </a:lnTo>
                  <a:lnTo>
                    <a:pt x="26" y="2"/>
                  </a:lnTo>
                  <a:lnTo>
                    <a:pt x="26" y="4"/>
                  </a:lnTo>
                  <a:lnTo>
                    <a:pt x="28" y="4"/>
                  </a:lnTo>
                  <a:lnTo>
                    <a:pt x="34" y="4"/>
                  </a:lnTo>
                  <a:lnTo>
                    <a:pt x="36" y="4"/>
                  </a:lnTo>
                  <a:lnTo>
                    <a:pt x="38" y="6"/>
                  </a:lnTo>
                  <a:lnTo>
                    <a:pt x="40" y="8"/>
                  </a:lnTo>
                  <a:lnTo>
                    <a:pt x="42" y="8"/>
                  </a:lnTo>
                  <a:lnTo>
                    <a:pt x="42" y="10"/>
                  </a:lnTo>
                  <a:lnTo>
                    <a:pt x="42" y="12"/>
                  </a:lnTo>
                  <a:lnTo>
                    <a:pt x="48" y="14"/>
                  </a:lnTo>
                  <a:lnTo>
                    <a:pt x="52" y="16"/>
                  </a:lnTo>
                  <a:lnTo>
                    <a:pt x="54" y="18"/>
                  </a:lnTo>
                  <a:lnTo>
                    <a:pt x="58" y="26"/>
                  </a:lnTo>
                  <a:lnTo>
                    <a:pt x="52" y="28"/>
                  </a:lnTo>
                  <a:lnTo>
                    <a:pt x="50" y="32"/>
                  </a:lnTo>
                  <a:lnTo>
                    <a:pt x="48" y="30"/>
                  </a:lnTo>
                  <a:lnTo>
                    <a:pt x="46" y="28"/>
                  </a:lnTo>
                  <a:lnTo>
                    <a:pt x="30" y="28"/>
                  </a:lnTo>
                  <a:lnTo>
                    <a:pt x="28" y="30"/>
                  </a:lnTo>
                  <a:lnTo>
                    <a:pt x="26" y="30"/>
                  </a:lnTo>
                  <a:lnTo>
                    <a:pt x="18" y="30"/>
                  </a:lnTo>
                  <a:lnTo>
                    <a:pt x="14" y="30"/>
                  </a:lnTo>
                  <a:lnTo>
                    <a:pt x="12" y="34"/>
                  </a:lnTo>
                  <a:lnTo>
                    <a:pt x="8" y="36"/>
                  </a:lnTo>
                  <a:lnTo>
                    <a:pt x="2" y="36"/>
                  </a:lnTo>
                  <a:lnTo>
                    <a:pt x="2" y="34"/>
                  </a:lnTo>
                  <a:lnTo>
                    <a:pt x="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63" name="Freeform 85"/>
            <p:cNvSpPr>
              <a:spLocks/>
            </p:cNvSpPr>
            <p:nvPr/>
          </p:nvSpPr>
          <p:spPr bwMode="auto">
            <a:xfrm>
              <a:off x="3198742" y="4259674"/>
              <a:ext cx="16144" cy="19911"/>
            </a:xfrm>
            <a:custGeom>
              <a:avLst/>
              <a:gdLst>
                <a:gd name="T0" fmla="*/ 2147483647 w 12"/>
                <a:gd name="T1" fmla="*/ 2147483647 h 12"/>
                <a:gd name="T2" fmla="*/ 2147483647 w 12"/>
                <a:gd name="T3" fmla="*/ 2147483647 h 12"/>
                <a:gd name="T4" fmla="*/ 2147483647 w 12"/>
                <a:gd name="T5" fmla="*/ 2147483647 h 12"/>
                <a:gd name="T6" fmla="*/ 2147483647 w 12"/>
                <a:gd name="T7" fmla="*/ 2147483647 h 12"/>
                <a:gd name="T8" fmla="*/ 2147483647 w 12"/>
                <a:gd name="T9" fmla="*/ 2147483647 h 12"/>
                <a:gd name="T10" fmla="*/ 2147483647 w 12"/>
                <a:gd name="T11" fmla="*/ 0 h 12"/>
                <a:gd name="T12" fmla="*/ 0 w 12"/>
                <a:gd name="T13" fmla="*/ 2147483647 h 12"/>
                <a:gd name="T14" fmla="*/ 2147483647 w 12"/>
                <a:gd name="T15" fmla="*/ 2147483647 h 12"/>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2"/>
                <a:gd name="T26" fmla="*/ 12 w 12"/>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2">
                  <a:moveTo>
                    <a:pt x="8" y="12"/>
                  </a:moveTo>
                  <a:lnTo>
                    <a:pt x="10" y="8"/>
                  </a:lnTo>
                  <a:lnTo>
                    <a:pt x="12" y="8"/>
                  </a:lnTo>
                  <a:lnTo>
                    <a:pt x="12" y="4"/>
                  </a:lnTo>
                  <a:lnTo>
                    <a:pt x="10" y="2"/>
                  </a:lnTo>
                  <a:lnTo>
                    <a:pt x="6" y="0"/>
                  </a:lnTo>
                  <a:lnTo>
                    <a:pt x="0" y="10"/>
                  </a:lnTo>
                  <a:lnTo>
                    <a:pt x="8"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64" name="Freeform 86"/>
            <p:cNvSpPr>
              <a:spLocks/>
            </p:cNvSpPr>
            <p:nvPr/>
          </p:nvSpPr>
          <p:spPr bwMode="auto">
            <a:xfrm>
              <a:off x="3450120" y="4568968"/>
              <a:ext cx="57656" cy="54425"/>
            </a:xfrm>
            <a:custGeom>
              <a:avLst/>
              <a:gdLst>
                <a:gd name="T0" fmla="*/ 0 w 40"/>
                <a:gd name="T1" fmla="*/ 2147483647 h 34"/>
                <a:gd name="T2" fmla="*/ 2147483647 w 40"/>
                <a:gd name="T3" fmla="*/ 2147483647 h 34"/>
                <a:gd name="T4" fmla="*/ 2147483647 w 40"/>
                <a:gd name="T5" fmla="*/ 2147483647 h 34"/>
                <a:gd name="T6" fmla="*/ 2147483647 w 40"/>
                <a:gd name="T7" fmla="*/ 2147483647 h 34"/>
                <a:gd name="T8" fmla="*/ 2147483647 w 40"/>
                <a:gd name="T9" fmla="*/ 2147483647 h 34"/>
                <a:gd name="T10" fmla="*/ 2147483647 w 40"/>
                <a:gd name="T11" fmla="*/ 2147483647 h 34"/>
                <a:gd name="T12" fmla="*/ 2147483647 w 40"/>
                <a:gd name="T13" fmla="*/ 2147483647 h 34"/>
                <a:gd name="T14" fmla="*/ 2147483647 w 40"/>
                <a:gd name="T15" fmla="*/ 2147483647 h 34"/>
                <a:gd name="T16" fmla="*/ 2147483647 w 40"/>
                <a:gd name="T17" fmla="*/ 2147483647 h 34"/>
                <a:gd name="T18" fmla="*/ 2147483647 w 40"/>
                <a:gd name="T19" fmla="*/ 2147483647 h 34"/>
                <a:gd name="T20" fmla="*/ 2147483647 w 40"/>
                <a:gd name="T21" fmla="*/ 2147483647 h 34"/>
                <a:gd name="T22" fmla="*/ 2147483647 w 40"/>
                <a:gd name="T23" fmla="*/ 0 h 34"/>
                <a:gd name="T24" fmla="*/ 2147483647 w 40"/>
                <a:gd name="T25" fmla="*/ 0 h 34"/>
                <a:gd name="T26" fmla="*/ 2147483647 w 40"/>
                <a:gd name="T27" fmla="*/ 0 h 34"/>
                <a:gd name="T28" fmla="*/ 2147483647 w 40"/>
                <a:gd name="T29" fmla="*/ 2147483647 h 34"/>
                <a:gd name="T30" fmla="*/ 2147483647 w 40"/>
                <a:gd name="T31" fmla="*/ 2147483647 h 34"/>
                <a:gd name="T32" fmla="*/ 2147483647 w 40"/>
                <a:gd name="T33" fmla="*/ 2147483647 h 34"/>
                <a:gd name="T34" fmla="*/ 0 w 40"/>
                <a:gd name="T35" fmla="*/ 2147483647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34"/>
                <a:gd name="T56" fmla="*/ 40 w 40"/>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34">
                  <a:moveTo>
                    <a:pt x="0" y="22"/>
                  </a:moveTo>
                  <a:lnTo>
                    <a:pt x="4" y="30"/>
                  </a:lnTo>
                  <a:lnTo>
                    <a:pt x="18" y="32"/>
                  </a:lnTo>
                  <a:lnTo>
                    <a:pt x="26" y="34"/>
                  </a:lnTo>
                  <a:lnTo>
                    <a:pt x="28" y="32"/>
                  </a:lnTo>
                  <a:lnTo>
                    <a:pt x="32" y="32"/>
                  </a:lnTo>
                  <a:lnTo>
                    <a:pt x="36" y="22"/>
                  </a:lnTo>
                  <a:lnTo>
                    <a:pt x="38" y="12"/>
                  </a:lnTo>
                  <a:lnTo>
                    <a:pt x="40" y="6"/>
                  </a:lnTo>
                  <a:lnTo>
                    <a:pt x="30" y="4"/>
                  </a:lnTo>
                  <a:lnTo>
                    <a:pt x="22" y="4"/>
                  </a:lnTo>
                  <a:lnTo>
                    <a:pt x="16" y="0"/>
                  </a:lnTo>
                  <a:lnTo>
                    <a:pt x="10" y="0"/>
                  </a:lnTo>
                  <a:lnTo>
                    <a:pt x="8" y="0"/>
                  </a:lnTo>
                  <a:lnTo>
                    <a:pt x="6" y="2"/>
                  </a:lnTo>
                  <a:lnTo>
                    <a:pt x="4" y="4"/>
                  </a:lnTo>
                  <a:lnTo>
                    <a:pt x="2" y="14"/>
                  </a:lnTo>
                  <a:lnTo>
                    <a:pt x="0"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65" name="Freeform 87"/>
            <p:cNvSpPr>
              <a:spLocks/>
            </p:cNvSpPr>
            <p:nvPr/>
          </p:nvSpPr>
          <p:spPr bwMode="auto">
            <a:xfrm>
              <a:off x="3416680" y="6053049"/>
              <a:ext cx="59962" cy="25221"/>
            </a:xfrm>
            <a:custGeom>
              <a:avLst/>
              <a:gdLst>
                <a:gd name="T0" fmla="*/ 2147483647 w 40"/>
                <a:gd name="T1" fmla="*/ 2147483647 h 16"/>
                <a:gd name="T2" fmla="*/ 2147483647 w 40"/>
                <a:gd name="T3" fmla="*/ 2147483647 h 16"/>
                <a:gd name="T4" fmla="*/ 2147483647 w 40"/>
                <a:gd name="T5" fmla="*/ 2147483647 h 16"/>
                <a:gd name="T6" fmla="*/ 2147483647 w 40"/>
                <a:gd name="T7" fmla="*/ 2147483647 h 16"/>
                <a:gd name="T8" fmla="*/ 2147483647 w 40"/>
                <a:gd name="T9" fmla="*/ 2147483647 h 16"/>
                <a:gd name="T10" fmla="*/ 2147483647 w 40"/>
                <a:gd name="T11" fmla="*/ 2147483647 h 16"/>
                <a:gd name="T12" fmla="*/ 2147483647 w 40"/>
                <a:gd name="T13" fmla="*/ 2147483647 h 16"/>
                <a:gd name="T14" fmla="*/ 2147483647 w 40"/>
                <a:gd name="T15" fmla="*/ 2147483647 h 16"/>
                <a:gd name="T16" fmla="*/ 2147483647 w 40"/>
                <a:gd name="T17" fmla="*/ 2147483647 h 16"/>
                <a:gd name="T18" fmla="*/ 2147483647 w 40"/>
                <a:gd name="T19" fmla="*/ 2147483647 h 16"/>
                <a:gd name="T20" fmla="*/ 2147483647 w 40"/>
                <a:gd name="T21" fmla="*/ 2147483647 h 16"/>
                <a:gd name="T22" fmla="*/ 2147483647 w 40"/>
                <a:gd name="T23" fmla="*/ 0 h 16"/>
                <a:gd name="T24" fmla="*/ 2147483647 w 40"/>
                <a:gd name="T25" fmla="*/ 0 h 16"/>
                <a:gd name="T26" fmla="*/ 2147483647 w 40"/>
                <a:gd name="T27" fmla="*/ 0 h 16"/>
                <a:gd name="T28" fmla="*/ 2147483647 w 40"/>
                <a:gd name="T29" fmla="*/ 2147483647 h 16"/>
                <a:gd name="T30" fmla="*/ 2147483647 w 40"/>
                <a:gd name="T31" fmla="*/ 2147483647 h 16"/>
                <a:gd name="T32" fmla="*/ 2147483647 w 40"/>
                <a:gd name="T33" fmla="*/ 2147483647 h 16"/>
                <a:gd name="T34" fmla="*/ 0 w 40"/>
                <a:gd name="T35" fmla="*/ 2147483647 h 16"/>
                <a:gd name="T36" fmla="*/ 2147483647 w 40"/>
                <a:gd name="T37" fmla="*/ 2147483647 h 16"/>
                <a:gd name="T38" fmla="*/ 2147483647 w 40"/>
                <a:gd name="T39" fmla="*/ 2147483647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
                <a:gd name="T61" fmla="*/ 0 h 16"/>
                <a:gd name="T62" fmla="*/ 40 w 40"/>
                <a:gd name="T63" fmla="*/ 16 h 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 h="16">
                  <a:moveTo>
                    <a:pt x="12" y="14"/>
                  </a:moveTo>
                  <a:lnTo>
                    <a:pt x="14" y="14"/>
                  </a:lnTo>
                  <a:lnTo>
                    <a:pt x="14" y="12"/>
                  </a:lnTo>
                  <a:lnTo>
                    <a:pt x="16" y="8"/>
                  </a:lnTo>
                  <a:lnTo>
                    <a:pt x="16" y="14"/>
                  </a:lnTo>
                  <a:lnTo>
                    <a:pt x="18" y="16"/>
                  </a:lnTo>
                  <a:lnTo>
                    <a:pt x="20" y="16"/>
                  </a:lnTo>
                  <a:lnTo>
                    <a:pt x="22" y="14"/>
                  </a:lnTo>
                  <a:lnTo>
                    <a:pt x="28" y="14"/>
                  </a:lnTo>
                  <a:lnTo>
                    <a:pt x="32" y="10"/>
                  </a:lnTo>
                  <a:lnTo>
                    <a:pt x="38" y="6"/>
                  </a:lnTo>
                  <a:lnTo>
                    <a:pt x="40" y="0"/>
                  </a:lnTo>
                  <a:lnTo>
                    <a:pt x="28" y="0"/>
                  </a:lnTo>
                  <a:lnTo>
                    <a:pt x="24" y="0"/>
                  </a:lnTo>
                  <a:lnTo>
                    <a:pt x="20" y="2"/>
                  </a:lnTo>
                  <a:lnTo>
                    <a:pt x="18" y="2"/>
                  </a:lnTo>
                  <a:lnTo>
                    <a:pt x="8" y="2"/>
                  </a:lnTo>
                  <a:lnTo>
                    <a:pt x="0" y="12"/>
                  </a:lnTo>
                  <a:lnTo>
                    <a:pt x="4" y="14"/>
                  </a:lnTo>
                  <a:lnTo>
                    <a:pt x="12"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66" name="Freeform 88"/>
            <p:cNvSpPr>
              <a:spLocks/>
            </p:cNvSpPr>
            <p:nvPr/>
          </p:nvSpPr>
          <p:spPr bwMode="auto">
            <a:xfrm>
              <a:off x="3201048" y="4323392"/>
              <a:ext cx="102627" cy="219028"/>
            </a:xfrm>
            <a:custGeom>
              <a:avLst/>
              <a:gdLst>
                <a:gd name="T0" fmla="*/ 2147483647 w 70"/>
                <a:gd name="T1" fmla="*/ 0 h 138"/>
                <a:gd name="T2" fmla="*/ 2147483647 w 70"/>
                <a:gd name="T3" fmla="*/ 2147483647 h 138"/>
                <a:gd name="T4" fmla="*/ 2147483647 w 70"/>
                <a:gd name="T5" fmla="*/ 2147483647 h 138"/>
                <a:gd name="T6" fmla="*/ 2147483647 w 70"/>
                <a:gd name="T7" fmla="*/ 2147483647 h 138"/>
                <a:gd name="T8" fmla="*/ 2147483647 w 70"/>
                <a:gd name="T9" fmla="*/ 2147483647 h 138"/>
                <a:gd name="T10" fmla="*/ 2147483647 w 70"/>
                <a:gd name="T11" fmla="*/ 2147483647 h 138"/>
                <a:gd name="T12" fmla="*/ 2147483647 w 70"/>
                <a:gd name="T13" fmla="*/ 2147483647 h 138"/>
                <a:gd name="T14" fmla="*/ 0 w 70"/>
                <a:gd name="T15" fmla="*/ 2147483647 h 138"/>
                <a:gd name="T16" fmla="*/ 0 w 70"/>
                <a:gd name="T17" fmla="*/ 2147483647 h 138"/>
                <a:gd name="T18" fmla="*/ 2147483647 w 70"/>
                <a:gd name="T19" fmla="*/ 2147483647 h 138"/>
                <a:gd name="T20" fmla="*/ 2147483647 w 70"/>
                <a:gd name="T21" fmla="*/ 2147483647 h 138"/>
                <a:gd name="T22" fmla="*/ 2147483647 w 70"/>
                <a:gd name="T23" fmla="*/ 2147483647 h 138"/>
                <a:gd name="T24" fmla="*/ 2147483647 w 70"/>
                <a:gd name="T25" fmla="*/ 2147483647 h 138"/>
                <a:gd name="T26" fmla="*/ 2147483647 w 70"/>
                <a:gd name="T27" fmla="*/ 2147483647 h 138"/>
                <a:gd name="T28" fmla="*/ 2147483647 w 70"/>
                <a:gd name="T29" fmla="*/ 2147483647 h 138"/>
                <a:gd name="T30" fmla="*/ 2147483647 w 70"/>
                <a:gd name="T31" fmla="*/ 2147483647 h 138"/>
                <a:gd name="T32" fmla="*/ 2147483647 w 70"/>
                <a:gd name="T33" fmla="*/ 2147483647 h 138"/>
                <a:gd name="T34" fmla="*/ 2147483647 w 70"/>
                <a:gd name="T35" fmla="*/ 2147483647 h 138"/>
                <a:gd name="T36" fmla="*/ 2147483647 w 70"/>
                <a:gd name="T37" fmla="*/ 2147483647 h 138"/>
                <a:gd name="T38" fmla="*/ 2147483647 w 70"/>
                <a:gd name="T39" fmla="*/ 2147483647 h 138"/>
                <a:gd name="T40" fmla="*/ 2147483647 w 70"/>
                <a:gd name="T41" fmla="*/ 2147483647 h 138"/>
                <a:gd name="T42" fmla="*/ 2147483647 w 70"/>
                <a:gd name="T43" fmla="*/ 2147483647 h 138"/>
                <a:gd name="T44" fmla="*/ 2147483647 w 70"/>
                <a:gd name="T45" fmla="*/ 2147483647 h 138"/>
                <a:gd name="T46" fmla="*/ 2147483647 w 70"/>
                <a:gd name="T47" fmla="*/ 2147483647 h 138"/>
                <a:gd name="T48" fmla="*/ 2147483647 w 70"/>
                <a:gd name="T49" fmla="*/ 2147483647 h 138"/>
                <a:gd name="T50" fmla="*/ 2147483647 w 70"/>
                <a:gd name="T51" fmla="*/ 2147483647 h 138"/>
                <a:gd name="T52" fmla="*/ 2147483647 w 70"/>
                <a:gd name="T53" fmla="*/ 2147483647 h 138"/>
                <a:gd name="T54" fmla="*/ 2147483647 w 70"/>
                <a:gd name="T55" fmla="*/ 2147483647 h 138"/>
                <a:gd name="T56" fmla="*/ 2147483647 w 70"/>
                <a:gd name="T57" fmla="*/ 2147483647 h 138"/>
                <a:gd name="T58" fmla="*/ 2147483647 w 70"/>
                <a:gd name="T59" fmla="*/ 2147483647 h 138"/>
                <a:gd name="T60" fmla="*/ 2147483647 w 70"/>
                <a:gd name="T61" fmla="*/ 2147483647 h 138"/>
                <a:gd name="T62" fmla="*/ 2147483647 w 70"/>
                <a:gd name="T63" fmla="*/ 2147483647 h 138"/>
                <a:gd name="T64" fmla="*/ 2147483647 w 70"/>
                <a:gd name="T65" fmla="*/ 2147483647 h 138"/>
                <a:gd name="T66" fmla="*/ 2147483647 w 70"/>
                <a:gd name="T67" fmla="*/ 2147483647 h 138"/>
                <a:gd name="T68" fmla="*/ 2147483647 w 70"/>
                <a:gd name="T69" fmla="*/ 2147483647 h 138"/>
                <a:gd name="T70" fmla="*/ 2147483647 w 70"/>
                <a:gd name="T71" fmla="*/ 2147483647 h 138"/>
                <a:gd name="T72" fmla="*/ 2147483647 w 70"/>
                <a:gd name="T73" fmla="*/ 2147483647 h 138"/>
                <a:gd name="T74" fmla="*/ 2147483647 w 70"/>
                <a:gd name="T75" fmla="*/ 2147483647 h 138"/>
                <a:gd name="T76" fmla="*/ 2147483647 w 70"/>
                <a:gd name="T77" fmla="*/ 2147483647 h 138"/>
                <a:gd name="T78" fmla="*/ 2147483647 w 70"/>
                <a:gd name="T79" fmla="*/ 2147483647 h 138"/>
                <a:gd name="T80" fmla="*/ 2147483647 w 70"/>
                <a:gd name="T81" fmla="*/ 2147483647 h 138"/>
                <a:gd name="T82" fmla="*/ 2147483647 w 70"/>
                <a:gd name="T83" fmla="*/ 2147483647 h 138"/>
                <a:gd name="T84" fmla="*/ 2147483647 w 70"/>
                <a:gd name="T85" fmla="*/ 2147483647 h 138"/>
                <a:gd name="T86" fmla="*/ 2147483647 w 70"/>
                <a:gd name="T87" fmla="*/ 2147483647 h 138"/>
                <a:gd name="T88" fmla="*/ 2147483647 w 70"/>
                <a:gd name="T89" fmla="*/ 2147483647 h 138"/>
                <a:gd name="T90" fmla="*/ 2147483647 w 70"/>
                <a:gd name="T91" fmla="*/ 2147483647 h 138"/>
                <a:gd name="T92" fmla="*/ 2147483647 w 70"/>
                <a:gd name="T93" fmla="*/ 2147483647 h 138"/>
                <a:gd name="T94" fmla="*/ 2147483647 w 70"/>
                <a:gd name="T95" fmla="*/ 2147483647 h 138"/>
                <a:gd name="T96" fmla="*/ 2147483647 w 70"/>
                <a:gd name="T97" fmla="*/ 2147483647 h 138"/>
                <a:gd name="T98" fmla="*/ 2147483647 w 70"/>
                <a:gd name="T99" fmla="*/ 2147483647 h 138"/>
                <a:gd name="T100" fmla="*/ 2147483647 w 70"/>
                <a:gd name="T101" fmla="*/ 2147483647 h 138"/>
                <a:gd name="T102" fmla="*/ 2147483647 w 70"/>
                <a:gd name="T103" fmla="*/ 2147483647 h 138"/>
                <a:gd name="T104" fmla="*/ 2147483647 w 70"/>
                <a:gd name="T105" fmla="*/ 2147483647 h 138"/>
                <a:gd name="T106" fmla="*/ 2147483647 w 70"/>
                <a:gd name="T107" fmla="*/ 2147483647 h 138"/>
                <a:gd name="T108" fmla="*/ 2147483647 w 70"/>
                <a:gd name="T109" fmla="*/ 0 h 1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0"/>
                <a:gd name="T166" fmla="*/ 0 h 138"/>
                <a:gd name="T167" fmla="*/ 70 w 70"/>
                <a:gd name="T168" fmla="*/ 138 h 13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0" h="138">
                  <a:moveTo>
                    <a:pt x="26" y="0"/>
                  </a:moveTo>
                  <a:lnTo>
                    <a:pt x="22" y="8"/>
                  </a:lnTo>
                  <a:lnTo>
                    <a:pt x="18" y="14"/>
                  </a:lnTo>
                  <a:lnTo>
                    <a:pt x="12" y="18"/>
                  </a:lnTo>
                  <a:lnTo>
                    <a:pt x="10" y="24"/>
                  </a:lnTo>
                  <a:lnTo>
                    <a:pt x="12" y="28"/>
                  </a:lnTo>
                  <a:lnTo>
                    <a:pt x="18" y="32"/>
                  </a:lnTo>
                  <a:lnTo>
                    <a:pt x="0" y="42"/>
                  </a:lnTo>
                  <a:lnTo>
                    <a:pt x="0" y="54"/>
                  </a:lnTo>
                  <a:lnTo>
                    <a:pt x="2" y="58"/>
                  </a:lnTo>
                  <a:lnTo>
                    <a:pt x="4" y="60"/>
                  </a:lnTo>
                  <a:lnTo>
                    <a:pt x="8" y="64"/>
                  </a:lnTo>
                  <a:lnTo>
                    <a:pt x="8" y="68"/>
                  </a:lnTo>
                  <a:lnTo>
                    <a:pt x="20" y="68"/>
                  </a:lnTo>
                  <a:lnTo>
                    <a:pt x="20" y="76"/>
                  </a:lnTo>
                  <a:lnTo>
                    <a:pt x="20" y="78"/>
                  </a:lnTo>
                  <a:lnTo>
                    <a:pt x="24" y="82"/>
                  </a:lnTo>
                  <a:lnTo>
                    <a:pt x="26" y="88"/>
                  </a:lnTo>
                  <a:lnTo>
                    <a:pt x="26" y="94"/>
                  </a:lnTo>
                  <a:lnTo>
                    <a:pt x="26" y="98"/>
                  </a:lnTo>
                  <a:lnTo>
                    <a:pt x="26" y="102"/>
                  </a:lnTo>
                  <a:lnTo>
                    <a:pt x="24" y="106"/>
                  </a:lnTo>
                  <a:lnTo>
                    <a:pt x="22" y="112"/>
                  </a:lnTo>
                  <a:lnTo>
                    <a:pt x="24" y="122"/>
                  </a:lnTo>
                  <a:lnTo>
                    <a:pt x="26" y="130"/>
                  </a:lnTo>
                  <a:lnTo>
                    <a:pt x="32" y="136"/>
                  </a:lnTo>
                  <a:lnTo>
                    <a:pt x="34" y="138"/>
                  </a:lnTo>
                  <a:lnTo>
                    <a:pt x="38" y="138"/>
                  </a:lnTo>
                  <a:lnTo>
                    <a:pt x="44" y="138"/>
                  </a:lnTo>
                  <a:lnTo>
                    <a:pt x="48" y="136"/>
                  </a:lnTo>
                  <a:lnTo>
                    <a:pt x="54" y="132"/>
                  </a:lnTo>
                  <a:lnTo>
                    <a:pt x="60" y="126"/>
                  </a:lnTo>
                  <a:lnTo>
                    <a:pt x="64" y="124"/>
                  </a:lnTo>
                  <a:lnTo>
                    <a:pt x="70" y="124"/>
                  </a:lnTo>
                  <a:lnTo>
                    <a:pt x="68" y="118"/>
                  </a:lnTo>
                  <a:lnTo>
                    <a:pt x="66" y="112"/>
                  </a:lnTo>
                  <a:lnTo>
                    <a:pt x="60" y="104"/>
                  </a:lnTo>
                  <a:lnTo>
                    <a:pt x="54" y="96"/>
                  </a:lnTo>
                  <a:lnTo>
                    <a:pt x="54" y="92"/>
                  </a:lnTo>
                  <a:lnTo>
                    <a:pt x="54" y="86"/>
                  </a:lnTo>
                  <a:lnTo>
                    <a:pt x="54" y="82"/>
                  </a:lnTo>
                  <a:lnTo>
                    <a:pt x="54" y="78"/>
                  </a:lnTo>
                  <a:lnTo>
                    <a:pt x="58" y="74"/>
                  </a:lnTo>
                  <a:lnTo>
                    <a:pt x="64" y="70"/>
                  </a:lnTo>
                  <a:lnTo>
                    <a:pt x="68" y="64"/>
                  </a:lnTo>
                  <a:lnTo>
                    <a:pt x="70" y="44"/>
                  </a:lnTo>
                  <a:lnTo>
                    <a:pt x="60" y="36"/>
                  </a:lnTo>
                  <a:lnTo>
                    <a:pt x="56" y="32"/>
                  </a:lnTo>
                  <a:lnTo>
                    <a:pt x="52" y="32"/>
                  </a:lnTo>
                  <a:lnTo>
                    <a:pt x="46" y="32"/>
                  </a:lnTo>
                  <a:lnTo>
                    <a:pt x="46" y="24"/>
                  </a:lnTo>
                  <a:lnTo>
                    <a:pt x="44" y="20"/>
                  </a:lnTo>
                  <a:lnTo>
                    <a:pt x="40" y="12"/>
                  </a:lnTo>
                  <a:lnTo>
                    <a:pt x="32" y="4"/>
                  </a:ln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67" name="Freeform 89"/>
            <p:cNvSpPr>
              <a:spLocks/>
            </p:cNvSpPr>
            <p:nvPr/>
          </p:nvSpPr>
          <p:spPr bwMode="auto">
            <a:xfrm>
              <a:off x="3279459" y="4393746"/>
              <a:ext cx="96861" cy="135399"/>
            </a:xfrm>
            <a:custGeom>
              <a:avLst/>
              <a:gdLst>
                <a:gd name="T0" fmla="*/ 2147483647 w 66"/>
                <a:gd name="T1" fmla="*/ 2147483647 h 86"/>
                <a:gd name="T2" fmla="*/ 2147483647 w 66"/>
                <a:gd name="T3" fmla="*/ 2147483647 h 86"/>
                <a:gd name="T4" fmla="*/ 2147483647 w 66"/>
                <a:gd name="T5" fmla="*/ 2147483647 h 86"/>
                <a:gd name="T6" fmla="*/ 2147483647 w 66"/>
                <a:gd name="T7" fmla="*/ 2147483647 h 86"/>
                <a:gd name="T8" fmla="*/ 2147483647 w 66"/>
                <a:gd name="T9" fmla="*/ 2147483647 h 86"/>
                <a:gd name="T10" fmla="*/ 2147483647 w 66"/>
                <a:gd name="T11" fmla="*/ 2147483647 h 86"/>
                <a:gd name="T12" fmla="*/ 2147483647 w 66"/>
                <a:gd name="T13" fmla="*/ 2147483647 h 86"/>
                <a:gd name="T14" fmla="*/ 2147483647 w 66"/>
                <a:gd name="T15" fmla="*/ 2147483647 h 86"/>
                <a:gd name="T16" fmla="*/ 2147483647 w 66"/>
                <a:gd name="T17" fmla="*/ 2147483647 h 86"/>
                <a:gd name="T18" fmla="*/ 2147483647 w 66"/>
                <a:gd name="T19" fmla="*/ 2147483647 h 86"/>
                <a:gd name="T20" fmla="*/ 2147483647 w 66"/>
                <a:gd name="T21" fmla="*/ 2147483647 h 86"/>
                <a:gd name="T22" fmla="*/ 2147483647 w 66"/>
                <a:gd name="T23" fmla="*/ 2147483647 h 86"/>
                <a:gd name="T24" fmla="*/ 2147483647 w 66"/>
                <a:gd name="T25" fmla="*/ 2147483647 h 86"/>
                <a:gd name="T26" fmla="*/ 2147483647 w 66"/>
                <a:gd name="T27" fmla="*/ 2147483647 h 86"/>
                <a:gd name="T28" fmla="*/ 2147483647 w 66"/>
                <a:gd name="T29" fmla="*/ 2147483647 h 86"/>
                <a:gd name="T30" fmla="*/ 2147483647 w 66"/>
                <a:gd name="T31" fmla="*/ 2147483647 h 86"/>
                <a:gd name="T32" fmla="*/ 2147483647 w 66"/>
                <a:gd name="T33" fmla="*/ 2147483647 h 86"/>
                <a:gd name="T34" fmla="*/ 2147483647 w 66"/>
                <a:gd name="T35" fmla="*/ 2147483647 h 86"/>
                <a:gd name="T36" fmla="*/ 2147483647 w 66"/>
                <a:gd name="T37" fmla="*/ 2147483647 h 86"/>
                <a:gd name="T38" fmla="*/ 2147483647 w 66"/>
                <a:gd name="T39" fmla="*/ 2147483647 h 86"/>
                <a:gd name="T40" fmla="*/ 2147483647 w 66"/>
                <a:gd name="T41" fmla="*/ 2147483647 h 86"/>
                <a:gd name="T42" fmla="*/ 2147483647 w 66"/>
                <a:gd name="T43" fmla="*/ 2147483647 h 86"/>
                <a:gd name="T44" fmla="*/ 2147483647 w 66"/>
                <a:gd name="T45" fmla="*/ 2147483647 h 86"/>
                <a:gd name="T46" fmla="*/ 2147483647 w 66"/>
                <a:gd name="T47" fmla="*/ 2147483647 h 86"/>
                <a:gd name="T48" fmla="*/ 0 w 66"/>
                <a:gd name="T49" fmla="*/ 2147483647 h 86"/>
                <a:gd name="T50" fmla="*/ 0 w 66"/>
                <a:gd name="T51" fmla="*/ 2147483647 h 86"/>
                <a:gd name="T52" fmla="*/ 0 w 66"/>
                <a:gd name="T53" fmla="*/ 2147483647 h 86"/>
                <a:gd name="T54" fmla="*/ 0 w 66"/>
                <a:gd name="T55" fmla="*/ 2147483647 h 86"/>
                <a:gd name="T56" fmla="*/ 0 w 66"/>
                <a:gd name="T57" fmla="*/ 2147483647 h 86"/>
                <a:gd name="T58" fmla="*/ 2147483647 w 66"/>
                <a:gd name="T59" fmla="*/ 2147483647 h 86"/>
                <a:gd name="T60" fmla="*/ 2147483647 w 66"/>
                <a:gd name="T61" fmla="*/ 2147483647 h 86"/>
                <a:gd name="T62" fmla="*/ 2147483647 w 66"/>
                <a:gd name="T63" fmla="*/ 2147483647 h 86"/>
                <a:gd name="T64" fmla="*/ 2147483647 w 66"/>
                <a:gd name="T65" fmla="*/ 0 h 86"/>
                <a:gd name="T66" fmla="*/ 2147483647 w 66"/>
                <a:gd name="T67" fmla="*/ 2147483647 h 86"/>
                <a:gd name="T68" fmla="*/ 2147483647 w 66"/>
                <a:gd name="T69" fmla="*/ 2147483647 h 86"/>
                <a:gd name="T70" fmla="*/ 2147483647 w 66"/>
                <a:gd name="T71" fmla="*/ 2147483647 h 86"/>
                <a:gd name="T72" fmla="*/ 2147483647 w 66"/>
                <a:gd name="T73" fmla="*/ 2147483647 h 86"/>
                <a:gd name="T74" fmla="*/ 2147483647 w 66"/>
                <a:gd name="T75" fmla="*/ 2147483647 h 8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6"/>
                <a:gd name="T115" fmla="*/ 0 h 86"/>
                <a:gd name="T116" fmla="*/ 66 w 66"/>
                <a:gd name="T117" fmla="*/ 86 h 8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6" h="86">
                  <a:moveTo>
                    <a:pt x="66" y="10"/>
                  </a:moveTo>
                  <a:lnTo>
                    <a:pt x="64" y="18"/>
                  </a:lnTo>
                  <a:lnTo>
                    <a:pt x="60" y="24"/>
                  </a:lnTo>
                  <a:lnTo>
                    <a:pt x="58" y="30"/>
                  </a:lnTo>
                  <a:lnTo>
                    <a:pt x="56" y="36"/>
                  </a:lnTo>
                  <a:lnTo>
                    <a:pt x="58" y="42"/>
                  </a:lnTo>
                  <a:lnTo>
                    <a:pt x="60" y="46"/>
                  </a:lnTo>
                  <a:lnTo>
                    <a:pt x="62" y="52"/>
                  </a:lnTo>
                  <a:lnTo>
                    <a:pt x="64" y="58"/>
                  </a:lnTo>
                  <a:lnTo>
                    <a:pt x="62" y="62"/>
                  </a:lnTo>
                  <a:lnTo>
                    <a:pt x="58" y="66"/>
                  </a:lnTo>
                  <a:lnTo>
                    <a:pt x="54" y="76"/>
                  </a:lnTo>
                  <a:lnTo>
                    <a:pt x="52" y="74"/>
                  </a:lnTo>
                  <a:lnTo>
                    <a:pt x="50" y="68"/>
                  </a:lnTo>
                  <a:lnTo>
                    <a:pt x="40" y="72"/>
                  </a:lnTo>
                  <a:lnTo>
                    <a:pt x="28" y="76"/>
                  </a:lnTo>
                  <a:lnTo>
                    <a:pt x="28" y="86"/>
                  </a:lnTo>
                  <a:lnTo>
                    <a:pt x="26" y="84"/>
                  </a:lnTo>
                  <a:lnTo>
                    <a:pt x="22" y="82"/>
                  </a:lnTo>
                  <a:lnTo>
                    <a:pt x="20" y="80"/>
                  </a:lnTo>
                  <a:lnTo>
                    <a:pt x="16" y="80"/>
                  </a:lnTo>
                  <a:lnTo>
                    <a:pt x="14" y="74"/>
                  </a:lnTo>
                  <a:lnTo>
                    <a:pt x="12" y="68"/>
                  </a:lnTo>
                  <a:lnTo>
                    <a:pt x="6" y="60"/>
                  </a:lnTo>
                  <a:lnTo>
                    <a:pt x="0" y="52"/>
                  </a:lnTo>
                  <a:lnTo>
                    <a:pt x="0" y="48"/>
                  </a:lnTo>
                  <a:lnTo>
                    <a:pt x="0" y="42"/>
                  </a:lnTo>
                  <a:lnTo>
                    <a:pt x="0" y="38"/>
                  </a:lnTo>
                  <a:lnTo>
                    <a:pt x="0" y="34"/>
                  </a:lnTo>
                  <a:lnTo>
                    <a:pt x="4" y="30"/>
                  </a:lnTo>
                  <a:lnTo>
                    <a:pt x="10" y="26"/>
                  </a:lnTo>
                  <a:lnTo>
                    <a:pt x="14" y="20"/>
                  </a:lnTo>
                  <a:lnTo>
                    <a:pt x="16" y="0"/>
                  </a:lnTo>
                  <a:lnTo>
                    <a:pt x="24" y="6"/>
                  </a:lnTo>
                  <a:lnTo>
                    <a:pt x="28" y="6"/>
                  </a:lnTo>
                  <a:lnTo>
                    <a:pt x="44" y="6"/>
                  </a:lnTo>
                  <a:lnTo>
                    <a:pt x="48" y="8"/>
                  </a:lnTo>
                  <a:lnTo>
                    <a:pt x="6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68" name="Freeform 90"/>
            <p:cNvSpPr>
              <a:spLocks/>
            </p:cNvSpPr>
            <p:nvPr/>
          </p:nvSpPr>
          <p:spPr bwMode="auto">
            <a:xfrm>
              <a:off x="3359024" y="4409675"/>
              <a:ext cx="83024" cy="106196"/>
            </a:xfrm>
            <a:custGeom>
              <a:avLst/>
              <a:gdLst>
                <a:gd name="T0" fmla="*/ 2147483647 w 56"/>
                <a:gd name="T1" fmla="*/ 2147483647 h 68"/>
                <a:gd name="T2" fmla="*/ 2147483647 w 56"/>
                <a:gd name="T3" fmla="*/ 2147483647 h 68"/>
                <a:gd name="T4" fmla="*/ 2147483647 w 56"/>
                <a:gd name="T5" fmla="*/ 2147483647 h 68"/>
                <a:gd name="T6" fmla="*/ 2147483647 w 56"/>
                <a:gd name="T7" fmla="*/ 2147483647 h 68"/>
                <a:gd name="T8" fmla="*/ 2147483647 w 56"/>
                <a:gd name="T9" fmla="*/ 2147483647 h 68"/>
                <a:gd name="T10" fmla="*/ 2147483647 w 56"/>
                <a:gd name="T11" fmla="*/ 2147483647 h 68"/>
                <a:gd name="T12" fmla="*/ 2147483647 w 56"/>
                <a:gd name="T13" fmla="*/ 2147483647 h 68"/>
                <a:gd name="T14" fmla="*/ 2147483647 w 56"/>
                <a:gd name="T15" fmla="*/ 2147483647 h 68"/>
                <a:gd name="T16" fmla="*/ 2147483647 w 56"/>
                <a:gd name="T17" fmla="*/ 2147483647 h 68"/>
                <a:gd name="T18" fmla="*/ 0 w 56"/>
                <a:gd name="T19" fmla="*/ 2147483647 h 68"/>
                <a:gd name="T20" fmla="*/ 2147483647 w 56"/>
                <a:gd name="T21" fmla="*/ 2147483647 h 68"/>
                <a:gd name="T22" fmla="*/ 2147483647 w 56"/>
                <a:gd name="T23" fmla="*/ 2147483647 h 68"/>
                <a:gd name="T24" fmla="*/ 2147483647 w 56"/>
                <a:gd name="T25" fmla="*/ 2147483647 h 68"/>
                <a:gd name="T26" fmla="*/ 2147483647 w 56"/>
                <a:gd name="T27" fmla="*/ 2147483647 h 68"/>
                <a:gd name="T28" fmla="*/ 2147483647 w 56"/>
                <a:gd name="T29" fmla="*/ 2147483647 h 68"/>
                <a:gd name="T30" fmla="*/ 2147483647 w 56"/>
                <a:gd name="T31" fmla="*/ 2147483647 h 68"/>
                <a:gd name="T32" fmla="*/ 2147483647 w 56"/>
                <a:gd name="T33" fmla="*/ 2147483647 h 68"/>
                <a:gd name="T34" fmla="*/ 2147483647 w 56"/>
                <a:gd name="T35" fmla="*/ 2147483647 h 68"/>
                <a:gd name="T36" fmla="*/ 2147483647 w 56"/>
                <a:gd name="T37" fmla="*/ 2147483647 h 68"/>
                <a:gd name="T38" fmla="*/ 2147483647 w 56"/>
                <a:gd name="T39" fmla="*/ 2147483647 h 68"/>
                <a:gd name="T40" fmla="*/ 2147483647 w 56"/>
                <a:gd name="T41" fmla="*/ 0 h 68"/>
                <a:gd name="T42" fmla="*/ 2147483647 w 56"/>
                <a:gd name="T43" fmla="*/ 2147483647 h 68"/>
                <a:gd name="T44" fmla="*/ 2147483647 w 56"/>
                <a:gd name="T45" fmla="*/ 2147483647 h 68"/>
                <a:gd name="T46" fmla="*/ 2147483647 w 56"/>
                <a:gd name="T47" fmla="*/ 2147483647 h 68"/>
                <a:gd name="T48" fmla="*/ 2147483647 w 56"/>
                <a:gd name="T49" fmla="*/ 2147483647 h 68"/>
                <a:gd name="T50" fmla="*/ 2147483647 w 56"/>
                <a:gd name="T51" fmla="*/ 2147483647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
                <a:gd name="T79" fmla="*/ 0 h 68"/>
                <a:gd name="T80" fmla="*/ 56 w 56"/>
                <a:gd name="T81" fmla="*/ 68 h 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 h="68">
                  <a:moveTo>
                    <a:pt x="56" y="28"/>
                  </a:moveTo>
                  <a:lnTo>
                    <a:pt x="54" y="26"/>
                  </a:lnTo>
                  <a:lnTo>
                    <a:pt x="48" y="40"/>
                  </a:lnTo>
                  <a:lnTo>
                    <a:pt x="40" y="52"/>
                  </a:lnTo>
                  <a:lnTo>
                    <a:pt x="34" y="58"/>
                  </a:lnTo>
                  <a:lnTo>
                    <a:pt x="28" y="64"/>
                  </a:lnTo>
                  <a:lnTo>
                    <a:pt x="22" y="68"/>
                  </a:lnTo>
                  <a:lnTo>
                    <a:pt x="12" y="68"/>
                  </a:lnTo>
                  <a:lnTo>
                    <a:pt x="6" y="68"/>
                  </a:lnTo>
                  <a:lnTo>
                    <a:pt x="0" y="66"/>
                  </a:lnTo>
                  <a:lnTo>
                    <a:pt x="4" y="56"/>
                  </a:lnTo>
                  <a:lnTo>
                    <a:pt x="8" y="52"/>
                  </a:lnTo>
                  <a:lnTo>
                    <a:pt x="10" y="48"/>
                  </a:lnTo>
                  <a:lnTo>
                    <a:pt x="8" y="42"/>
                  </a:lnTo>
                  <a:lnTo>
                    <a:pt x="6" y="36"/>
                  </a:lnTo>
                  <a:lnTo>
                    <a:pt x="4" y="32"/>
                  </a:lnTo>
                  <a:lnTo>
                    <a:pt x="2" y="26"/>
                  </a:lnTo>
                  <a:lnTo>
                    <a:pt x="4" y="20"/>
                  </a:lnTo>
                  <a:lnTo>
                    <a:pt x="6" y="14"/>
                  </a:lnTo>
                  <a:lnTo>
                    <a:pt x="10" y="8"/>
                  </a:lnTo>
                  <a:lnTo>
                    <a:pt x="12" y="0"/>
                  </a:lnTo>
                  <a:lnTo>
                    <a:pt x="26" y="4"/>
                  </a:lnTo>
                  <a:lnTo>
                    <a:pt x="34" y="10"/>
                  </a:lnTo>
                  <a:lnTo>
                    <a:pt x="44" y="18"/>
                  </a:lnTo>
                  <a:lnTo>
                    <a:pt x="54" y="26"/>
                  </a:lnTo>
                  <a:lnTo>
                    <a:pt x="5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69" name="Freeform 91"/>
            <p:cNvSpPr>
              <a:spLocks/>
            </p:cNvSpPr>
            <p:nvPr/>
          </p:nvSpPr>
          <p:spPr bwMode="auto">
            <a:xfrm>
              <a:off x="2925454" y="4235780"/>
              <a:ext cx="314799" cy="322569"/>
            </a:xfrm>
            <a:custGeom>
              <a:avLst/>
              <a:gdLst>
                <a:gd name="T0" fmla="*/ 2147483647 w 214"/>
                <a:gd name="T1" fmla="*/ 2147483647 h 204"/>
                <a:gd name="T2" fmla="*/ 2147483647 w 214"/>
                <a:gd name="T3" fmla="*/ 2147483647 h 204"/>
                <a:gd name="T4" fmla="*/ 2147483647 w 214"/>
                <a:gd name="T5" fmla="*/ 2147483647 h 204"/>
                <a:gd name="T6" fmla="*/ 2147483647 w 214"/>
                <a:gd name="T7" fmla="*/ 2147483647 h 204"/>
                <a:gd name="T8" fmla="*/ 2147483647 w 214"/>
                <a:gd name="T9" fmla="*/ 2147483647 h 204"/>
                <a:gd name="T10" fmla="*/ 2147483647 w 214"/>
                <a:gd name="T11" fmla="*/ 2147483647 h 204"/>
                <a:gd name="T12" fmla="*/ 2147483647 w 214"/>
                <a:gd name="T13" fmla="*/ 2147483647 h 204"/>
                <a:gd name="T14" fmla="*/ 2147483647 w 214"/>
                <a:gd name="T15" fmla="*/ 2147483647 h 204"/>
                <a:gd name="T16" fmla="*/ 2147483647 w 214"/>
                <a:gd name="T17" fmla="*/ 2147483647 h 204"/>
                <a:gd name="T18" fmla="*/ 2147483647 w 214"/>
                <a:gd name="T19" fmla="*/ 2147483647 h 204"/>
                <a:gd name="T20" fmla="*/ 2147483647 w 214"/>
                <a:gd name="T21" fmla="*/ 2147483647 h 204"/>
                <a:gd name="T22" fmla="*/ 2147483647 w 214"/>
                <a:gd name="T23" fmla="*/ 2147483647 h 204"/>
                <a:gd name="T24" fmla="*/ 2147483647 w 214"/>
                <a:gd name="T25" fmla="*/ 2147483647 h 204"/>
                <a:gd name="T26" fmla="*/ 2147483647 w 214"/>
                <a:gd name="T27" fmla="*/ 2147483647 h 204"/>
                <a:gd name="T28" fmla="*/ 2147483647 w 214"/>
                <a:gd name="T29" fmla="*/ 2147483647 h 204"/>
                <a:gd name="T30" fmla="*/ 2147483647 w 214"/>
                <a:gd name="T31" fmla="*/ 2147483647 h 204"/>
                <a:gd name="T32" fmla="*/ 2147483647 w 214"/>
                <a:gd name="T33" fmla="*/ 2147483647 h 204"/>
                <a:gd name="T34" fmla="*/ 2147483647 w 214"/>
                <a:gd name="T35" fmla="*/ 2147483647 h 204"/>
                <a:gd name="T36" fmla="*/ 2147483647 w 214"/>
                <a:gd name="T37" fmla="*/ 2147483647 h 204"/>
                <a:gd name="T38" fmla="*/ 2147483647 w 214"/>
                <a:gd name="T39" fmla="*/ 2147483647 h 204"/>
                <a:gd name="T40" fmla="*/ 2147483647 w 214"/>
                <a:gd name="T41" fmla="*/ 2147483647 h 204"/>
                <a:gd name="T42" fmla="*/ 2147483647 w 214"/>
                <a:gd name="T43" fmla="*/ 2147483647 h 204"/>
                <a:gd name="T44" fmla="*/ 2147483647 w 214"/>
                <a:gd name="T45" fmla="*/ 2147483647 h 204"/>
                <a:gd name="T46" fmla="*/ 0 w 214"/>
                <a:gd name="T47" fmla="*/ 2147483647 h 204"/>
                <a:gd name="T48" fmla="*/ 2147483647 w 214"/>
                <a:gd name="T49" fmla="*/ 2147483647 h 204"/>
                <a:gd name="T50" fmla="*/ 2147483647 w 214"/>
                <a:gd name="T51" fmla="*/ 2147483647 h 204"/>
                <a:gd name="T52" fmla="*/ 2147483647 w 214"/>
                <a:gd name="T53" fmla="*/ 2147483647 h 204"/>
                <a:gd name="T54" fmla="*/ 2147483647 w 214"/>
                <a:gd name="T55" fmla="*/ 2147483647 h 204"/>
                <a:gd name="T56" fmla="*/ 2147483647 w 214"/>
                <a:gd name="T57" fmla="*/ 2147483647 h 204"/>
                <a:gd name="T58" fmla="*/ 2147483647 w 214"/>
                <a:gd name="T59" fmla="*/ 2147483647 h 204"/>
                <a:gd name="T60" fmla="*/ 2147483647 w 214"/>
                <a:gd name="T61" fmla="*/ 2147483647 h 204"/>
                <a:gd name="T62" fmla="*/ 2147483647 w 214"/>
                <a:gd name="T63" fmla="*/ 2147483647 h 204"/>
                <a:gd name="T64" fmla="*/ 2147483647 w 214"/>
                <a:gd name="T65" fmla="*/ 2147483647 h 204"/>
                <a:gd name="T66" fmla="*/ 2147483647 w 214"/>
                <a:gd name="T67" fmla="*/ 2147483647 h 204"/>
                <a:gd name="T68" fmla="*/ 2147483647 w 214"/>
                <a:gd name="T69" fmla="*/ 2147483647 h 204"/>
                <a:gd name="T70" fmla="*/ 2147483647 w 214"/>
                <a:gd name="T71" fmla="*/ 2147483647 h 204"/>
                <a:gd name="T72" fmla="*/ 2147483647 w 214"/>
                <a:gd name="T73" fmla="*/ 2147483647 h 204"/>
                <a:gd name="T74" fmla="*/ 2147483647 w 214"/>
                <a:gd name="T75" fmla="*/ 2147483647 h 204"/>
                <a:gd name="T76" fmla="*/ 2147483647 w 214"/>
                <a:gd name="T77" fmla="*/ 2147483647 h 204"/>
                <a:gd name="T78" fmla="*/ 2147483647 w 214"/>
                <a:gd name="T79" fmla="*/ 2147483647 h 204"/>
                <a:gd name="T80" fmla="*/ 2147483647 w 214"/>
                <a:gd name="T81" fmla="*/ 2147483647 h 204"/>
                <a:gd name="T82" fmla="*/ 2147483647 w 214"/>
                <a:gd name="T83" fmla="*/ 2147483647 h 2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4"/>
                <a:gd name="T127" fmla="*/ 0 h 204"/>
                <a:gd name="T128" fmla="*/ 214 w 214"/>
                <a:gd name="T129" fmla="*/ 204 h 2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4" h="204">
                  <a:moveTo>
                    <a:pt x="214" y="56"/>
                  </a:moveTo>
                  <a:lnTo>
                    <a:pt x="210" y="64"/>
                  </a:lnTo>
                  <a:lnTo>
                    <a:pt x="206" y="70"/>
                  </a:lnTo>
                  <a:lnTo>
                    <a:pt x="200" y="74"/>
                  </a:lnTo>
                  <a:lnTo>
                    <a:pt x="198" y="80"/>
                  </a:lnTo>
                  <a:lnTo>
                    <a:pt x="200" y="84"/>
                  </a:lnTo>
                  <a:lnTo>
                    <a:pt x="206" y="88"/>
                  </a:lnTo>
                  <a:lnTo>
                    <a:pt x="188" y="98"/>
                  </a:lnTo>
                  <a:lnTo>
                    <a:pt x="188" y="110"/>
                  </a:lnTo>
                  <a:lnTo>
                    <a:pt x="190" y="114"/>
                  </a:lnTo>
                  <a:lnTo>
                    <a:pt x="192" y="116"/>
                  </a:lnTo>
                  <a:lnTo>
                    <a:pt x="196" y="120"/>
                  </a:lnTo>
                  <a:lnTo>
                    <a:pt x="196" y="124"/>
                  </a:lnTo>
                  <a:lnTo>
                    <a:pt x="196" y="130"/>
                  </a:lnTo>
                  <a:lnTo>
                    <a:pt x="192" y="134"/>
                  </a:lnTo>
                  <a:lnTo>
                    <a:pt x="188" y="136"/>
                  </a:lnTo>
                  <a:lnTo>
                    <a:pt x="184" y="140"/>
                  </a:lnTo>
                  <a:lnTo>
                    <a:pt x="170" y="146"/>
                  </a:lnTo>
                  <a:lnTo>
                    <a:pt x="166" y="150"/>
                  </a:lnTo>
                  <a:lnTo>
                    <a:pt x="162" y="154"/>
                  </a:lnTo>
                  <a:lnTo>
                    <a:pt x="150" y="148"/>
                  </a:lnTo>
                  <a:lnTo>
                    <a:pt x="144" y="144"/>
                  </a:lnTo>
                  <a:lnTo>
                    <a:pt x="134" y="142"/>
                  </a:lnTo>
                  <a:lnTo>
                    <a:pt x="142" y="162"/>
                  </a:lnTo>
                  <a:lnTo>
                    <a:pt x="146" y="170"/>
                  </a:lnTo>
                  <a:lnTo>
                    <a:pt x="148" y="172"/>
                  </a:lnTo>
                  <a:lnTo>
                    <a:pt x="152" y="176"/>
                  </a:lnTo>
                  <a:lnTo>
                    <a:pt x="146" y="186"/>
                  </a:lnTo>
                  <a:lnTo>
                    <a:pt x="134" y="194"/>
                  </a:lnTo>
                  <a:lnTo>
                    <a:pt x="124" y="200"/>
                  </a:lnTo>
                  <a:lnTo>
                    <a:pt x="116" y="204"/>
                  </a:lnTo>
                  <a:lnTo>
                    <a:pt x="108" y="204"/>
                  </a:lnTo>
                  <a:lnTo>
                    <a:pt x="102" y="204"/>
                  </a:lnTo>
                  <a:lnTo>
                    <a:pt x="98" y="202"/>
                  </a:lnTo>
                  <a:lnTo>
                    <a:pt x="96" y="198"/>
                  </a:lnTo>
                  <a:lnTo>
                    <a:pt x="96" y="188"/>
                  </a:lnTo>
                  <a:lnTo>
                    <a:pt x="92" y="178"/>
                  </a:lnTo>
                  <a:lnTo>
                    <a:pt x="88" y="170"/>
                  </a:lnTo>
                  <a:lnTo>
                    <a:pt x="86" y="166"/>
                  </a:lnTo>
                  <a:lnTo>
                    <a:pt x="86" y="162"/>
                  </a:lnTo>
                  <a:lnTo>
                    <a:pt x="88" y="162"/>
                  </a:lnTo>
                  <a:lnTo>
                    <a:pt x="90" y="158"/>
                  </a:lnTo>
                  <a:lnTo>
                    <a:pt x="90" y="156"/>
                  </a:lnTo>
                  <a:lnTo>
                    <a:pt x="88" y="150"/>
                  </a:lnTo>
                  <a:lnTo>
                    <a:pt x="86" y="146"/>
                  </a:lnTo>
                  <a:lnTo>
                    <a:pt x="82" y="142"/>
                  </a:lnTo>
                  <a:lnTo>
                    <a:pt x="80" y="136"/>
                  </a:lnTo>
                  <a:lnTo>
                    <a:pt x="82" y="130"/>
                  </a:lnTo>
                  <a:lnTo>
                    <a:pt x="84" y="120"/>
                  </a:lnTo>
                  <a:lnTo>
                    <a:pt x="92" y="104"/>
                  </a:lnTo>
                  <a:lnTo>
                    <a:pt x="84" y="104"/>
                  </a:lnTo>
                  <a:lnTo>
                    <a:pt x="78" y="106"/>
                  </a:lnTo>
                  <a:lnTo>
                    <a:pt x="74" y="106"/>
                  </a:lnTo>
                  <a:lnTo>
                    <a:pt x="66" y="106"/>
                  </a:lnTo>
                  <a:lnTo>
                    <a:pt x="60" y="106"/>
                  </a:lnTo>
                  <a:lnTo>
                    <a:pt x="54" y="104"/>
                  </a:lnTo>
                  <a:lnTo>
                    <a:pt x="50" y="100"/>
                  </a:lnTo>
                  <a:lnTo>
                    <a:pt x="50" y="94"/>
                  </a:lnTo>
                  <a:lnTo>
                    <a:pt x="38" y="92"/>
                  </a:lnTo>
                  <a:lnTo>
                    <a:pt x="24" y="90"/>
                  </a:lnTo>
                  <a:lnTo>
                    <a:pt x="20" y="88"/>
                  </a:lnTo>
                  <a:lnTo>
                    <a:pt x="16" y="86"/>
                  </a:lnTo>
                  <a:lnTo>
                    <a:pt x="12" y="82"/>
                  </a:lnTo>
                  <a:lnTo>
                    <a:pt x="10" y="80"/>
                  </a:lnTo>
                  <a:lnTo>
                    <a:pt x="12" y="76"/>
                  </a:lnTo>
                  <a:lnTo>
                    <a:pt x="16" y="70"/>
                  </a:lnTo>
                  <a:lnTo>
                    <a:pt x="14" y="64"/>
                  </a:lnTo>
                  <a:lnTo>
                    <a:pt x="10" y="60"/>
                  </a:lnTo>
                  <a:lnTo>
                    <a:pt x="8" y="56"/>
                  </a:lnTo>
                  <a:lnTo>
                    <a:pt x="6" y="52"/>
                  </a:lnTo>
                  <a:lnTo>
                    <a:pt x="2" y="50"/>
                  </a:lnTo>
                  <a:lnTo>
                    <a:pt x="0" y="44"/>
                  </a:lnTo>
                  <a:lnTo>
                    <a:pt x="2" y="36"/>
                  </a:lnTo>
                  <a:lnTo>
                    <a:pt x="6" y="28"/>
                  </a:lnTo>
                  <a:lnTo>
                    <a:pt x="18" y="16"/>
                  </a:lnTo>
                  <a:lnTo>
                    <a:pt x="26" y="6"/>
                  </a:lnTo>
                  <a:lnTo>
                    <a:pt x="28" y="12"/>
                  </a:lnTo>
                  <a:lnTo>
                    <a:pt x="30" y="16"/>
                  </a:lnTo>
                  <a:lnTo>
                    <a:pt x="30" y="20"/>
                  </a:lnTo>
                  <a:lnTo>
                    <a:pt x="28" y="24"/>
                  </a:lnTo>
                  <a:lnTo>
                    <a:pt x="24" y="28"/>
                  </a:lnTo>
                  <a:lnTo>
                    <a:pt x="24" y="34"/>
                  </a:lnTo>
                  <a:lnTo>
                    <a:pt x="24" y="44"/>
                  </a:lnTo>
                  <a:lnTo>
                    <a:pt x="28" y="48"/>
                  </a:lnTo>
                  <a:lnTo>
                    <a:pt x="30" y="48"/>
                  </a:lnTo>
                  <a:lnTo>
                    <a:pt x="34" y="46"/>
                  </a:lnTo>
                  <a:lnTo>
                    <a:pt x="38" y="44"/>
                  </a:lnTo>
                  <a:lnTo>
                    <a:pt x="40" y="38"/>
                  </a:lnTo>
                  <a:lnTo>
                    <a:pt x="38" y="34"/>
                  </a:lnTo>
                  <a:lnTo>
                    <a:pt x="36" y="30"/>
                  </a:lnTo>
                  <a:lnTo>
                    <a:pt x="32" y="26"/>
                  </a:lnTo>
                  <a:lnTo>
                    <a:pt x="30" y="24"/>
                  </a:lnTo>
                  <a:lnTo>
                    <a:pt x="32" y="20"/>
                  </a:lnTo>
                  <a:lnTo>
                    <a:pt x="34" y="16"/>
                  </a:lnTo>
                  <a:lnTo>
                    <a:pt x="44" y="10"/>
                  </a:lnTo>
                  <a:lnTo>
                    <a:pt x="50" y="4"/>
                  </a:lnTo>
                  <a:lnTo>
                    <a:pt x="58" y="0"/>
                  </a:lnTo>
                  <a:lnTo>
                    <a:pt x="62" y="4"/>
                  </a:lnTo>
                  <a:lnTo>
                    <a:pt x="66" y="4"/>
                  </a:lnTo>
                  <a:lnTo>
                    <a:pt x="70" y="6"/>
                  </a:lnTo>
                  <a:lnTo>
                    <a:pt x="76" y="6"/>
                  </a:lnTo>
                  <a:lnTo>
                    <a:pt x="82" y="12"/>
                  </a:lnTo>
                  <a:lnTo>
                    <a:pt x="88" y="18"/>
                  </a:lnTo>
                  <a:lnTo>
                    <a:pt x="94" y="20"/>
                  </a:lnTo>
                  <a:lnTo>
                    <a:pt x="106" y="22"/>
                  </a:lnTo>
                  <a:lnTo>
                    <a:pt x="114" y="22"/>
                  </a:lnTo>
                  <a:lnTo>
                    <a:pt x="120" y="24"/>
                  </a:lnTo>
                  <a:lnTo>
                    <a:pt x="126" y="26"/>
                  </a:lnTo>
                  <a:lnTo>
                    <a:pt x="132" y="28"/>
                  </a:lnTo>
                  <a:lnTo>
                    <a:pt x="146" y="24"/>
                  </a:lnTo>
                  <a:lnTo>
                    <a:pt x="162" y="20"/>
                  </a:lnTo>
                  <a:lnTo>
                    <a:pt x="174" y="16"/>
                  </a:lnTo>
                  <a:lnTo>
                    <a:pt x="176" y="16"/>
                  </a:lnTo>
                  <a:lnTo>
                    <a:pt x="174" y="18"/>
                  </a:lnTo>
                  <a:lnTo>
                    <a:pt x="170" y="24"/>
                  </a:lnTo>
                  <a:lnTo>
                    <a:pt x="170" y="26"/>
                  </a:lnTo>
                  <a:lnTo>
                    <a:pt x="174" y="34"/>
                  </a:lnTo>
                  <a:lnTo>
                    <a:pt x="180" y="32"/>
                  </a:lnTo>
                  <a:lnTo>
                    <a:pt x="184" y="34"/>
                  </a:lnTo>
                  <a:lnTo>
                    <a:pt x="190" y="38"/>
                  </a:lnTo>
                  <a:lnTo>
                    <a:pt x="194" y="40"/>
                  </a:lnTo>
                  <a:lnTo>
                    <a:pt x="196" y="46"/>
                  </a:lnTo>
                  <a:lnTo>
                    <a:pt x="196" y="52"/>
                  </a:lnTo>
                  <a:lnTo>
                    <a:pt x="192" y="56"/>
                  </a:lnTo>
                  <a:lnTo>
                    <a:pt x="200" y="54"/>
                  </a:lnTo>
                  <a:lnTo>
                    <a:pt x="204" y="54"/>
                  </a:lnTo>
                  <a:lnTo>
                    <a:pt x="208" y="56"/>
                  </a:lnTo>
                  <a:lnTo>
                    <a:pt x="214"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70" name="Freeform 92"/>
            <p:cNvSpPr>
              <a:spLocks/>
            </p:cNvSpPr>
            <p:nvPr/>
          </p:nvSpPr>
          <p:spPr bwMode="auto">
            <a:xfrm>
              <a:off x="2908158" y="4430914"/>
              <a:ext cx="924794" cy="1103105"/>
            </a:xfrm>
            <a:custGeom>
              <a:avLst/>
              <a:gdLst>
                <a:gd name="T0" fmla="*/ 2147483647 w 632"/>
                <a:gd name="T1" fmla="*/ 2147483647 h 698"/>
                <a:gd name="T2" fmla="*/ 2147483647 w 632"/>
                <a:gd name="T3" fmla="*/ 2147483647 h 698"/>
                <a:gd name="T4" fmla="*/ 2147483647 w 632"/>
                <a:gd name="T5" fmla="*/ 2147483647 h 698"/>
                <a:gd name="T6" fmla="*/ 2147483647 w 632"/>
                <a:gd name="T7" fmla="*/ 2147483647 h 698"/>
                <a:gd name="T8" fmla="*/ 2147483647 w 632"/>
                <a:gd name="T9" fmla="*/ 2147483647 h 698"/>
                <a:gd name="T10" fmla="*/ 2147483647 w 632"/>
                <a:gd name="T11" fmla="*/ 2147483647 h 698"/>
                <a:gd name="T12" fmla="*/ 2147483647 w 632"/>
                <a:gd name="T13" fmla="*/ 2147483647 h 698"/>
                <a:gd name="T14" fmla="*/ 2147483647 w 632"/>
                <a:gd name="T15" fmla="*/ 2147483647 h 698"/>
                <a:gd name="T16" fmla="*/ 2147483647 w 632"/>
                <a:gd name="T17" fmla="*/ 2147483647 h 698"/>
                <a:gd name="T18" fmla="*/ 2147483647 w 632"/>
                <a:gd name="T19" fmla="*/ 2147483647 h 698"/>
                <a:gd name="T20" fmla="*/ 2147483647 w 632"/>
                <a:gd name="T21" fmla="*/ 2147483647 h 698"/>
                <a:gd name="T22" fmla="*/ 2147483647 w 632"/>
                <a:gd name="T23" fmla="*/ 2147483647 h 698"/>
                <a:gd name="T24" fmla="*/ 2147483647 w 632"/>
                <a:gd name="T25" fmla="*/ 2147483647 h 698"/>
                <a:gd name="T26" fmla="*/ 2147483647 w 632"/>
                <a:gd name="T27" fmla="*/ 2147483647 h 698"/>
                <a:gd name="T28" fmla="*/ 2147483647 w 632"/>
                <a:gd name="T29" fmla="*/ 2147483647 h 698"/>
                <a:gd name="T30" fmla="*/ 0 w 632"/>
                <a:gd name="T31" fmla="*/ 2147483647 h 698"/>
                <a:gd name="T32" fmla="*/ 2147483647 w 632"/>
                <a:gd name="T33" fmla="*/ 2147483647 h 698"/>
                <a:gd name="T34" fmla="*/ 2147483647 w 632"/>
                <a:gd name="T35" fmla="*/ 2147483647 h 698"/>
                <a:gd name="T36" fmla="*/ 2147483647 w 632"/>
                <a:gd name="T37" fmla="*/ 2147483647 h 698"/>
                <a:gd name="T38" fmla="*/ 2147483647 w 632"/>
                <a:gd name="T39" fmla="*/ 2147483647 h 698"/>
                <a:gd name="T40" fmla="*/ 2147483647 w 632"/>
                <a:gd name="T41" fmla="*/ 2147483647 h 698"/>
                <a:gd name="T42" fmla="*/ 2147483647 w 632"/>
                <a:gd name="T43" fmla="*/ 2147483647 h 698"/>
                <a:gd name="T44" fmla="*/ 2147483647 w 632"/>
                <a:gd name="T45" fmla="*/ 2147483647 h 698"/>
                <a:gd name="T46" fmla="*/ 2147483647 w 632"/>
                <a:gd name="T47" fmla="*/ 2147483647 h 698"/>
                <a:gd name="T48" fmla="*/ 2147483647 w 632"/>
                <a:gd name="T49" fmla="*/ 2147483647 h 698"/>
                <a:gd name="T50" fmla="*/ 2147483647 w 632"/>
                <a:gd name="T51" fmla="*/ 2147483647 h 698"/>
                <a:gd name="T52" fmla="*/ 2147483647 w 632"/>
                <a:gd name="T53" fmla="*/ 2147483647 h 698"/>
                <a:gd name="T54" fmla="*/ 2147483647 w 632"/>
                <a:gd name="T55" fmla="*/ 2147483647 h 698"/>
                <a:gd name="T56" fmla="*/ 2147483647 w 632"/>
                <a:gd name="T57" fmla="*/ 2147483647 h 698"/>
                <a:gd name="T58" fmla="*/ 2147483647 w 632"/>
                <a:gd name="T59" fmla="*/ 2147483647 h 698"/>
                <a:gd name="T60" fmla="*/ 2147483647 w 632"/>
                <a:gd name="T61" fmla="*/ 2147483647 h 698"/>
                <a:gd name="T62" fmla="*/ 2147483647 w 632"/>
                <a:gd name="T63" fmla="*/ 2147483647 h 698"/>
                <a:gd name="T64" fmla="*/ 2147483647 w 632"/>
                <a:gd name="T65" fmla="*/ 2147483647 h 698"/>
                <a:gd name="T66" fmla="*/ 2147483647 w 632"/>
                <a:gd name="T67" fmla="*/ 2147483647 h 698"/>
                <a:gd name="T68" fmla="*/ 2147483647 w 632"/>
                <a:gd name="T69" fmla="*/ 2147483647 h 698"/>
                <a:gd name="T70" fmla="*/ 2147483647 w 632"/>
                <a:gd name="T71" fmla="*/ 2147483647 h 698"/>
                <a:gd name="T72" fmla="*/ 2147483647 w 632"/>
                <a:gd name="T73" fmla="*/ 2147483647 h 698"/>
                <a:gd name="T74" fmla="*/ 2147483647 w 632"/>
                <a:gd name="T75" fmla="*/ 2147483647 h 698"/>
                <a:gd name="T76" fmla="*/ 2147483647 w 632"/>
                <a:gd name="T77" fmla="*/ 2147483647 h 698"/>
                <a:gd name="T78" fmla="*/ 2147483647 w 632"/>
                <a:gd name="T79" fmla="*/ 2147483647 h 698"/>
                <a:gd name="T80" fmla="*/ 2147483647 w 632"/>
                <a:gd name="T81" fmla="*/ 2147483647 h 698"/>
                <a:gd name="T82" fmla="*/ 2147483647 w 632"/>
                <a:gd name="T83" fmla="*/ 2147483647 h 698"/>
                <a:gd name="T84" fmla="*/ 2147483647 w 632"/>
                <a:gd name="T85" fmla="*/ 2147483647 h 698"/>
                <a:gd name="T86" fmla="*/ 2147483647 w 632"/>
                <a:gd name="T87" fmla="*/ 2147483647 h 698"/>
                <a:gd name="T88" fmla="*/ 2147483647 w 632"/>
                <a:gd name="T89" fmla="*/ 2147483647 h 698"/>
                <a:gd name="T90" fmla="*/ 2147483647 w 632"/>
                <a:gd name="T91" fmla="*/ 2147483647 h 698"/>
                <a:gd name="T92" fmla="*/ 2147483647 w 632"/>
                <a:gd name="T93" fmla="*/ 2147483647 h 698"/>
                <a:gd name="T94" fmla="*/ 2147483647 w 632"/>
                <a:gd name="T95" fmla="*/ 2147483647 h 698"/>
                <a:gd name="T96" fmla="*/ 2147483647 w 632"/>
                <a:gd name="T97" fmla="*/ 2147483647 h 698"/>
                <a:gd name="T98" fmla="*/ 2147483647 w 632"/>
                <a:gd name="T99" fmla="*/ 2147483647 h 698"/>
                <a:gd name="T100" fmla="*/ 2147483647 w 632"/>
                <a:gd name="T101" fmla="*/ 2147483647 h 698"/>
                <a:gd name="T102" fmla="*/ 2147483647 w 632"/>
                <a:gd name="T103" fmla="*/ 2147483647 h 698"/>
                <a:gd name="T104" fmla="*/ 2147483647 w 632"/>
                <a:gd name="T105" fmla="*/ 2147483647 h 6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32"/>
                <a:gd name="T160" fmla="*/ 0 h 698"/>
                <a:gd name="T161" fmla="*/ 632 w 632"/>
                <a:gd name="T162" fmla="*/ 698 h 69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32" h="698">
                  <a:moveTo>
                    <a:pt x="362" y="12"/>
                  </a:moveTo>
                  <a:lnTo>
                    <a:pt x="356" y="26"/>
                  </a:lnTo>
                  <a:lnTo>
                    <a:pt x="348" y="38"/>
                  </a:lnTo>
                  <a:lnTo>
                    <a:pt x="342" y="44"/>
                  </a:lnTo>
                  <a:lnTo>
                    <a:pt x="336" y="50"/>
                  </a:lnTo>
                  <a:lnTo>
                    <a:pt x="330" y="54"/>
                  </a:lnTo>
                  <a:lnTo>
                    <a:pt x="320" y="54"/>
                  </a:lnTo>
                  <a:lnTo>
                    <a:pt x="314" y="54"/>
                  </a:lnTo>
                  <a:lnTo>
                    <a:pt x="308" y="52"/>
                  </a:lnTo>
                  <a:lnTo>
                    <a:pt x="306" y="50"/>
                  </a:lnTo>
                  <a:lnTo>
                    <a:pt x="304" y="44"/>
                  </a:lnTo>
                  <a:lnTo>
                    <a:pt x="294" y="48"/>
                  </a:lnTo>
                  <a:lnTo>
                    <a:pt x="282" y="52"/>
                  </a:lnTo>
                  <a:lnTo>
                    <a:pt x="282" y="62"/>
                  </a:lnTo>
                  <a:lnTo>
                    <a:pt x="280" y="60"/>
                  </a:lnTo>
                  <a:lnTo>
                    <a:pt x="276" y="58"/>
                  </a:lnTo>
                  <a:lnTo>
                    <a:pt x="274" y="56"/>
                  </a:lnTo>
                  <a:lnTo>
                    <a:pt x="270" y="56"/>
                  </a:lnTo>
                  <a:lnTo>
                    <a:pt x="264" y="56"/>
                  </a:lnTo>
                  <a:lnTo>
                    <a:pt x="260" y="58"/>
                  </a:lnTo>
                  <a:lnTo>
                    <a:pt x="254" y="64"/>
                  </a:lnTo>
                  <a:lnTo>
                    <a:pt x="248" y="68"/>
                  </a:lnTo>
                  <a:lnTo>
                    <a:pt x="244" y="70"/>
                  </a:lnTo>
                  <a:lnTo>
                    <a:pt x="238" y="70"/>
                  </a:lnTo>
                  <a:lnTo>
                    <a:pt x="234" y="70"/>
                  </a:lnTo>
                  <a:lnTo>
                    <a:pt x="232" y="68"/>
                  </a:lnTo>
                  <a:lnTo>
                    <a:pt x="226" y="62"/>
                  </a:lnTo>
                  <a:lnTo>
                    <a:pt x="224" y="54"/>
                  </a:lnTo>
                  <a:lnTo>
                    <a:pt x="222" y="44"/>
                  </a:lnTo>
                  <a:lnTo>
                    <a:pt x="224" y="38"/>
                  </a:lnTo>
                  <a:lnTo>
                    <a:pt x="226" y="34"/>
                  </a:lnTo>
                  <a:lnTo>
                    <a:pt x="226" y="30"/>
                  </a:lnTo>
                  <a:lnTo>
                    <a:pt x="226" y="26"/>
                  </a:lnTo>
                  <a:lnTo>
                    <a:pt x="226" y="20"/>
                  </a:lnTo>
                  <a:lnTo>
                    <a:pt x="224" y="14"/>
                  </a:lnTo>
                  <a:lnTo>
                    <a:pt x="220" y="10"/>
                  </a:lnTo>
                  <a:lnTo>
                    <a:pt x="220" y="8"/>
                  </a:lnTo>
                  <a:lnTo>
                    <a:pt x="220" y="0"/>
                  </a:lnTo>
                  <a:lnTo>
                    <a:pt x="208" y="0"/>
                  </a:lnTo>
                  <a:lnTo>
                    <a:pt x="208" y="6"/>
                  </a:lnTo>
                  <a:lnTo>
                    <a:pt x="204" y="10"/>
                  </a:lnTo>
                  <a:lnTo>
                    <a:pt x="200" y="12"/>
                  </a:lnTo>
                  <a:lnTo>
                    <a:pt x="196" y="16"/>
                  </a:lnTo>
                  <a:lnTo>
                    <a:pt x="182" y="22"/>
                  </a:lnTo>
                  <a:lnTo>
                    <a:pt x="178" y="26"/>
                  </a:lnTo>
                  <a:lnTo>
                    <a:pt x="174" y="30"/>
                  </a:lnTo>
                  <a:lnTo>
                    <a:pt x="162" y="24"/>
                  </a:lnTo>
                  <a:lnTo>
                    <a:pt x="156" y="20"/>
                  </a:lnTo>
                  <a:lnTo>
                    <a:pt x="146" y="18"/>
                  </a:lnTo>
                  <a:lnTo>
                    <a:pt x="154" y="38"/>
                  </a:lnTo>
                  <a:lnTo>
                    <a:pt x="158" y="46"/>
                  </a:lnTo>
                  <a:lnTo>
                    <a:pt x="160" y="48"/>
                  </a:lnTo>
                  <a:lnTo>
                    <a:pt x="164" y="52"/>
                  </a:lnTo>
                  <a:lnTo>
                    <a:pt x="158" y="62"/>
                  </a:lnTo>
                  <a:lnTo>
                    <a:pt x="146" y="70"/>
                  </a:lnTo>
                  <a:lnTo>
                    <a:pt x="136" y="76"/>
                  </a:lnTo>
                  <a:lnTo>
                    <a:pt x="128" y="80"/>
                  </a:lnTo>
                  <a:lnTo>
                    <a:pt x="120" y="80"/>
                  </a:lnTo>
                  <a:lnTo>
                    <a:pt x="114" y="80"/>
                  </a:lnTo>
                  <a:lnTo>
                    <a:pt x="110" y="78"/>
                  </a:lnTo>
                  <a:lnTo>
                    <a:pt x="108" y="74"/>
                  </a:lnTo>
                  <a:lnTo>
                    <a:pt x="108" y="64"/>
                  </a:lnTo>
                  <a:lnTo>
                    <a:pt x="104" y="54"/>
                  </a:lnTo>
                  <a:lnTo>
                    <a:pt x="90" y="62"/>
                  </a:lnTo>
                  <a:lnTo>
                    <a:pt x="80" y="64"/>
                  </a:lnTo>
                  <a:lnTo>
                    <a:pt x="68" y="64"/>
                  </a:lnTo>
                  <a:lnTo>
                    <a:pt x="62" y="68"/>
                  </a:lnTo>
                  <a:lnTo>
                    <a:pt x="64" y="68"/>
                  </a:lnTo>
                  <a:lnTo>
                    <a:pt x="66" y="70"/>
                  </a:lnTo>
                  <a:lnTo>
                    <a:pt x="68" y="74"/>
                  </a:lnTo>
                  <a:lnTo>
                    <a:pt x="72" y="76"/>
                  </a:lnTo>
                  <a:lnTo>
                    <a:pt x="72" y="84"/>
                  </a:lnTo>
                  <a:lnTo>
                    <a:pt x="66" y="84"/>
                  </a:lnTo>
                  <a:lnTo>
                    <a:pt x="62" y="86"/>
                  </a:lnTo>
                  <a:lnTo>
                    <a:pt x="60" y="90"/>
                  </a:lnTo>
                  <a:lnTo>
                    <a:pt x="58" y="92"/>
                  </a:lnTo>
                  <a:lnTo>
                    <a:pt x="60" y="98"/>
                  </a:lnTo>
                  <a:lnTo>
                    <a:pt x="62" y="104"/>
                  </a:lnTo>
                  <a:lnTo>
                    <a:pt x="66" y="110"/>
                  </a:lnTo>
                  <a:lnTo>
                    <a:pt x="68" y="116"/>
                  </a:lnTo>
                  <a:lnTo>
                    <a:pt x="66" y="140"/>
                  </a:lnTo>
                  <a:lnTo>
                    <a:pt x="62" y="168"/>
                  </a:lnTo>
                  <a:lnTo>
                    <a:pt x="62" y="172"/>
                  </a:lnTo>
                  <a:lnTo>
                    <a:pt x="58" y="174"/>
                  </a:lnTo>
                  <a:lnTo>
                    <a:pt x="46" y="176"/>
                  </a:lnTo>
                  <a:lnTo>
                    <a:pt x="36" y="178"/>
                  </a:lnTo>
                  <a:lnTo>
                    <a:pt x="26" y="180"/>
                  </a:lnTo>
                  <a:lnTo>
                    <a:pt x="20" y="184"/>
                  </a:lnTo>
                  <a:lnTo>
                    <a:pt x="18" y="188"/>
                  </a:lnTo>
                  <a:lnTo>
                    <a:pt x="16" y="196"/>
                  </a:lnTo>
                  <a:lnTo>
                    <a:pt x="14" y="204"/>
                  </a:lnTo>
                  <a:lnTo>
                    <a:pt x="10" y="216"/>
                  </a:lnTo>
                  <a:lnTo>
                    <a:pt x="8" y="220"/>
                  </a:lnTo>
                  <a:lnTo>
                    <a:pt x="6" y="222"/>
                  </a:lnTo>
                  <a:lnTo>
                    <a:pt x="2" y="226"/>
                  </a:lnTo>
                  <a:lnTo>
                    <a:pt x="0" y="230"/>
                  </a:lnTo>
                  <a:lnTo>
                    <a:pt x="2" y="236"/>
                  </a:lnTo>
                  <a:lnTo>
                    <a:pt x="4" y="240"/>
                  </a:lnTo>
                  <a:lnTo>
                    <a:pt x="8" y="248"/>
                  </a:lnTo>
                  <a:lnTo>
                    <a:pt x="14" y="256"/>
                  </a:lnTo>
                  <a:lnTo>
                    <a:pt x="16" y="260"/>
                  </a:lnTo>
                  <a:lnTo>
                    <a:pt x="16" y="266"/>
                  </a:lnTo>
                  <a:lnTo>
                    <a:pt x="24" y="268"/>
                  </a:lnTo>
                  <a:lnTo>
                    <a:pt x="30" y="272"/>
                  </a:lnTo>
                  <a:lnTo>
                    <a:pt x="36" y="278"/>
                  </a:lnTo>
                  <a:lnTo>
                    <a:pt x="40" y="280"/>
                  </a:lnTo>
                  <a:lnTo>
                    <a:pt x="44" y="278"/>
                  </a:lnTo>
                  <a:lnTo>
                    <a:pt x="46" y="278"/>
                  </a:lnTo>
                  <a:lnTo>
                    <a:pt x="48" y="270"/>
                  </a:lnTo>
                  <a:lnTo>
                    <a:pt x="58" y="270"/>
                  </a:lnTo>
                  <a:lnTo>
                    <a:pt x="58" y="286"/>
                  </a:lnTo>
                  <a:lnTo>
                    <a:pt x="58" y="292"/>
                  </a:lnTo>
                  <a:lnTo>
                    <a:pt x="60" y="294"/>
                  </a:lnTo>
                  <a:lnTo>
                    <a:pt x="62" y="296"/>
                  </a:lnTo>
                  <a:lnTo>
                    <a:pt x="64" y="296"/>
                  </a:lnTo>
                  <a:lnTo>
                    <a:pt x="66" y="296"/>
                  </a:lnTo>
                  <a:lnTo>
                    <a:pt x="74" y="298"/>
                  </a:lnTo>
                  <a:lnTo>
                    <a:pt x="86" y="300"/>
                  </a:lnTo>
                  <a:lnTo>
                    <a:pt x="94" y="296"/>
                  </a:lnTo>
                  <a:lnTo>
                    <a:pt x="102" y="290"/>
                  </a:lnTo>
                  <a:lnTo>
                    <a:pt x="116" y="280"/>
                  </a:lnTo>
                  <a:lnTo>
                    <a:pt x="122" y="276"/>
                  </a:lnTo>
                  <a:lnTo>
                    <a:pt x="130" y="274"/>
                  </a:lnTo>
                  <a:lnTo>
                    <a:pt x="136" y="274"/>
                  </a:lnTo>
                  <a:lnTo>
                    <a:pt x="138" y="276"/>
                  </a:lnTo>
                  <a:lnTo>
                    <a:pt x="140" y="280"/>
                  </a:lnTo>
                  <a:lnTo>
                    <a:pt x="140" y="284"/>
                  </a:lnTo>
                  <a:lnTo>
                    <a:pt x="138" y="294"/>
                  </a:lnTo>
                  <a:lnTo>
                    <a:pt x="140" y="304"/>
                  </a:lnTo>
                  <a:lnTo>
                    <a:pt x="144" y="310"/>
                  </a:lnTo>
                  <a:lnTo>
                    <a:pt x="148" y="318"/>
                  </a:lnTo>
                  <a:lnTo>
                    <a:pt x="158" y="324"/>
                  </a:lnTo>
                  <a:lnTo>
                    <a:pt x="168" y="328"/>
                  </a:lnTo>
                  <a:lnTo>
                    <a:pt x="172" y="326"/>
                  </a:lnTo>
                  <a:lnTo>
                    <a:pt x="174" y="328"/>
                  </a:lnTo>
                  <a:lnTo>
                    <a:pt x="178" y="332"/>
                  </a:lnTo>
                  <a:lnTo>
                    <a:pt x="182" y="334"/>
                  </a:lnTo>
                  <a:lnTo>
                    <a:pt x="188" y="336"/>
                  </a:lnTo>
                  <a:lnTo>
                    <a:pt x="188" y="340"/>
                  </a:lnTo>
                  <a:lnTo>
                    <a:pt x="190" y="342"/>
                  </a:lnTo>
                  <a:lnTo>
                    <a:pt x="194" y="342"/>
                  </a:lnTo>
                  <a:lnTo>
                    <a:pt x="198" y="342"/>
                  </a:lnTo>
                  <a:lnTo>
                    <a:pt x="208" y="340"/>
                  </a:lnTo>
                  <a:lnTo>
                    <a:pt x="212" y="342"/>
                  </a:lnTo>
                  <a:lnTo>
                    <a:pt x="216" y="344"/>
                  </a:lnTo>
                  <a:lnTo>
                    <a:pt x="220" y="354"/>
                  </a:lnTo>
                  <a:lnTo>
                    <a:pt x="222" y="364"/>
                  </a:lnTo>
                  <a:lnTo>
                    <a:pt x="224" y="366"/>
                  </a:lnTo>
                  <a:lnTo>
                    <a:pt x="226" y="368"/>
                  </a:lnTo>
                  <a:lnTo>
                    <a:pt x="226" y="376"/>
                  </a:lnTo>
                  <a:lnTo>
                    <a:pt x="226" y="382"/>
                  </a:lnTo>
                  <a:lnTo>
                    <a:pt x="228" y="386"/>
                  </a:lnTo>
                  <a:lnTo>
                    <a:pt x="232" y="390"/>
                  </a:lnTo>
                  <a:lnTo>
                    <a:pt x="242" y="392"/>
                  </a:lnTo>
                  <a:lnTo>
                    <a:pt x="254" y="394"/>
                  </a:lnTo>
                  <a:lnTo>
                    <a:pt x="254" y="400"/>
                  </a:lnTo>
                  <a:lnTo>
                    <a:pt x="254" y="404"/>
                  </a:lnTo>
                  <a:lnTo>
                    <a:pt x="258" y="408"/>
                  </a:lnTo>
                  <a:lnTo>
                    <a:pt x="260" y="412"/>
                  </a:lnTo>
                  <a:lnTo>
                    <a:pt x="268" y="420"/>
                  </a:lnTo>
                  <a:lnTo>
                    <a:pt x="270" y="422"/>
                  </a:lnTo>
                  <a:lnTo>
                    <a:pt x="270" y="430"/>
                  </a:lnTo>
                  <a:lnTo>
                    <a:pt x="270" y="436"/>
                  </a:lnTo>
                  <a:lnTo>
                    <a:pt x="266" y="444"/>
                  </a:lnTo>
                  <a:lnTo>
                    <a:pt x="264" y="448"/>
                  </a:lnTo>
                  <a:lnTo>
                    <a:pt x="264" y="454"/>
                  </a:lnTo>
                  <a:lnTo>
                    <a:pt x="264" y="464"/>
                  </a:lnTo>
                  <a:lnTo>
                    <a:pt x="270" y="480"/>
                  </a:lnTo>
                  <a:lnTo>
                    <a:pt x="276" y="496"/>
                  </a:lnTo>
                  <a:lnTo>
                    <a:pt x="278" y="500"/>
                  </a:lnTo>
                  <a:lnTo>
                    <a:pt x="282" y="502"/>
                  </a:lnTo>
                  <a:lnTo>
                    <a:pt x="292" y="502"/>
                  </a:lnTo>
                  <a:lnTo>
                    <a:pt x="300" y="504"/>
                  </a:lnTo>
                  <a:lnTo>
                    <a:pt x="306" y="508"/>
                  </a:lnTo>
                  <a:lnTo>
                    <a:pt x="308" y="514"/>
                  </a:lnTo>
                  <a:lnTo>
                    <a:pt x="314" y="526"/>
                  </a:lnTo>
                  <a:lnTo>
                    <a:pt x="320" y="536"/>
                  </a:lnTo>
                  <a:lnTo>
                    <a:pt x="322" y="532"/>
                  </a:lnTo>
                  <a:lnTo>
                    <a:pt x="326" y="530"/>
                  </a:lnTo>
                  <a:lnTo>
                    <a:pt x="328" y="528"/>
                  </a:lnTo>
                  <a:lnTo>
                    <a:pt x="332" y="530"/>
                  </a:lnTo>
                  <a:lnTo>
                    <a:pt x="332" y="534"/>
                  </a:lnTo>
                  <a:lnTo>
                    <a:pt x="332" y="540"/>
                  </a:lnTo>
                  <a:lnTo>
                    <a:pt x="332" y="554"/>
                  </a:lnTo>
                  <a:lnTo>
                    <a:pt x="332" y="564"/>
                  </a:lnTo>
                  <a:lnTo>
                    <a:pt x="338" y="564"/>
                  </a:lnTo>
                  <a:lnTo>
                    <a:pt x="344" y="562"/>
                  </a:lnTo>
                  <a:lnTo>
                    <a:pt x="346" y="572"/>
                  </a:lnTo>
                  <a:lnTo>
                    <a:pt x="348" y="582"/>
                  </a:lnTo>
                  <a:lnTo>
                    <a:pt x="348" y="586"/>
                  </a:lnTo>
                  <a:lnTo>
                    <a:pt x="346" y="590"/>
                  </a:lnTo>
                  <a:lnTo>
                    <a:pt x="340" y="596"/>
                  </a:lnTo>
                  <a:lnTo>
                    <a:pt x="326" y="602"/>
                  </a:lnTo>
                  <a:lnTo>
                    <a:pt x="318" y="610"/>
                  </a:lnTo>
                  <a:lnTo>
                    <a:pt x="308" y="622"/>
                  </a:lnTo>
                  <a:lnTo>
                    <a:pt x="302" y="636"/>
                  </a:lnTo>
                  <a:lnTo>
                    <a:pt x="298" y="642"/>
                  </a:lnTo>
                  <a:lnTo>
                    <a:pt x="298" y="648"/>
                  </a:lnTo>
                  <a:lnTo>
                    <a:pt x="308" y="648"/>
                  </a:lnTo>
                  <a:lnTo>
                    <a:pt x="318" y="652"/>
                  </a:lnTo>
                  <a:lnTo>
                    <a:pt x="330" y="660"/>
                  </a:lnTo>
                  <a:lnTo>
                    <a:pt x="340" y="666"/>
                  </a:lnTo>
                  <a:lnTo>
                    <a:pt x="362" y="684"/>
                  </a:lnTo>
                  <a:lnTo>
                    <a:pt x="380" y="698"/>
                  </a:lnTo>
                  <a:lnTo>
                    <a:pt x="382" y="686"/>
                  </a:lnTo>
                  <a:lnTo>
                    <a:pt x="384" y="674"/>
                  </a:lnTo>
                  <a:lnTo>
                    <a:pt x="390" y="672"/>
                  </a:lnTo>
                  <a:lnTo>
                    <a:pt x="396" y="668"/>
                  </a:lnTo>
                  <a:lnTo>
                    <a:pt x="402" y="664"/>
                  </a:lnTo>
                  <a:lnTo>
                    <a:pt x="406" y="656"/>
                  </a:lnTo>
                  <a:lnTo>
                    <a:pt x="414" y="638"/>
                  </a:lnTo>
                  <a:lnTo>
                    <a:pt x="418" y="624"/>
                  </a:lnTo>
                  <a:lnTo>
                    <a:pt x="422" y="620"/>
                  </a:lnTo>
                  <a:lnTo>
                    <a:pt x="424" y="620"/>
                  </a:lnTo>
                  <a:lnTo>
                    <a:pt x="426" y="618"/>
                  </a:lnTo>
                  <a:lnTo>
                    <a:pt x="430" y="614"/>
                  </a:lnTo>
                  <a:lnTo>
                    <a:pt x="436" y="596"/>
                  </a:lnTo>
                  <a:lnTo>
                    <a:pt x="434" y="594"/>
                  </a:lnTo>
                  <a:lnTo>
                    <a:pt x="432" y="592"/>
                  </a:lnTo>
                  <a:lnTo>
                    <a:pt x="428" y="588"/>
                  </a:lnTo>
                  <a:lnTo>
                    <a:pt x="428" y="560"/>
                  </a:lnTo>
                  <a:lnTo>
                    <a:pt x="432" y="554"/>
                  </a:lnTo>
                  <a:lnTo>
                    <a:pt x="438" y="546"/>
                  </a:lnTo>
                  <a:lnTo>
                    <a:pt x="454" y="534"/>
                  </a:lnTo>
                  <a:lnTo>
                    <a:pt x="472" y="524"/>
                  </a:lnTo>
                  <a:lnTo>
                    <a:pt x="488" y="516"/>
                  </a:lnTo>
                  <a:lnTo>
                    <a:pt x="498" y="514"/>
                  </a:lnTo>
                  <a:lnTo>
                    <a:pt x="510" y="514"/>
                  </a:lnTo>
                  <a:lnTo>
                    <a:pt x="522" y="512"/>
                  </a:lnTo>
                  <a:lnTo>
                    <a:pt x="528" y="510"/>
                  </a:lnTo>
                  <a:lnTo>
                    <a:pt x="528" y="506"/>
                  </a:lnTo>
                  <a:lnTo>
                    <a:pt x="538" y="494"/>
                  </a:lnTo>
                  <a:lnTo>
                    <a:pt x="546" y="478"/>
                  </a:lnTo>
                  <a:lnTo>
                    <a:pt x="558" y="448"/>
                  </a:lnTo>
                  <a:lnTo>
                    <a:pt x="560" y="438"/>
                  </a:lnTo>
                  <a:lnTo>
                    <a:pt x="562" y="428"/>
                  </a:lnTo>
                  <a:lnTo>
                    <a:pt x="562" y="420"/>
                  </a:lnTo>
                  <a:lnTo>
                    <a:pt x="564" y="418"/>
                  </a:lnTo>
                  <a:lnTo>
                    <a:pt x="568" y="414"/>
                  </a:lnTo>
                  <a:lnTo>
                    <a:pt x="562" y="412"/>
                  </a:lnTo>
                  <a:lnTo>
                    <a:pt x="572" y="380"/>
                  </a:lnTo>
                  <a:lnTo>
                    <a:pt x="570" y="366"/>
                  </a:lnTo>
                  <a:lnTo>
                    <a:pt x="568" y="360"/>
                  </a:lnTo>
                  <a:lnTo>
                    <a:pt x="568" y="350"/>
                  </a:lnTo>
                  <a:lnTo>
                    <a:pt x="566" y="340"/>
                  </a:lnTo>
                  <a:lnTo>
                    <a:pt x="564" y="338"/>
                  </a:lnTo>
                  <a:lnTo>
                    <a:pt x="566" y="332"/>
                  </a:lnTo>
                  <a:lnTo>
                    <a:pt x="568" y="328"/>
                  </a:lnTo>
                  <a:lnTo>
                    <a:pt x="572" y="326"/>
                  </a:lnTo>
                  <a:lnTo>
                    <a:pt x="580" y="326"/>
                  </a:lnTo>
                  <a:lnTo>
                    <a:pt x="584" y="316"/>
                  </a:lnTo>
                  <a:lnTo>
                    <a:pt x="590" y="306"/>
                  </a:lnTo>
                  <a:lnTo>
                    <a:pt x="590" y="304"/>
                  </a:lnTo>
                  <a:lnTo>
                    <a:pt x="596" y="294"/>
                  </a:lnTo>
                  <a:lnTo>
                    <a:pt x="602" y="284"/>
                  </a:lnTo>
                  <a:lnTo>
                    <a:pt x="614" y="268"/>
                  </a:lnTo>
                  <a:lnTo>
                    <a:pt x="622" y="258"/>
                  </a:lnTo>
                  <a:lnTo>
                    <a:pt x="628" y="250"/>
                  </a:lnTo>
                  <a:lnTo>
                    <a:pt x="630" y="236"/>
                  </a:lnTo>
                  <a:lnTo>
                    <a:pt x="632" y="224"/>
                  </a:lnTo>
                  <a:lnTo>
                    <a:pt x="632" y="208"/>
                  </a:lnTo>
                  <a:lnTo>
                    <a:pt x="628" y="196"/>
                  </a:lnTo>
                  <a:lnTo>
                    <a:pt x="626" y="192"/>
                  </a:lnTo>
                  <a:lnTo>
                    <a:pt x="622" y="186"/>
                  </a:lnTo>
                  <a:lnTo>
                    <a:pt x="618" y="184"/>
                  </a:lnTo>
                  <a:lnTo>
                    <a:pt x="614" y="182"/>
                  </a:lnTo>
                  <a:lnTo>
                    <a:pt x="604" y="182"/>
                  </a:lnTo>
                  <a:lnTo>
                    <a:pt x="594" y="176"/>
                  </a:lnTo>
                  <a:lnTo>
                    <a:pt x="586" y="172"/>
                  </a:lnTo>
                  <a:lnTo>
                    <a:pt x="580" y="166"/>
                  </a:lnTo>
                  <a:lnTo>
                    <a:pt x="566" y="152"/>
                  </a:lnTo>
                  <a:lnTo>
                    <a:pt x="556" y="146"/>
                  </a:lnTo>
                  <a:lnTo>
                    <a:pt x="548" y="142"/>
                  </a:lnTo>
                  <a:lnTo>
                    <a:pt x="538" y="142"/>
                  </a:lnTo>
                  <a:lnTo>
                    <a:pt x="530" y="142"/>
                  </a:lnTo>
                  <a:lnTo>
                    <a:pt x="522" y="144"/>
                  </a:lnTo>
                  <a:lnTo>
                    <a:pt x="512" y="142"/>
                  </a:lnTo>
                  <a:lnTo>
                    <a:pt x="508" y="140"/>
                  </a:lnTo>
                  <a:lnTo>
                    <a:pt x="504" y="136"/>
                  </a:lnTo>
                  <a:lnTo>
                    <a:pt x="500" y="134"/>
                  </a:lnTo>
                  <a:lnTo>
                    <a:pt x="494" y="132"/>
                  </a:lnTo>
                  <a:lnTo>
                    <a:pt x="486" y="134"/>
                  </a:lnTo>
                  <a:lnTo>
                    <a:pt x="480" y="136"/>
                  </a:lnTo>
                  <a:lnTo>
                    <a:pt x="476" y="140"/>
                  </a:lnTo>
                  <a:lnTo>
                    <a:pt x="472" y="142"/>
                  </a:lnTo>
                  <a:lnTo>
                    <a:pt x="470" y="132"/>
                  </a:lnTo>
                  <a:lnTo>
                    <a:pt x="466" y="124"/>
                  </a:lnTo>
                  <a:lnTo>
                    <a:pt x="460" y="120"/>
                  </a:lnTo>
                  <a:lnTo>
                    <a:pt x="454" y="114"/>
                  </a:lnTo>
                  <a:lnTo>
                    <a:pt x="446" y="110"/>
                  </a:lnTo>
                  <a:lnTo>
                    <a:pt x="440" y="106"/>
                  </a:lnTo>
                  <a:lnTo>
                    <a:pt x="430" y="104"/>
                  </a:lnTo>
                  <a:lnTo>
                    <a:pt x="422" y="104"/>
                  </a:lnTo>
                  <a:lnTo>
                    <a:pt x="414" y="102"/>
                  </a:lnTo>
                  <a:lnTo>
                    <a:pt x="412" y="114"/>
                  </a:lnTo>
                  <a:lnTo>
                    <a:pt x="406" y="120"/>
                  </a:lnTo>
                  <a:lnTo>
                    <a:pt x="400" y="126"/>
                  </a:lnTo>
                  <a:lnTo>
                    <a:pt x="394" y="134"/>
                  </a:lnTo>
                  <a:lnTo>
                    <a:pt x="392" y="122"/>
                  </a:lnTo>
                  <a:lnTo>
                    <a:pt x="380" y="122"/>
                  </a:lnTo>
                  <a:lnTo>
                    <a:pt x="370" y="120"/>
                  </a:lnTo>
                  <a:lnTo>
                    <a:pt x="360" y="120"/>
                  </a:lnTo>
                  <a:lnTo>
                    <a:pt x="348" y="120"/>
                  </a:lnTo>
                  <a:lnTo>
                    <a:pt x="358" y="116"/>
                  </a:lnTo>
                  <a:lnTo>
                    <a:pt x="366" y="112"/>
                  </a:lnTo>
                  <a:lnTo>
                    <a:pt x="368" y="104"/>
                  </a:lnTo>
                  <a:lnTo>
                    <a:pt x="358" y="106"/>
                  </a:lnTo>
                  <a:lnTo>
                    <a:pt x="364" y="96"/>
                  </a:lnTo>
                  <a:lnTo>
                    <a:pt x="370" y="86"/>
                  </a:lnTo>
                  <a:lnTo>
                    <a:pt x="374" y="82"/>
                  </a:lnTo>
                  <a:lnTo>
                    <a:pt x="380" y="76"/>
                  </a:lnTo>
                  <a:lnTo>
                    <a:pt x="382" y="70"/>
                  </a:lnTo>
                  <a:lnTo>
                    <a:pt x="386" y="64"/>
                  </a:lnTo>
                  <a:lnTo>
                    <a:pt x="376" y="56"/>
                  </a:lnTo>
                  <a:lnTo>
                    <a:pt x="370" y="50"/>
                  </a:lnTo>
                  <a:lnTo>
                    <a:pt x="368" y="42"/>
                  </a:lnTo>
                  <a:lnTo>
                    <a:pt x="368" y="36"/>
                  </a:lnTo>
                  <a:lnTo>
                    <a:pt x="368" y="28"/>
                  </a:lnTo>
                  <a:lnTo>
                    <a:pt x="368" y="20"/>
                  </a:lnTo>
                  <a:lnTo>
                    <a:pt x="364" y="14"/>
                  </a:lnTo>
                  <a:lnTo>
                    <a:pt x="36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71" name="Freeform 93"/>
            <p:cNvSpPr>
              <a:spLocks/>
            </p:cNvSpPr>
            <p:nvPr/>
          </p:nvSpPr>
          <p:spPr bwMode="auto">
            <a:xfrm>
              <a:off x="2742110" y="4535783"/>
              <a:ext cx="127995" cy="185842"/>
            </a:xfrm>
            <a:custGeom>
              <a:avLst/>
              <a:gdLst>
                <a:gd name="T0" fmla="*/ 2147483647 w 88"/>
                <a:gd name="T1" fmla="*/ 2147483647 h 118"/>
                <a:gd name="T2" fmla="*/ 2147483647 w 88"/>
                <a:gd name="T3" fmla="*/ 2147483647 h 118"/>
                <a:gd name="T4" fmla="*/ 2147483647 w 88"/>
                <a:gd name="T5" fmla="*/ 2147483647 h 118"/>
                <a:gd name="T6" fmla="*/ 2147483647 w 88"/>
                <a:gd name="T7" fmla="*/ 2147483647 h 118"/>
                <a:gd name="T8" fmla="*/ 2147483647 w 88"/>
                <a:gd name="T9" fmla="*/ 2147483647 h 118"/>
                <a:gd name="T10" fmla="*/ 2147483647 w 88"/>
                <a:gd name="T11" fmla="*/ 2147483647 h 118"/>
                <a:gd name="T12" fmla="*/ 2147483647 w 88"/>
                <a:gd name="T13" fmla="*/ 2147483647 h 118"/>
                <a:gd name="T14" fmla="*/ 2147483647 w 88"/>
                <a:gd name="T15" fmla="*/ 2147483647 h 118"/>
                <a:gd name="T16" fmla="*/ 2147483647 w 88"/>
                <a:gd name="T17" fmla="*/ 2147483647 h 118"/>
                <a:gd name="T18" fmla="*/ 2147483647 w 88"/>
                <a:gd name="T19" fmla="*/ 2147483647 h 118"/>
                <a:gd name="T20" fmla="*/ 2147483647 w 88"/>
                <a:gd name="T21" fmla="*/ 2147483647 h 118"/>
                <a:gd name="T22" fmla="*/ 2147483647 w 88"/>
                <a:gd name="T23" fmla="*/ 2147483647 h 118"/>
                <a:gd name="T24" fmla="*/ 2147483647 w 88"/>
                <a:gd name="T25" fmla="*/ 2147483647 h 118"/>
                <a:gd name="T26" fmla="*/ 2147483647 w 88"/>
                <a:gd name="T27" fmla="*/ 2147483647 h 118"/>
                <a:gd name="T28" fmla="*/ 2147483647 w 88"/>
                <a:gd name="T29" fmla="*/ 2147483647 h 118"/>
                <a:gd name="T30" fmla="*/ 2147483647 w 88"/>
                <a:gd name="T31" fmla="*/ 2147483647 h 118"/>
                <a:gd name="T32" fmla="*/ 2147483647 w 88"/>
                <a:gd name="T33" fmla="*/ 2147483647 h 118"/>
                <a:gd name="T34" fmla="*/ 2147483647 w 88"/>
                <a:gd name="T35" fmla="*/ 2147483647 h 118"/>
                <a:gd name="T36" fmla="*/ 2147483647 w 88"/>
                <a:gd name="T37" fmla="*/ 2147483647 h 118"/>
                <a:gd name="T38" fmla="*/ 2147483647 w 88"/>
                <a:gd name="T39" fmla="*/ 2147483647 h 118"/>
                <a:gd name="T40" fmla="*/ 2147483647 w 88"/>
                <a:gd name="T41" fmla="*/ 2147483647 h 118"/>
                <a:gd name="T42" fmla="*/ 2147483647 w 88"/>
                <a:gd name="T43" fmla="*/ 2147483647 h 118"/>
                <a:gd name="T44" fmla="*/ 2147483647 w 88"/>
                <a:gd name="T45" fmla="*/ 2147483647 h 118"/>
                <a:gd name="T46" fmla="*/ 2147483647 w 88"/>
                <a:gd name="T47" fmla="*/ 2147483647 h 118"/>
                <a:gd name="T48" fmla="*/ 2147483647 w 88"/>
                <a:gd name="T49" fmla="*/ 2147483647 h 118"/>
                <a:gd name="T50" fmla="*/ 2147483647 w 88"/>
                <a:gd name="T51" fmla="*/ 2147483647 h 118"/>
                <a:gd name="T52" fmla="*/ 2147483647 w 88"/>
                <a:gd name="T53" fmla="*/ 2147483647 h 118"/>
                <a:gd name="T54" fmla="*/ 2147483647 w 88"/>
                <a:gd name="T55" fmla="*/ 0 h 118"/>
                <a:gd name="T56" fmla="*/ 2147483647 w 88"/>
                <a:gd name="T57" fmla="*/ 2147483647 h 118"/>
                <a:gd name="T58" fmla="*/ 2147483647 w 88"/>
                <a:gd name="T59" fmla="*/ 2147483647 h 118"/>
                <a:gd name="T60" fmla="*/ 2147483647 w 88"/>
                <a:gd name="T61" fmla="*/ 2147483647 h 118"/>
                <a:gd name="T62" fmla="*/ 2147483647 w 88"/>
                <a:gd name="T63" fmla="*/ 2147483647 h 118"/>
                <a:gd name="T64" fmla="*/ 2147483647 w 88"/>
                <a:gd name="T65" fmla="*/ 2147483647 h 118"/>
                <a:gd name="T66" fmla="*/ 2147483647 w 88"/>
                <a:gd name="T67" fmla="*/ 2147483647 h 118"/>
                <a:gd name="T68" fmla="*/ 2147483647 w 88"/>
                <a:gd name="T69" fmla="*/ 2147483647 h 118"/>
                <a:gd name="T70" fmla="*/ 0 w 88"/>
                <a:gd name="T71" fmla="*/ 2147483647 h 118"/>
                <a:gd name="T72" fmla="*/ 2147483647 w 88"/>
                <a:gd name="T73" fmla="*/ 2147483647 h 118"/>
                <a:gd name="T74" fmla="*/ 2147483647 w 88"/>
                <a:gd name="T75" fmla="*/ 2147483647 h 118"/>
                <a:gd name="T76" fmla="*/ 2147483647 w 88"/>
                <a:gd name="T77" fmla="*/ 2147483647 h 118"/>
                <a:gd name="T78" fmla="*/ 2147483647 w 88"/>
                <a:gd name="T79" fmla="*/ 2147483647 h 118"/>
                <a:gd name="T80" fmla="*/ 2147483647 w 88"/>
                <a:gd name="T81" fmla="*/ 2147483647 h 118"/>
                <a:gd name="T82" fmla="*/ 2147483647 w 88"/>
                <a:gd name="T83" fmla="*/ 2147483647 h 118"/>
                <a:gd name="T84" fmla="*/ 2147483647 w 88"/>
                <a:gd name="T85" fmla="*/ 2147483647 h 118"/>
                <a:gd name="T86" fmla="*/ 2147483647 w 88"/>
                <a:gd name="T87" fmla="*/ 2147483647 h 118"/>
                <a:gd name="T88" fmla="*/ 2147483647 w 88"/>
                <a:gd name="T89" fmla="*/ 2147483647 h 118"/>
                <a:gd name="T90" fmla="*/ 2147483647 w 88"/>
                <a:gd name="T91" fmla="*/ 2147483647 h 118"/>
                <a:gd name="T92" fmla="*/ 2147483647 w 88"/>
                <a:gd name="T93" fmla="*/ 2147483647 h 11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8"/>
                <a:gd name="T142" fmla="*/ 0 h 118"/>
                <a:gd name="T143" fmla="*/ 88 w 88"/>
                <a:gd name="T144" fmla="*/ 118 h 11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8" h="118">
                  <a:moveTo>
                    <a:pt x="12" y="86"/>
                  </a:moveTo>
                  <a:lnTo>
                    <a:pt x="10" y="90"/>
                  </a:lnTo>
                  <a:lnTo>
                    <a:pt x="12" y="92"/>
                  </a:lnTo>
                  <a:lnTo>
                    <a:pt x="12" y="98"/>
                  </a:lnTo>
                  <a:lnTo>
                    <a:pt x="10" y="102"/>
                  </a:lnTo>
                  <a:lnTo>
                    <a:pt x="8" y="106"/>
                  </a:lnTo>
                  <a:lnTo>
                    <a:pt x="18" y="112"/>
                  </a:lnTo>
                  <a:lnTo>
                    <a:pt x="30" y="118"/>
                  </a:lnTo>
                  <a:lnTo>
                    <a:pt x="34" y="116"/>
                  </a:lnTo>
                  <a:lnTo>
                    <a:pt x="36" y="112"/>
                  </a:lnTo>
                  <a:lnTo>
                    <a:pt x="40" y="102"/>
                  </a:lnTo>
                  <a:lnTo>
                    <a:pt x="46" y="88"/>
                  </a:lnTo>
                  <a:lnTo>
                    <a:pt x="50" y="84"/>
                  </a:lnTo>
                  <a:lnTo>
                    <a:pt x="56" y="80"/>
                  </a:lnTo>
                  <a:lnTo>
                    <a:pt x="68" y="74"/>
                  </a:lnTo>
                  <a:lnTo>
                    <a:pt x="78" y="66"/>
                  </a:lnTo>
                  <a:lnTo>
                    <a:pt x="84" y="54"/>
                  </a:lnTo>
                  <a:lnTo>
                    <a:pt x="86" y="50"/>
                  </a:lnTo>
                  <a:lnTo>
                    <a:pt x="86" y="42"/>
                  </a:lnTo>
                  <a:lnTo>
                    <a:pt x="88" y="40"/>
                  </a:lnTo>
                  <a:lnTo>
                    <a:pt x="86" y="32"/>
                  </a:lnTo>
                  <a:lnTo>
                    <a:pt x="84" y="28"/>
                  </a:lnTo>
                  <a:lnTo>
                    <a:pt x="86" y="26"/>
                  </a:lnTo>
                  <a:lnTo>
                    <a:pt x="70" y="24"/>
                  </a:lnTo>
                  <a:lnTo>
                    <a:pt x="56" y="18"/>
                  </a:lnTo>
                  <a:lnTo>
                    <a:pt x="42" y="10"/>
                  </a:lnTo>
                  <a:lnTo>
                    <a:pt x="34" y="2"/>
                  </a:lnTo>
                  <a:lnTo>
                    <a:pt x="28" y="0"/>
                  </a:lnTo>
                  <a:lnTo>
                    <a:pt x="20" y="2"/>
                  </a:lnTo>
                  <a:lnTo>
                    <a:pt x="14" y="6"/>
                  </a:lnTo>
                  <a:lnTo>
                    <a:pt x="12" y="10"/>
                  </a:lnTo>
                  <a:lnTo>
                    <a:pt x="12" y="14"/>
                  </a:lnTo>
                  <a:lnTo>
                    <a:pt x="12" y="26"/>
                  </a:lnTo>
                  <a:lnTo>
                    <a:pt x="6" y="40"/>
                  </a:lnTo>
                  <a:lnTo>
                    <a:pt x="2" y="54"/>
                  </a:lnTo>
                  <a:lnTo>
                    <a:pt x="0" y="64"/>
                  </a:lnTo>
                  <a:lnTo>
                    <a:pt x="4" y="70"/>
                  </a:lnTo>
                  <a:lnTo>
                    <a:pt x="6" y="72"/>
                  </a:lnTo>
                  <a:lnTo>
                    <a:pt x="10" y="72"/>
                  </a:lnTo>
                  <a:lnTo>
                    <a:pt x="14" y="70"/>
                  </a:lnTo>
                  <a:lnTo>
                    <a:pt x="18" y="66"/>
                  </a:lnTo>
                  <a:lnTo>
                    <a:pt x="18" y="74"/>
                  </a:lnTo>
                  <a:lnTo>
                    <a:pt x="18" y="80"/>
                  </a:lnTo>
                  <a:lnTo>
                    <a:pt x="12" y="84"/>
                  </a:lnTo>
                  <a:lnTo>
                    <a:pt x="8" y="86"/>
                  </a:lnTo>
                  <a:lnTo>
                    <a:pt x="10" y="86"/>
                  </a:lnTo>
                  <a:lnTo>
                    <a:pt x="12"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72" name="Freeform 94"/>
            <p:cNvSpPr>
              <a:spLocks/>
            </p:cNvSpPr>
            <p:nvPr/>
          </p:nvSpPr>
          <p:spPr bwMode="auto">
            <a:xfrm>
              <a:off x="2735191" y="4584898"/>
              <a:ext cx="305574" cy="525667"/>
            </a:xfrm>
            <a:custGeom>
              <a:avLst/>
              <a:gdLst>
                <a:gd name="T0" fmla="*/ 2147483647 w 208"/>
                <a:gd name="T1" fmla="*/ 2147483647 h 332"/>
                <a:gd name="T2" fmla="*/ 2147483647 w 208"/>
                <a:gd name="T3" fmla="*/ 2147483647 h 332"/>
                <a:gd name="T4" fmla="*/ 2147483647 w 208"/>
                <a:gd name="T5" fmla="*/ 2147483647 h 332"/>
                <a:gd name="T6" fmla="*/ 2147483647 w 208"/>
                <a:gd name="T7" fmla="*/ 2147483647 h 332"/>
                <a:gd name="T8" fmla="*/ 2147483647 w 208"/>
                <a:gd name="T9" fmla="*/ 2147483647 h 332"/>
                <a:gd name="T10" fmla="*/ 2147483647 w 208"/>
                <a:gd name="T11" fmla="*/ 2147483647 h 332"/>
                <a:gd name="T12" fmla="*/ 2147483647 w 208"/>
                <a:gd name="T13" fmla="*/ 2147483647 h 332"/>
                <a:gd name="T14" fmla="*/ 2147483647 w 208"/>
                <a:gd name="T15" fmla="*/ 2147483647 h 332"/>
                <a:gd name="T16" fmla="*/ 0 w 208"/>
                <a:gd name="T17" fmla="*/ 2147483647 h 332"/>
                <a:gd name="T18" fmla="*/ 2147483647 w 208"/>
                <a:gd name="T19" fmla="*/ 2147483647 h 332"/>
                <a:gd name="T20" fmla="*/ 2147483647 w 208"/>
                <a:gd name="T21" fmla="*/ 2147483647 h 332"/>
                <a:gd name="T22" fmla="*/ 2147483647 w 208"/>
                <a:gd name="T23" fmla="*/ 2147483647 h 332"/>
                <a:gd name="T24" fmla="*/ 2147483647 w 208"/>
                <a:gd name="T25" fmla="*/ 2147483647 h 332"/>
                <a:gd name="T26" fmla="*/ 2147483647 w 208"/>
                <a:gd name="T27" fmla="*/ 2147483647 h 332"/>
                <a:gd name="T28" fmla="*/ 2147483647 w 208"/>
                <a:gd name="T29" fmla="*/ 2147483647 h 332"/>
                <a:gd name="T30" fmla="*/ 2147483647 w 208"/>
                <a:gd name="T31" fmla="*/ 2147483647 h 332"/>
                <a:gd name="T32" fmla="*/ 2147483647 w 208"/>
                <a:gd name="T33" fmla="*/ 0 h 332"/>
                <a:gd name="T34" fmla="*/ 2147483647 w 208"/>
                <a:gd name="T35" fmla="*/ 2147483647 h 332"/>
                <a:gd name="T36" fmla="*/ 2147483647 w 208"/>
                <a:gd name="T37" fmla="*/ 2147483647 h 332"/>
                <a:gd name="T38" fmla="*/ 2147483647 w 208"/>
                <a:gd name="T39" fmla="*/ 2147483647 h 332"/>
                <a:gd name="T40" fmla="*/ 2147483647 w 208"/>
                <a:gd name="T41" fmla="*/ 2147483647 h 332"/>
                <a:gd name="T42" fmla="*/ 2147483647 w 208"/>
                <a:gd name="T43" fmla="*/ 2147483647 h 332"/>
                <a:gd name="T44" fmla="*/ 2147483647 w 208"/>
                <a:gd name="T45" fmla="*/ 2147483647 h 332"/>
                <a:gd name="T46" fmla="*/ 2147483647 w 208"/>
                <a:gd name="T47" fmla="*/ 2147483647 h 332"/>
                <a:gd name="T48" fmla="*/ 2147483647 w 208"/>
                <a:gd name="T49" fmla="*/ 2147483647 h 332"/>
                <a:gd name="T50" fmla="*/ 2147483647 w 208"/>
                <a:gd name="T51" fmla="*/ 2147483647 h 332"/>
                <a:gd name="T52" fmla="*/ 2147483647 w 208"/>
                <a:gd name="T53" fmla="*/ 2147483647 h 332"/>
                <a:gd name="T54" fmla="*/ 2147483647 w 208"/>
                <a:gd name="T55" fmla="*/ 2147483647 h 332"/>
                <a:gd name="T56" fmla="*/ 2147483647 w 208"/>
                <a:gd name="T57" fmla="*/ 2147483647 h 332"/>
                <a:gd name="T58" fmla="*/ 2147483647 w 208"/>
                <a:gd name="T59" fmla="*/ 2147483647 h 332"/>
                <a:gd name="T60" fmla="*/ 2147483647 w 208"/>
                <a:gd name="T61" fmla="*/ 2147483647 h 332"/>
                <a:gd name="T62" fmla="*/ 2147483647 w 208"/>
                <a:gd name="T63" fmla="*/ 2147483647 h 332"/>
                <a:gd name="T64" fmla="*/ 2147483647 w 208"/>
                <a:gd name="T65" fmla="*/ 2147483647 h 332"/>
                <a:gd name="T66" fmla="*/ 2147483647 w 208"/>
                <a:gd name="T67" fmla="*/ 2147483647 h 332"/>
                <a:gd name="T68" fmla="*/ 2147483647 w 208"/>
                <a:gd name="T69" fmla="*/ 2147483647 h 332"/>
                <a:gd name="T70" fmla="*/ 2147483647 w 208"/>
                <a:gd name="T71" fmla="*/ 2147483647 h 332"/>
                <a:gd name="T72" fmla="*/ 2147483647 w 208"/>
                <a:gd name="T73" fmla="*/ 2147483647 h 332"/>
                <a:gd name="T74" fmla="*/ 2147483647 w 208"/>
                <a:gd name="T75" fmla="*/ 2147483647 h 332"/>
                <a:gd name="T76" fmla="*/ 2147483647 w 208"/>
                <a:gd name="T77" fmla="*/ 2147483647 h 332"/>
                <a:gd name="T78" fmla="*/ 2147483647 w 208"/>
                <a:gd name="T79" fmla="*/ 2147483647 h 332"/>
                <a:gd name="T80" fmla="*/ 2147483647 w 208"/>
                <a:gd name="T81" fmla="*/ 2147483647 h 332"/>
                <a:gd name="T82" fmla="*/ 2147483647 w 208"/>
                <a:gd name="T83" fmla="*/ 2147483647 h 332"/>
                <a:gd name="T84" fmla="*/ 2147483647 w 208"/>
                <a:gd name="T85" fmla="*/ 2147483647 h 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8"/>
                <a:gd name="T130" fmla="*/ 0 h 332"/>
                <a:gd name="T131" fmla="*/ 208 w 208"/>
                <a:gd name="T132" fmla="*/ 332 h 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8" h="332">
                  <a:moveTo>
                    <a:pt x="186" y="332"/>
                  </a:moveTo>
                  <a:lnTo>
                    <a:pt x="180" y="324"/>
                  </a:lnTo>
                  <a:lnTo>
                    <a:pt x="174" y="318"/>
                  </a:lnTo>
                  <a:lnTo>
                    <a:pt x="154" y="300"/>
                  </a:lnTo>
                  <a:lnTo>
                    <a:pt x="146" y="294"/>
                  </a:lnTo>
                  <a:lnTo>
                    <a:pt x="136" y="292"/>
                  </a:lnTo>
                  <a:lnTo>
                    <a:pt x="118" y="282"/>
                  </a:lnTo>
                  <a:lnTo>
                    <a:pt x="108" y="276"/>
                  </a:lnTo>
                  <a:lnTo>
                    <a:pt x="98" y="268"/>
                  </a:lnTo>
                  <a:lnTo>
                    <a:pt x="94" y="262"/>
                  </a:lnTo>
                  <a:lnTo>
                    <a:pt x="90" y="254"/>
                  </a:lnTo>
                  <a:lnTo>
                    <a:pt x="80" y="232"/>
                  </a:lnTo>
                  <a:lnTo>
                    <a:pt x="72" y="212"/>
                  </a:lnTo>
                  <a:lnTo>
                    <a:pt x="62" y="194"/>
                  </a:lnTo>
                  <a:lnTo>
                    <a:pt x="52" y="174"/>
                  </a:lnTo>
                  <a:lnTo>
                    <a:pt x="46" y="158"/>
                  </a:lnTo>
                  <a:lnTo>
                    <a:pt x="40" y="146"/>
                  </a:lnTo>
                  <a:lnTo>
                    <a:pt x="32" y="132"/>
                  </a:lnTo>
                  <a:lnTo>
                    <a:pt x="24" y="118"/>
                  </a:lnTo>
                  <a:lnTo>
                    <a:pt x="22" y="114"/>
                  </a:lnTo>
                  <a:lnTo>
                    <a:pt x="18" y="112"/>
                  </a:lnTo>
                  <a:lnTo>
                    <a:pt x="12" y="108"/>
                  </a:lnTo>
                  <a:lnTo>
                    <a:pt x="4" y="106"/>
                  </a:lnTo>
                  <a:lnTo>
                    <a:pt x="2" y="104"/>
                  </a:lnTo>
                  <a:lnTo>
                    <a:pt x="0" y="100"/>
                  </a:lnTo>
                  <a:lnTo>
                    <a:pt x="0" y="82"/>
                  </a:lnTo>
                  <a:lnTo>
                    <a:pt x="0" y="66"/>
                  </a:lnTo>
                  <a:lnTo>
                    <a:pt x="2" y="64"/>
                  </a:lnTo>
                  <a:lnTo>
                    <a:pt x="4" y="60"/>
                  </a:lnTo>
                  <a:lnTo>
                    <a:pt x="12" y="54"/>
                  </a:lnTo>
                  <a:lnTo>
                    <a:pt x="16" y="54"/>
                  </a:lnTo>
                  <a:lnTo>
                    <a:pt x="14" y="58"/>
                  </a:lnTo>
                  <a:lnTo>
                    <a:pt x="16" y="60"/>
                  </a:lnTo>
                  <a:lnTo>
                    <a:pt x="16" y="66"/>
                  </a:lnTo>
                  <a:lnTo>
                    <a:pt x="14" y="70"/>
                  </a:lnTo>
                  <a:lnTo>
                    <a:pt x="12" y="74"/>
                  </a:lnTo>
                  <a:lnTo>
                    <a:pt x="22" y="80"/>
                  </a:lnTo>
                  <a:lnTo>
                    <a:pt x="34" y="86"/>
                  </a:lnTo>
                  <a:lnTo>
                    <a:pt x="38" y="84"/>
                  </a:lnTo>
                  <a:lnTo>
                    <a:pt x="40" y="80"/>
                  </a:lnTo>
                  <a:lnTo>
                    <a:pt x="44" y="70"/>
                  </a:lnTo>
                  <a:lnTo>
                    <a:pt x="50" y="56"/>
                  </a:lnTo>
                  <a:lnTo>
                    <a:pt x="54" y="52"/>
                  </a:lnTo>
                  <a:lnTo>
                    <a:pt x="60" y="48"/>
                  </a:lnTo>
                  <a:lnTo>
                    <a:pt x="72" y="42"/>
                  </a:lnTo>
                  <a:lnTo>
                    <a:pt x="82" y="34"/>
                  </a:lnTo>
                  <a:lnTo>
                    <a:pt x="88" y="22"/>
                  </a:lnTo>
                  <a:lnTo>
                    <a:pt x="90" y="18"/>
                  </a:lnTo>
                  <a:lnTo>
                    <a:pt x="90" y="10"/>
                  </a:lnTo>
                  <a:lnTo>
                    <a:pt x="92" y="8"/>
                  </a:lnTo>
                  <a:lnTo>
                    <a:pt x="90" y="0"/>
                  </a:lnTo>
                  <a:lnTo>
                    <a:pt x="96" y="0"/>
                  </a:lnTo>
                  <a:lnTo>
                    <a:pt x="100" y="4"/>
                  </a:lnTo>
                  <a:lnTo>
                    <a:pt x="106" y="8"/>
                  </a:lnTo>
                  <a:lnTo>
                    <a:pt x="114" y="14"/>
                  </a:lnTo>
                  <a:lnTo>
                    <a:pt x="120" y="22"/>
                  </a:lnTo>
                  <a:lnTo>
                    <a:pt x="124" y="26"/>
                  </a:lnTo>
                  <a:lnTo>
                    <a:pt x="126" y="34"/>
                  </a:lnTo>
                  <a:lnTo>
                    <a:pt x="128" y="42"/>
                  </a:lnTo>
                  <a:lnTo>
                    <a:pt x="144" y="42"/>
                  </a:lnTo>
                  <a:lnTo>
                    <a:pt x="146" y="42"/>
                  </a:lnTo>
                  <a:lnTo>
                    <a:pt x="148" y="40"/>
                  </a:lnTo>
                  <a:lnTo>
                    <a:pt x="152" y="38"/>
                  </a:lnTo>
                  <a:lnTo>
                    <a:pt x="154" y="38"/>
                  </a:lnTo>
                  <a:lnTo>
                    <a:pt x="156" y="40"/>
                  </a:lnTo>
                  <a:lnTo>
                    <a:pt x="160" y="44"/>
                  </a:lnTo>
                  <a:lnTo>
                    <a:pt x="160" y="40"/>
                  </a:lnTo>
                  <a:lnTo>
                    <a:pt x="164" y="38"/>
                  </a:lnTo>
                  <a:lnTo>
                    <a:pt x="172" y="40"/>
                  </a:lnTo>
                  <a:lnTo>
                    <a:pt x="178" y="44"/>
                  </a:lnTo>
                  <a:lnTo>
                    <a:pt x="176" y="48"/>
                  </a:lnTo>
                  <a:lnTo>
                    <a:pt x="174" y="52"/>
                  </a:lnTo>
                  <a:lnTo>
                    <a:pt x="170" y="56"/>
                  </a:lnTo>
                  <a:lnTo>
                    <a:pt x="168" y="60"/>
                  </a:lnTo>
                  <a:lnTo>
                    <a:pt x="170" y="64"/>
                  </a:lnTo>
                  <a:lnTo>
                    <a:pt x="174" y="66"/>
                  </a:lnTo>
                  <a:lnTo>
                    <a:pt x="180" y="70"/>
                  </a:lnTo>
                  <a:lnTo>
                    <a:pt x="180" y="74"/>
                  </a:lnTo>
                  <a:lnTo>
                    <a:pt x="176" y="76"/>
                  </a:lnTo>
                  <a:lnTo>
                    <a:pt x="164" y="78"/>
                  </a:lnTo>
                  <a:lnTo>
                    <a:pt x="154" y="80"/>
                  </a:lnTo>
                  <a:lnTo>
                    <a:pt x="144" y="82"/>
                  </a:lnTo>
                  <a:lnTo>
                    <a:pt x="138" y="86"/>
                  </a:lnTo>
                  <a:lnTo>
                    <a:pt x="136" y="90"/>
                  </a:lnTo>
                  <a:lnTo>
                    <a:pt x="134" y="98"/>
                  </a:lnTo>
                  <a:lnTo>
                    <a:pt x="132" y="106"/>
                  </a:lnTo>
                  <a:lnTo>
                    <a:pt x="128" y="118"/>
                  </a:lnTo>
                  <a:lnTo>
                    <a:pt x="126" y="122"/>
                  </a:lnTo>
                  <a:lnTo>
                    <a:pt x="124" y="124"/>
                  </a:lnTo>
                  <a:lnTo>
                    <a:pt x="120" y="128"/>
                  </a:lnTo>
                  <a:lnTo>
                    <a:pt x="118" y="132"/>
                  </a:lnTo>
                  <a:lnTo>
                    <a:pt x="120" y="138"/>
                  </a:lnTo>
                  <a:lnTo>
                    <a:pt x="122" y="142"/>
                  </a:lnTo>
                  <a:lnTo>
                    <a:pt x="126" y="150"/>
                  </a:lnTo>
                  <a:lnTo>
                    <a:pt x="132" y="158"/>
                  </a:lnTo>
                  <a:lnTo>
                    <a:pt x="134" y="162"/>
                  </a:lnTo>
                  <a:lnTo>
                    <a:pt x="134" y="168"/>
                  </a:lnTo>
                  <a:lnTo>
                    <a:pt x="142" y="170"/>
                  </a:lnTo>
                  <a:lnTo>
                    <a:pt x="148" y="174"/>
                  </a:lnTo>
                  <a:lnTo>
                    <a:pt x="154" y="180"/>
                  </a:lnTo>
                  <a:lnTo>
                    <a:pt x="158" y="182"/>
                  </a:lnTo>
                  <a:lnTo>
                    <a:pt x="162" y="180"/>
                  </a:lnTo>
                  <a:lnTo>
                    <a:pt x="164" y="180"/>
                  </a:lnTo>
                  <a:lnTo>
                    <a:pt x="166" y="172"/>
                  </a:lnTo>
                  <a:lnTo>
                    <a:pt x="176" y="172"/>
                  </a:lnTo>
                  <a:lnTo>
                    <a:pt x="176" y="188"/>
                  </a:lnTo>
                  <a:lnTo>
                    <a:pt x="176" y="194"/>
                  </a:lnTo>
                  <a:lnTo>
                    <a:pt x="178" y="196"/>
                  </a:lnTo>
                  <a:lnTo>
                    <a:pt x="180" y="198"/>
                  </a:lnTo>
                  <a:lnTo>
                    <a:pt x="182" y="198"/>
                  </a:lnTo>
                  <a:lnTo>
                    <a:pt x="184" y="198"/>
                  </a:lnTo>
                  <a:lnTo>
                    <a:pt x="192" y="200"/>
                  </a:lnTo>
                  <a:lnTo>
                    <a:pt x="202" y="212"/>
                  </a:lnTo>
                  <a:lnTo>
                    <a:pt x="206" y="218"/>
                  </a:lnTo>
                  <a:lnTo>
                    <a:pt x="208" y="226"/>
                  </a:lnTo>
                  <a:lnTo>
                    <a:pt x="206" y="258"/>
                  </a:lnTo>
                  <a:lnTo>
                    <a:pt x="204" y="264"/>
                  </a:lnTo>
                  <a:lnTo>
                    <a:pt x="204" y="266"/>
                  </a:lnTo>
                  <a:lnTo>
                    <a:pt x="202" y="270"/>
                  </a:lnTo>
                  <a:lnTo>
                    <a:pt x="200" y="276"/>
                  </a:lnTo>
                  <a:lnTo>
                    <a:pt x="202" y="290"/>
                  </a:lnTo>
                  <a:lnTo>
                    <a:pt x="204" y="294"/>
                  </a:lnTo>
                  <a:lnTo>
                    <a:pt x="208" y="296"/>
                  </a:lnTo>
                  <a:lnTo>
                    <a:pt x="204" y="306"/>
                  </a:lnTo>
                  <a:lnTo>
                    <a:pt x="202" y="316"/>
                  </a:lnTo>
                  <a:lnTo>
                    <a:pt x="200" y="322"/>
                  </a:lnTo>
                  <a:lnTo>
                    <a:pt x="196" y="326"/>
                  </a:lnTo>
                  <a:lnTo>
                    <a:pt x="190" y="330"/>
                  </a:lnTo>
                  <a:lnTo>
                    <a:pt x="186"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73" name="Freeform 95"/>
            <p:cNvSpPr>
              <a:spLocks/>
            </p:cNvSpPr>
            <p:nvPr/>
          </p:nvSpPr>
          <p:spPr bwMode="auto">
            <a:xfrm>
              <a:off x="3017704" y="4863660"/>
              <a:ext cx="285971" cy="375666"/>
            </a:xfrm>
            <a:custGeom>
              <a:avLst/>
              <a:gdLst>
                <a:gd name="T0" fmla="*/ 2147483647 w 196"/>
                <a:gd name="T1" fmla="*/ 2147483647 h 238"/>
                <a:gd name="T2" fmla="*/ 2147483647 w 196"/>
                <a:gd name="T3" fmla="*/ 2147483647 h 238"/>
                <a:gd name="T4" fmla="*/ 2147483647 w 196"/>
                <a:gd name="T5" fmla="*/ 2147483647 h 238"/>
                <a:gd name="T6" fmla="*/ 2147483647 w 196"/>
                <a:gd name="T7" fmla="*/ 2147483647 h 238"/>
                <a:gd name="T8" fmla="*/ 2147483647 w 196"/>
                <a:gd name="T9" fmla="*/ 2147483647 h 238"/>
                <a:gd name="T10" fmla="*/ 2147483647 w 196"/>
                <a:gd name="T11" fmla="*/ 2147483647 h 238"/>
                <a:gd name="T12" fmla="*/ 2147483647 w 196"/>
                <a:gd name="T13" fmla="*/ 2147483647 h 238"/>
                <a:gd name="T14" fmla="*/ 2147483647 w 196"/>
                <a:gd name="T15" fmla="*/ 2147483647 h 238"/>
                <a:gd name="T16" fmla="*/ 2147483647 w 196"/>
                <a:gd name="T17" fmla="*/ 2147483647 h 238"/>
                <a:gd name="T18" fmla="*/ 2147483647 w 196"/>
                <a:gd name="T19" fmla="*/ 2147483647 h 238"/>
                <a:gd name="T20" fmla="*/ 2147483647 w 196"/>
                <a:gd name="T21" fmla="*/ 2147483647 h 238"/>
                <a:gd name="T22" fmla="*/ 2147483647 w 196"/>
                <a:gd name="T23" fmla="*/ 2147483647 h 238"/>
                <a:gd name="T24" fmla="*/ 2147483647 w 196"/>
                <a:gd name="T25" fmla="*/ 2147483647 h 238"/>
                <a:gd name="T26" fmla="*/ 2147483647 w 196"/>
                <a:gd name="T27" fmla="*/ 2147483647 h 238"/>
                <a:gd name="T28" fmla="*/ 2147483647 w 196"/>
                <a:gd name="T29" fmla="*/ 2147483647 h 238"/>
                <a:gd name="T30" fmla="*/ 2147483647 w 196"/>
                <a:gd name="T31" fmla="*/ 2147483647 h 238"/>
                <a:gd name="T32" fmla="*/ 2147483647 w 196"/>
                <a:gd name="T33" fmla="*/ 2147483647 h 238"/>
                <a:gd name="T34" fmla="*/ 2147483647 w 196"/>
                <a:gd name="T35" fmla="*/ 2147483647 h 238"/>
                <a:gd name="T36" fmla="*/ 2147483647 w 196"/>
                <a:gd name="T37" fmla="*/ 2147483647 h 238"/>
                <a:gd name="T38" fmla="*/ 2147483647 w 196"/>
                <a:gd name="T39" fmla="*/ 2147483647 h 238"/>
                <a:gd name="T40" fmla="*/ 2147483647 w 196"/>
                <a:gd name="T41" fmla="*/ 2147483647 h 238"/>
                <a:gd name="T42" fmla="*/ 2147483647 w 196"/>
                <a:gd name="T43" fmla="*/ 2147483647 h 238"/>
                <a:gd name="T44" fmla="*/ 2147483647 w 196"/>
                <a:gd name="T45" fmla="*/ 2147483647 h 238"/>
                <a:gd name="T46" fmla="*/ 2147483647 w 196"/>
                <a:gd name="T47" fmla="*/ 2147483647 h 238"/>
                <a:gd name="T48" fmla="*/ 2147483647 w 196"/>
                <a:gd name="T49" fmla="*/ 2147483647 h 238"/>
                <a:gd name="T50" fmla="*/ 2147483647 w 196"/>
                <a:gd name="T51" fmla="*/ 2147483647 h 238"/>
                <a:gd name="T52" fmla="*/ 2147483647 w 196"/>
                <a:gd name="T53" fmla="*/ 2147483647 h 238"/>
                <a:gd name="T54" fmla="*/ 2147483647 w 196"/>
                <a:gd name="T55" fmla="*/ 2147483647 h 238"/>
                <a:gd name="T56" fmla="*/ 2147483647 w 196"/>
                <a:gd name="T57" fmla="*/ 2147483647 h 238"/>
                <a:gd name="T58" fmla="*/ 2147483647 w 196"/>
                <a:gd name="T59" fmla="*/ 2147483647 h 238"/>
                <a:gd name="T60" fmla="*/ 2147483647 w 196"/>
                <a:gd name="T61" fmla="*/ 2147483647 h 238"/>
                <a:gd name="T62" fmla="*/ 2147483647 w 196"/>
                <a:gd name="T63" fmla="*/ 2147483647 h 238"/>
                <a:gd name="T64" fmla="*/ 2147483647 w 196"/>
                <a:gd name="T65" fmla="*/ 2147483647 h 238"/>
                <a:gd name="T66" fmla="*/ 2147483647 w 196"/>
                <a:gd name="T67" fmla="*/ 2147483647 h 238"/>
                <a:gd name="T68" fmla="*/ 2147483647 w 196"/>
                <a:gd name="T69" fmla="*/ 2147483647 h 238"/>
                <a:gd name="T70" fmla="*/ 2147483647 w 196"/>
                <a:gd name="T71" fmla="*/ 2147483647 h 238"/>
                <a:gd name="T72" fmla="*/ 2147483647 w 196"/>
                <a:gd name="T73" fmla="*/ 2147483647 h 238"/>
                <a:gd name="T74" fmla="*/ 2147483647 w 196"/>
                <a:gd name="T75" fmla="*/ 2147483647 h 238"/>
                <a:gd name="T76" fmla="*/ 2147483647 w 196"/>
                <a:gd name="T77" fmla="*/ 2147483647 h 238"/>
                <a:gd name="T78" fmla="*/ 2147483647 w 196"/>
                <a:gd name="T79" fmla="*/ 2147483647 h 238"/>
                <a:gd name="T80" fmla="*/ 2147483647 w 196"/>
                <a:gd name="T81" fmla="*/ 2147483647 h 238"/>
                <a:gd name="T82" fmla="*/ 2147483647 w 196"/>
                <a:gd name="T83" fmla="*/ 2147483647 h 238"/>
                <a:gd name="T84" fmla="*/ 2147483647 w 196"/>
                <a:gd name="T85" fmla="*/ 2147483647 h 238"/>
                <a:gd name="T86" fmla="*/ 2147483647 w 196"/>
                <a:gd name="T87" fmla="*/ 2147483647 h 238"/>
                <a:gd name="T88" fmla="*/ 2147483647 w 196"/>
                <a:gd name="T89" fmla="*/ 0 h 238"/>
                <a:gd name="T90" fmla="*/ 2147483647 w 196"/>
                <a:gd name="T91" fmla="*/ 2147483647 h 238"/>
                <a:gd name="T92" fmla="*/ 2147483647 w 196"/>
                <a:gd name="T93" fmla="*/ 2147483647 h 238"/>
                <a:gd name="T94" fmla="*/ 2147483647 w 196"/>
                <a:gd name="T95" fmla="*/ 2147483647 h 238"/>
                <a:gd name="T96" fmla="*/ 0 w 196"/>
                <a:gd name="T97" fmla="*/ 2147483647 h 2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6"/>
                <a:gd name="T148" fmla="*/ 0 h 238"/>
                <a:gd name="T149" fmla="*/ 196 w 196"/>
                <a:gd name="T150" fmla="*/ 238 h 23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6" h="238">
                  <a:moveTo>
                    <a:pt x="0" y="24"/>
                  </a:moveTo>
                  <a:lnTo>
                    <a:pt x="10" y="34"/>
                  </a:lnTo>
                  <a:lnTo>
                    <a:pt x="14" y="42"/>
                  </a:lnTo>
                  <a:lnTo>
                    <a:pt x="16" y="50"/>
                  </a:lnTo>
                  <a:lnTo>
                    <a:pt x="14" y="82"/>
                  </a:lnTo>
                  <a:lnTo>
                    <a:pt x="12" y="88"/>
                  </a:lnTo>
                  <a:lnTo>
                    <a:pt x="12" y="90"/>
                  </a:lnTo>
                  <a:lnTo>
                    <a:pt x="10" y="94"/>
                  </a:lnTo>
                  <a:lnTo>
                    <a:pt x="8" y="100"/>
                  </a:lnTo>
                  <a:lnTo>
                    <a:pt x="10" y="114"/>
                  </a:lnTo>
                  <a:lnTo>
                    <a:pt x="12" y="118"/>
                  </a:lnTo>
                  <a:lnTo>
                    <a:pt x="16" y="120"/>
                  </a:lnTo>
                  <a:lnTo>
                    <a:pt x="14" y="126"/>
                  </a:lnTo>
                  <a:lnTo>
                    <a:pt x="12" y="132"/>
                  </a:lnTo>
                  <a:lnTo>
                    <a:pt x="8" y="146"/>
                  </a:lnTo>
                  <a:lnTo>
                    <a:pt x="18" y="156"/>
                  </a:lnTo>
                  <a:lnTo>
                    <a:pt x="22" y="168"/>
                  </a:lnTo>
                  <a:lnTo>
                    <a:pt x="26" y="198"/>
                  </a:lnTo>
                  <a:lnTo>
                    <a:pt x="28" y="200"/>
                  </a:lnTo>
                  <a:lnTo>
                    <a:pt x="30" y="202"/>
                  </a:lnTo>
                  <a:lnTo>
                    <a:pt x="34" y="204"/>
                  </a:lnTo>
                  <a:lnTo>
                    <a:pt x="36" y="208"/>
                  </a:lnTo>
                  <a:lnTo>
                    <a:pt x="42" y="228"/>
                  </a:lnTo>
                  <a:lnTo>
                    <a:pt x="44" y="234"/>
                  </a:lnTo>
                  <a:lnTo>
                    <a:pt x="46" y="238"/>
                  </a:lnTo>
                  <a:lnTo>
                    <a:pt x="50" y="238"/>
                  </a:lnTo>
                  <a:lnTo>
                    <a:pt x="56" y="236"/>
                  </a:lnTo>
                  <a:lnTo>
                    <a:pt x="60" y="232"/>
                  </a:lnTo>
                  <a:lnTo>
                    <a:pt x="70" y="220"/>
                  </a:lnTo>
                  <a:lnTo>
                    <a:pt x="76" y="226"/>
                  </a:lnTo>
                  <a:lnTo>
                    <a:pt x="84" y="228"/>
                  </a:lnTo>
                  <a:lnTo>
                    <a:pt x="92" y="230"/>
                  </a:lnTo>
                  <a:lnTo>
                    <a:pt x="98" y="238"/>
                  </a:lnTo>
                  <a:lnTo>
                    <a:pt x="100" y="232"/>
                  </a:lnTo>
                  <a:lnTo>
                    <a:pt x="104" y="230"/>
                  </a:lnTo>
                  <a:lnTo>
                    <a:pt x="112" y="228"/>
                  </a:lnTo>
                  <a:lnTo>
                    <a:pt x="126" y="228"/>
                  </a:lnTo>
                  <a:lnTo>
                    <a:pt x="126" y="204"/>
                  </a:lnTo>
                  <a:lnTo>
                    <a:pt x="128" y="196"/>
                  </a:lnTo>
                  <a:lnTo>
                    <a:pt x="132" y="188"/>
                  </a:lnTo>
                  <a:lnTo>
                    <a:pt x="136" y="180"/>
                  </a:lnTo>
                  <a:lnTo>
                    <a:pt x="144" y="176"/>
                  </a:lnTo>
                  <a:lnTo>
                    <a:pt x="152" y="172"/>
                  </a:lnTo>
                  <a:lnTo>
                    <a:pt x="162" y="172"/>
                  </a:lnTo>
                  <a:lnTo>
                    <a:pt x="170" y="172"/>
                  </a:lnTo>
                  <a:lnTo>
                    <a:pt x="178" y="174"/>
                  </a:lnTo>
                  <a:lnTo>
                    <a:pt x="190" y="180"/>
                  </a:lnTo>
                  <a:lnTo>
                    <a:pt x="190" y="174"/>
                  </a:lnTo>
                  <a:lnTo>
                    <a:pt x="192" y="170"/>
                  </a:lnTo>
                  <a:lnTo>
                    <a:pt x="196" y="162"/>
                  </a:lnTo>
                  <a:lnTo>
                    <a:pt x="196" y="156"/>
                  </a:lnTo>
                  <a:lnTo>
                    <a:pt x="196" y="148"/>
                  </a:lnTo>
                  <a:lnTo>
                    <a:pt x="194" y="146"/>
                  </a:lnTo>
                  <a:lnTo>
                    <a:pt x="186" y="138"/>
                  </a:lnTo>
                  <a:lnTo>
                    <a:pt x="184" y="134"/>
                  </a:lnTo>
                  <a:lnTo>
                    <a:pt x="180" y="130"/>
                  </a:lnTo>
                  <a:lnTo>
                    <a:pt x="180" y="126"/>
                  </a:lnTo>
                  <a:lnTo>
                    <a:pt x="180" y="120"/>
                  </a:lnTo>
                  <a:lnTo>
                    <a:pt x="168" y="118"/>
                  </a:lnTo>
                  <a:lnTo>
                    <a:pt x="158" y="116"/>
                  </a:lnTo>
                  <a:lnTo>
                    <a:pt x="154" y="112"/>
                  </a:lnTo>
                  <a:lnTo>
                    <a:pt x="152" y="108"/>
                  </a:lnTo>
                  <a:lnTo>
                    <a:pt x="152" y="102"/>
                  </a:lnTo>
                  <a:lnTo>
                    <a:pt x="152" y="94"/>
                  </a:lnTo>
                  <a:lnTo>
                    <a:pt x="150" y="92"/>
                  </a:lnTo>
                  <a:lnTo>
                    <a:pt x="148" y="90"/>
                  </a:lnTo>
                  <a:lnTo>
                    <a:pt x="146" y="80"/>
                  </a:lnTo>
                  <a:lnTo>
                    <a:pt x="142" y="70"/>
                  </a:lnTo>
                  <a:lnTo>
                    <a:pt x="138" y="68"/>
                  </a:lnTo>
                  <a:lnTo>
                    <a:pt x="134" y="66"/>
                  </a:lnTo>
                  <a:lnTo>
                    <a:pt x="124" y="68"/>
                  </a:lnTo>
                  <a:lnTo>
                    <a:pt x="120" y="68"/>
                  </a:lnTo>
                  <a:lnTo>
                    <a:pt x="116" y="68"/>
                  </a:lnTo>
                  <a:lnTo>
                    <a:pt x="114" y="66"/>
                  </a:lnTo>
                  <a:lnTo>
                    <a:pt x="114" y="62"/>
                  </a:lnTo>
                  <a:lnTo>
                    <a:pt x="108" y="60"/>
                  </a:lnTo>
                  <a:lnTo>
                    <a:pt x="104" y="58"/>
                  </a:lnTo>
                  <a:lnTo>
                    <a:pt x="100" y="54"/>
                  </a:lnTo>
                  <a:lnTo>
                    <a:pt x="98" y="52"/>
                  </a:lnTo>
                  <a:lnTo>
                    <a:pt x="94" y="54"/>
                  </a:lnTo>
                  <a:lnTo>
                    <a:pt x="84" y="50"/>
                  </a:lnTo>
                  <a:lnTo>
                    <a:pt x="74" y="44"/>
                  </a:lnTo>
                  <a:lnTo>
                    <a:pt x="70" y="36"/>
                  </a:lnTo>
                  <a:lnTo>
                    <a:pt x="66" y="30"/>
                  </a:lnTo>
                  <a:lnTo>
                    <a:pt x="64" y="20"/>
                  </a:lnTo>
                  <a:lnTo>
                    <a:pt x="66" y="10"/>
                  </a:lnTo>
                  <a:lnTo>
                    <a:pt x="66" y="6"/>
                  </a:lnTo>
                  <a:lnTo>
                    <a:pt x="64" y="2"/>
                  </a:lnTo>
                  <a:lnTo>
                    <a:pt x="62" y="0"/>
                  </a:lnTo>
                  <a:lnTo>
                    <a:pt x="56" y="0"/>
                  </a:lnTo>
                  <a:lnTo>
                    <a:pt x="48" y="2"/>
                  </a:lnTo>
                  <a:lnTo>
                    <a:pt x="42" y="6"/>
                  </a:lnTo>
                  <a:lnTo>
                    <a:pt x="30" y="14"/>
                  </a:lnTo>
                  <a:lnTo>
                    <a:pt x="20" y="22"/>
                  </a:lnTo>
                  <a:lnTo>
                    <a:pt x="12" y="26"/>
                  </a:lnTo>
                  <a:lnTo>
                    <a:pt x="8" y="26"/>
                  </a:lnTo>
                  <a:lnTo>
                    <a:pt x="4" y="24"/>
                  </a:lnTo>
                  <a:lnTo>
                    <a:pt x="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74" name="Freeform 96"/>
            <p:cNvSpPr>
              <a:spLocks/>
            </p:cNvSpPr>
            <p:nvPr/>
          </p:nvSpPr>
          <p:spPr bwMode="auto">
            <a:xfrm>
              <a:off x="3201048" y="5137114"/>
              <a:ext cx="196029" cy="238940"/>
            </a:xfrm>
            <a:custGeom>
              <a:avLst/>
              <a:gdLst>
                <a:gd name="T0" fmla="*/ 2147483647 w 134"/>
                <a:gd name="T1" fmla="*/ 2147483647 h 152"/>
                <a:gd name="T2" fmla="*/ 2147483647 w 134"/>
                <a:gd name="T3" fmla="*/ 2147483647 h 152"/>
                <a:gd name="T4" fmla="*/ 2147483647 w 134"/>
                <a:gd name="T5" fmla="*/ 2147483647 h 152"/>
                <a:gd name="T6" fmla="*/ 2147483647 w 134"/>
                <a:gd name="T7" fmla="*/ 2147483647 h 152"/>
                <a:gd name="T8" fmla="*/ 2147483647 w 134"/>
                <a:gd name="T9" fmla="*/ 2147483647 h 152"/>
                <a:gd name="T10" fmla="*/ 2147483647 w 134"/>
                <a:gd name="T11" fmla="*/ 2147483647 h 152"/>
                <a:gd name="T12" fmla="*/ 2147483647 w 134"/>
                <a:gd name="T13" fmla="*/ 2147483647 h 152"/>
                <a:gd name="T14" fmla="*/ 2147483647 w 134"/>
                <a:gd name="T15" fmla="*/ 2147483647 h 152"/>
                <a:gd name="T16" fmla="*/ 2147483647 w 134"/>
                <a:gd name="T17" fmla="*/ 2147483647 h 152"/>
                <a:gd name="T18" fmla="*/ 2147483647 w 134"/>
                <a:gd name="T19" fmla="*/ 2147483647 h 152"/>
                <a:gd name="T20" fmla="*/ 2147483647 w 134"/>
                <a:gd name="T21" fmla="*/ 2147483647 h 152"/>
                <a:gd name="T22" fmla="*/ 2147483647 w 134"/>
                <a:gd name="T23" fmla="*/ 2147483647 h 152"/>
                <a:gd name="T24" fmla="*/ 2147483647 w 134"/>
                <a:gd name="T25" fmla="*/ 2147483647 h 152"/>
                <a:gd name="T26" fmla="*/ 2147483647 w 134"/>
                <a:gd name="T27" fmla="*/ 2147483647 h 152"/>
                <a:gd name="T28" fmla="*/ 2147483647 w 134"/>
                <a:gd name="T29" fmla="*/ 2147483647 h 152"/>
                <a:gd name="T30" fmla="*/ 2147483647 w 134"/>
                <a:gd name="T31" fmla="*/ 2147483647 h 152"/>
                <a:gd name="T32" fmla="*/ 2147483647 w 134"/>
                <a:gd name="T33" fmla="*/ 2147483647 h 152"/>
                <a:gd name="T34" fmla="*/ 2147483647 w 134"/>
                <a:gd name="T35" fmla="*/ 2147483647 h 152"/>
                <a:gd name="T36" fmla="*/ 2147483647 w 134"/>
                <a:gd name="T37" fmla="*/ 2147483647 h 152"/>
                <a:gd name="T38" fmla="*/ 2147483647 w 134"/>
                <a:gd name="T39" fmla="*/ 2147483647 h 152"/>
                <a:gd name="T40" fmla="*/ 2147483647 w 134"/>
                <a:gd name="T41" fmla="*/ 2147483647 h 152"/>
                <a:gd name="T42" fmla="*/ 2147483647 w 134"/>
                <a:gd name="T43" fmla="*/ 2147483647 h 152"/>
                <a:gd name="T44" fmla="*/ 2147483647 w 134"/>
                <a:gd name="T45" fmla="*/ 2147483647 h 152"/>
                <a:gd name="T46" fmla="*/ 2147483647 w 134"/>
                <a:gd name="T47" fmla="*/ 2147483647 h 152"/>
                <a:gd name="T48" fmla="*/ 2147483647 w 134"/>
                <a:gd name="T49" fmla="*/ 2147483647 h 152"/>
                <a:gd name="T50" fmla="*/ 2147483647 w 134"/>
                <a:gd name="T51" fmla="*/ 2147483647 h 152"/>
                <a:gd name="T52" fmla="*/ 2147483647 w 134"/>
                <a:gd name="T53" fmla="*/ 2147483647 h 152"/>
                <a:gd name="T54" fmla="*/ 2147483647 w 134"/>
                <a:gd name="T55" fmla="*/ 2147483647 h 152"/>
                <a:gd name="T56" fmla="*/ 2147483647 w 134"/>
                <a:gd name="T57" fmla="*/ 2147483647 h 152"/>
                <a:gd name="T58" fmla="*/ 2147483647 w 134"/>
                <a:gd name="T59" fmla="*/ 2147483647 h 152"/>
                <a:gd name="T60" fmla="*/ 2147483647 w 134"/>
                <a:gd name="T61" fmla="*/ 2147483647 h 152"/>
                <a:gd name="T62" fmla="*/ 2147483647 w 134"/>
                <a:gd name="T63" fmla="*/ 2147483647 h 152"/>
                <a:gd name="T64" fmla="*/ 0 w 134"/>
                <a:gd name="T65" fmla="*/ 2147483647 h 152"/>
                <a:gd name="T66" fmla="*/ 0 w 134"/>
                <a:gd name="T67" fmla="*/ 2147483647 h 152"/>
                <a:gd name="T68" fmla="*/ 0 w 134"/>
                <a:gd name="T69" fmla="*/ 2147483647 h 152"/>
                <a:gd name="T70" fmla="*/ 2147483647 w 134"/>
                <a:gd name="T71" fmla="*/ 2147483647 h 152"/>
                <a:gd name="T72" fmla="*/ 2147483647 w 134"/>
                <a:gd name="T73" fmla="*/ 2147483647 h 152"/>
                <a:gd name="T74" fmla="*/ 2147483647 w 134"/>
                <a:gd name="T75" fmla="*/ 2147483647 h 152"/>
                <a:gd name="T76" fmla="*/ 2147483647 w 134"/>
                <a:gd name="T77" fmla="*/ 2147483647 h 152"/>
                <a:gd name="T78" fmla="*/ 2147483647 w 134"/>
                <a:gd name="T79" fmla="*/ 0 h 152"/>
                <a:gd name="T80" fmla="*/ 2147483647 w 134"/>
                <a:gd name="T81" fmla="*/ 0 h 152"/>
                <a:gd name="T82" fmla="*/ 2147483647 w 134"/>
                <a:gd name="T83" fmla="*/ 0 h 152"/>
                <a:gd name="T84" fmla="*/ 2147483647 w 134"/>
                <a:gd name="T85" fmla="*/ 2147483647 h 152"/>
                <a:gd name="T86" fmla="*/ 2147483647 w 134"/>
                <a:gd name="T87" fmla="*/ 2147483647 h 152"/>
                <a:gd name="T88" fmla="*/ 2147483647 w 134"/>
                <a:gd name="T89" fmla="*/ 2147483647 h 152"/>
                <a:gd name="T90" fmla="*/ 2147483647 w 134"/>
                <a:gd name="T91" fmla="*/ 2147483647 h 152"/>
                <a:gd name="T92" fmla="*/ 2147483647 w 134"/>
                <a:gd name="T93" fmla="*/ 2147483647 h 152"/>
                <a:gd name="T94" fmla="*/ 2147483647 w 134"/>
                <a:gd name="T95" fmla="*/ 2147483647 h 152"/>
                <a:gd name="T96" fmla="*/ 2147483647 w 134"/>
                <a:gd name="T97" fmla="*/ 2147483647 h 152"/>
                <a:gd name="T98" fmla="*/ 2147483647 w 134"/>
                <a:gd name="T99" fmla="*/ 2147483647 h 152"/>
                <a:gd name="T100" fmla="*/ 2147483647 w 134"/>
                <a:gd name="T101" fmla="*/ 2147483647 h 152"/>
                <a:gd name="T102" fmla="*/ 2147483647 w 134"/>
                <a:gd name="T103" fmla="*/ 2147483647 h 152"/>
                <a:gd name="T104" fmla="*/ 2147483647 w 134"/>
                <a:gd name="T105" fmla="*/ 2147483647 h 152"/>
                <a:gd name="T106" fmla="*/ 2147483647 w 134"/>
                <a:gd name="T107" fmla="*/ 2147483647 h 152"/>
                <a:gd name="T108" fmla="*/ 2147483647 w 134"/>
                <a:gd name="T109" fmla="*/ 2147483647 h 152"/>
                <a:gd name="T110" fmla="*/ 2147483647 w 134"/>
                <a:gd name="T111" fmla="*/ 2147483647 h 152"/>
                <a:gd name="T112" fmla="*/ 2147483647 w 134"/>
                <a:gd name="T113" fmla="*/ 2147483647 h 152"/>
                <a:gd name="T114" fmla="*/ 2147483647 w 134"/>
                <a:gd name="T115" fmla="*/ 2147483647 h 152"/>
                <a:gd name="T116" fmla="*/ 2147483647 w 134"/>
                <a:gd name="T117" fmla="*/ 2147483647 h 152"/>
                <a:gd name="T118" fmla="*/ 2147483647 w 134"/>
                <a:gd name="T119" fmla="*/ 2147483647 h 152"/>
                <a:gd name="T120" fmla="*/ 2147483647 w 134"/>
                <a:gd name="T121" fmla="*/ 2147483647 h 152"/>
                <a:gd name="T122" fmla="*/ 2147483647 w 134"/>
                <a:gd name="T123" fmla="*/ 2147483647 h 152"/>
                <a:gd name="T124" fmla="*/ 2147483647 w 134"/>
                <a:gd name="T125" fmla="*/ 2147483647 h 1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4"/>
                <a:gd name="T190" fmla="*/ 0 h 152"/>
                <a:gd name="T191" fmla="*/ 134 w 134"/>
                <a:gd name="T192" fmla="*/ 152 h 15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4" h="152">
                  <a:moveTo>
                    <a:pt x="132" y="118"/>
                  </a:moveTo>
                  <a:lnTo>
                    <a:pt x="134" y="122"/>
                  </a:lnTo>
                  <a:lnTo>
                    <a:pt x="134" y="130"/>
                  </a:lnTo>
                  <a:lnTo>
                    <a:pt x="134" y="136"/>
                  </a:lnTo>
                  <a:lnTo>
                    <a:pt x="130" y="138"/>
                  </a:lnTo>
                  <a:lnTo>
                    <a:pt x="122" y="146"/>
                  </a:lnTo>
                  <a:lnTo>
                    <a:pt x="112" y="150"/>
                  </a:lnTo>
                  <a:lnTo>
                    <a:pt x="102" y="152"/>
                  </a:lnTo>
                  <a:lnTo>
                    <a:pt x="94" y="152"/>
                  </a:lnTo>
                  <a:lnTo>
                    <a:pt x="86" y="150"/>
                  </a:lnTo>
                  <a:lnTo>
                    <a:pt x="82" y="148"/>
                  </a:lnTo>
                  <a:lnTo>
                    <a:pt x="74" y="148"/>
                  </a:lnTo>
                  <a:lnTo>
                    <a:pt x="76" y="138"/>
                  </a:lnTo>
                  <a:lnTo>
                    <a:pt x="80" y="132"/>
                  </a:lnTo>
                  <a:lnTo>
                    <a:pt x="82" y="124"/>
                  </a:lnTo>
                  <a:lnTo>
                    <a:pt x="84" y="116"/>
                  </a:lnTo>
                  <a:lnTo>
                    <a:pt x="82" y="110"/>
                  </a:lnTo>
                  <a:lnTo>
                    <a:pt x="78" y="106"/>
                  </a:lnTo>
                  <a:lnTo>
                    <a:pt x="72" y="106"/>
                  </a:lnTo>
                  <a:lnTo>
                    <a:pt x="64" y="104"/>
                  </a:lnTo>
                  <a:lnTo>
                    <a:pt x="62" y="102"/>
                  </a:lnTo>
                  <a:lnTo>
                    <a:pt x="60" y="98"/>
                  </a:lnTo>
                  <a:lnTo>
                    <a:pt x="58" y="94"/>
                  </a:lnTo>
                  <a:lnTo>
                    <a:pt x="54" y="92"/>
                  </a:lnTo>
                  <a:lnTo>
                    <a:pt x="46" y="90"/>
                  </a:lnTo>
                  <a:lnTo>
                    <a:pt x="40" y="88"/>
                  </a:lnTo>
                  <a:lnTo>
                    <a:pt x="34" y="88"/>
                  </a:lnTo>
                  <a:lnTo>
                    <a:pt x="30" y="86"/>
                  </a:lnTo>
                  <a:lnTo>
                    <a:pt x="24" y="82"/>
                  </a:lnTo>
                  <a:lnTo>
                    <a:pt x="12" y="66"/>
                  </a:lnTo>
                  <a:lnTo>
                    <a:pt x="4" y="62"/>
                  </a:lnTo>
                  <a:lnTo>
                    <a:pt x="2" y="60"/>
                  </a:lnTo>
                  <a:lnTo>
                    <a:pt x="0" y="58"/>
                  </a:lnTo>
                  <a:lnTo>
                    <a:pt x="0" y="56"/>
                  </a:lnTo>
                  <a:lnTo>
                    <a:pt x="0" y="32"/>
                  </a:lnTo>
                  <a:lnTo>
                    <a:pt x="2" y="24"/>
                  </a:lnTo>
                  <a:lnTo>
                    <a:pt x="6" y="16"/>
                  </a:lnTo>
                  <a:lnTo>
                    <a:pt x="10" y="8"/>
                  </a:lnTo>
                  <a:lnTo>
                    <a:pt x="18" y="4"/>
                  </a:lnTo>
                  <a:lnTo>
                    <a:pt x="26" y="0"/>
                  </a:lnTo>
                  <a:lnTo>
                    <a:pt x="36" y="0"/>
                  </a:lnTo>
                  <a:lnTo>
                    <a:pt x="44" y="0"/>
                  </a:lnTo>
                  <a:lnTo>
                    <a:pt x="52" y="2"/>
                  </a:lnTo>
                  <a:lnTo>
                    <a:pt x="64" y="8"/>
                  </a:lnTo>
                  <a:lnTo>
                    <a:pt x="64" y="18"/>
                  </a:lnTo>
                  <a:lnTo>
                    <a:pt x="70" y="34"/>
                  </a:lnTo>
                  <a:lnTo>
                    <a:pt x="76" y="50"/>
                  </a:lnTo>
                  <a:lnTo>
                    <a:pt x="78" y="54"/>
                  </a:lnTo>
                  <a:lnTo>
                    <a:pt x="82" y="56"/>
                  </a:lnTo>
                  <a:lnTo>
                    <a:pt x="92" y="56"/>
                  </a:lnTo>
                  <a:lnTo>
                    <a:pt x="100" y="58"/>
                  </a:lnTo>
                  <a:lnTo>
                    <a:pt x="106" y="62"/>
                  </a:lnTo>
                  <a:lnTo>
                    <a:pt x="108" y="68"/>
                  </a:lnTo>
                  <a:lnTo>
                    <a:pt x="114" y="80"/>
                  </a:lnTo>
                  <a:lnTo>
                    <a:pt x="120" y="90"/>
                  </a:lnTo>
                  <a:lnTo>
                    <a:pt x="122" y="86"/>
                  </a:lnTo>
                  <a:lnTo>
                    <a:pt x="126" y="84"/>
                  </a:lnTo>
                  <a:lnTo>
                    <a:pt x="128" y="82"/>
                  </a:lnTo>
                  <a:lnTo>
                    <a:pt x="132" y="84"/>
                  </a:lnTo>
                  <a:lnTo>
                    <a:pt x="132" y="88"/>
                  </a:lnTo>
                  <a:lnTo>
                    <a:pt x="132" y="94"/>
                  </a:lnTo>
                  <a:lnTo>
                    <a:pt x="132" y="106"/>
                  </a:lnTo>
                  <a:lnTo>
                    <a:pt x="132" y="1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75" name="Freeform 97"/>
            <p:cNvSpPr>
              <a:spLocks/>
            </p:cNvSpPr>
            <p:nvPr/>
          </p:nvSpPr>
          <p:spPr bwMode="auto">
            <a:xfrm>
              <a:off x="3341727" y="5455700"/>
              <a:ext cx="122230" cy="128763"/>
            </a:xfrm>
            <a:custGeom>
              <a:avLst/>
              <a:gdLst>
                <a:gd name="T0" fmla="*/ 2147483647 w 84"/>
                <a:gd name="T1" fmla="*/ 0 h 82"/>
                <a:gd name="T2" fmla="*/ 2147483647 w 84"/>
                <a:gd name="T3" fmla="*/ 0 h 82"/>
                <a:gd name="T4" fmla="*/ 2147483647 w 84"/>
                <a:gd name="T5" fmla="*/ 2147483647 h 82"/>
                <a:gd name="T6" fmla="*/ 2147483647 w 84"/>
                <a:gd name="T7" fmla="*/ 2147483647 h 82"/>
                <a:gd name="T8" fmla="*/ 2147483647 w 84"/>
                <a:gd name="T9" fmla="*/ 2147483647 h 82"/>
                <a:gd name="T10" fmla="*/ 2147483647 w 84"/>
                <a:gd name="T11" fmla="*/ 2147483647 h 82"/>
                <a:gd name="T12" fmla="*/ 2147483647 w 84"/>
                <a:gd name="T13" fmla="*/ 2147483647 h 82"/>
                <a:gd name="T14" fmla="*/ 2147483647 w 84"/>
                <a:gd name="T15" fmla="*/ 2147483647 h 82"/>
                <a:gd name="T16" fmla="*/ 2147483647 w 84"/>
                <a:gd name="T17" fmla="*/ 2147483647 h 82"/>
                <a:gd name="T18" fmla="*/ 2147483647 w 84"/>
                <a:gd name="T19" fmla="*/ 2147483647 h 82"/>
                <a:gd name="T20" fmla="*/ 2147483647 w 84"/>
                <a:gd name="T21" fmla="*/ 2147483647 h 82"/>
                <a:gd name="T22" fmla="*/ 2147483647 w 84"/>
                <a:gd name="T23" fmla="*/ 2147483647 h 82"/>
                <a:gd name="T24" fmla="*/ 2147483647 w 84"/>
                <a:gd name="T25" fmla="*/ 2147483647 h 82"/>
                <a:gd name="T26" fmla="*/ 2147483647 w 84"/>
                <a:gd name="T27" fmla="*/ 2147483647 h 82"/>
                <a:gd name="T28" fmla="*/ 2147483647 w 84"/>
                <a:gd name="T29" fmla="*/ 2147483647 h 82"/>
                <a:gd name="T30" fmla="*/ 0 w 84"/>
                <a:gd name="T31" fmla="*/ 2147483647 h 82"/>
                <a:gd name="T32" fmla="*/ 2147483647 w 84"/>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4"/>
                <a:gd name="T52" fmla="*/ 0 h 82"/>
                <a:gd name="T53" fmla="*/ 84 w 84"/>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4" h="82">
                  <a:moveTo>
                    <a:pt x="2" y="0"/>
                  </a:moveTo>
                  <a:lnTo>
                    <a:pt x="12" y="0"/>
                  </a:lnTo>
                  <a:lnTo>
                    <a:pt x="22" y="4"/>
                  </a:lnTo>
                  <a:lnTo>
                    <a:pt x="34" y="12"/>
                  </a:lnTo>
                  <a:lnTo>
                    <a:pt x="44" y="18"/>
                  </a:lnTo>
                  <a:lnTo>
                    <a:pt x="66" y="36"/>
                  </a:lnTo>
                  <a:lnTo>
                    <a:pt x="84" y="50"/>
                  </a:lnTo>
                  <a:lnTo>
                    <a:pt x="78" y="62"/>
                  </a:lnTo>
                  <a:lnTo>
                    <a:pt x="72" y="72"/>
                  </a:lnTo>
                  <a:lnTo>
                    <a:pt x="66" y="78"/>
                  </a:lnTo>
                  <a:lnTo>
                    <a:pt x="60" y="82"/>
                  </a:lnTo>
                  <a:lnTo>
                    <a:pt x="58" y="82"/>
                  </a:lnTo>
                  <a:lnTo>
                    <a:pt x="40" y="80"/>
                  </a:lnTo>
                  <a:lnTo>
                    <a:pt x="24" y="76"/>
                  </a:lnTo>
                  <a:lnTo>
                    <a:pt x="12" y="72"/>
                  </a:lnTo>
                  <a:lnTo>
                    <a:pt x="0" y="66"/>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76" name="Freeform 98"/>
            <p:cNvSpPr>
              <a:spLocks/>
            </p:cNvSpPr>
            <p:nvPr/>
          </p:nvSpPr>
          <p:spPr bwMode="auto">
            <a:xfrm>
              <a:off x="3059216" y="5212778"/>
              <a:ext cx="357464" cy="872130"/>
            </a:xfrm>
            <a:custGeom>
              <a:avLst/>
              <a:gdLst>
                <a:gd name="T0" fmla="*/ 2147483647 w 246"/>
                <a:gd name="T1" fmla="*/ 2147483647 h 552"/>
                <a:gd name="T2" fmla="*/ 2147483647 w 246"/>
                <a:gd name="T3" fmla="*/ 2147483647 h 552"/>
                <a:gd name="T4" fmla="*/ 2147483647 w 246"/>
                <a:gd name="T5" fmla="*/ 2147483647 h 552"/>
                <a:gd name="T6" fmla="*/ 2147483647 w 246"/>
                <a:gd name="T7" fmla="*/ 2147483647 h 552"/>
                <a:gd name="T8" fmla="*/ 2147483647 w 246"/>
                <a:gd name="T9" fmla="*/ 2147483647 h 552"/>
                <a:gd name="T10" fmla="*/ 2147483647 w 246"/>
                <a:gd name="T11" fmla="*/ 2147483647 h 552"/>
                <a:gd name="T12" fmla="*/ 2147483647 w 246"/>
                <a:gd name="T13" fmla="*/ 2147483647 h 552"/>
                <a:gd name="T14" fmla="*/ 2147483647 w 246"/>
                <a:gd name="T15" fmla="*/ 2147483647 h 552"/>
                <a:gd name="T16" fmla="*/ 2147483647 w 246"/>
                <a:gd name="T17" fmla="*/ 2147483647 h 552"/>
                <a:gd name="T18" fmla="*/ 2147483647 w 246"/>
                <a:gd name="T19" fmla="*/ 2147483647 h 552"/>
                <a:gd name="T20" fmla="*/ 2147483647 w 246"/>
                <a:gd name="T21" fmla="*/ 2147483647 h 552"/>
                <a:gd name="T22" fmla="*/ 2147483647 w 246"/>
                <a:gd name="T23" fmla="*/ 2147483647 h 552"/>
                <a:gd name="T24" fmla="*/ 2147483647 w 246"/>
                <a:gd name="T25" fmla="*/ 2147483647 h 552"/>
                <a:gd name="T26" fmla="*/ 2147483647 w 246"/>
                <a:gd name="T27" fmla="*/ 2147483647 h 552"/>
                <a:gd name="T28" fmla="*/ 2147483647 w 246"/>
                <a:gd name="T29" fmla="*/ 2147483647 h 552"/>
                <a:gd name="T30" fmla="*/ 2147483647 w 246"/>
                <a:gd name="T31" fmla="*/ 2147483647 h 552"/>
                <a:gd name="T32" fmla="*/ 2147483647 w 246"/>
                <a:gd name="T33" fmla="*/ 2147483647 h 552"/>
                <a:gd name="T34" fmla="*/ 2147483647 w 246"/>
                <a:gd name="T35" fmla="*/ 2147483647 h 552"/>
                <a:gd name="T36" fmla="*/ 2147483647 w 246"/>
                <a:gd name="T37" fmla="*/ 2147483647 h 552"/>
                <a:gd name="T38" fmla="*/ 2147483647 w 246"/>
                <a:gd name="T39" fmla="*/ 2147483647 h 552"/>
                <a:gd name="T40" fmla="*/ 2147483647 w 246"/>
                <a:gd name="T41" fmla="*/ 2147483647 h 552"/>
                <a:gd name="T42" fmla="*/ 2147483647 w 246"/>
                <a:gd name="T43" fmla="*/ 2147483647 h 552"/>
                <a:gd name="T44" fmla="*/ 2147483647 w 246"/>
                <a:gd name="T45" fmla="*/ 2147483647 h 552"/>
                <a:gd name="T46" fmla="*/ 2147483647 w 246"/>
                <a:gd name="T47" fmla="*/ 2147483647 h 552"/>
                <a:gd name="T48" fmla="*/ 2147483647 w 246"/>
                <a:gd name="T49" fmla="*/ 2147483647 h 552"/>
                <a:gd name="T50" fmla="*/ 2147483647 w 246"/>
                <a:gd name="T51" fmla="*/ 2147483647 h 552"/>
                <a:gd name="T52" fmla="*/ 2147483647 w 246"/>
                <a:gd name="T53" fmla="*/ 2147483647 h 552"/>
                <a:gd name="T54" fmla="*/ 2147483647 w 246"/>
                <a:gd name="T55" fmla="*/ 2147483647 h 552"/>
                <a:gd name="T56" fmla="*/ 2147483647 w 246"/>
                <a:gd name="T57" fmla="*/ 2147483647 h 552"/>
                <a:gd name="T58" fmla="*/ 2147483647 w 246"/>
                <a:gd name="T59" fmla="*/ 2147483647 h 552"/>
                <a:gd name="T60" fmla="*/ 2147483647 w 246"/>
                <a:gd name="T61" fmla="*/ 2147483647 h 552"/>
                <a:gd name="T62" fmla="*/ 2147483647 w 246"/>
                <a:gd name="T63" fmla="*/ 2147483647 h 552"/>
                <a:gd name="T64" fmla="*/ 2147483647 w 246"/>
                <a:gd name="T65" fmla="*/ 2147483647 h 552"/>
                <a:gd name="T66" fmla="*/ 2147483647 w 246"/>
                <a:gd name="T67" fmla="*/ 2147483647 h 552"/>
                <a:gd name="T68" fmla="*/ 2147483647 w 246"/>
                <a:gd name="T69" fmla="*/ 2147483647 h 552"/>
                <a:gd name="T70" fmla="*/ 2147483647 w 246"/>
                <a:gd name="T71" fmla="*/ 2147483647 h 552"/>
                <a:gd name="T72" fmla="*/ 2147483647 w 246"/>
                <a:gd name="T73" fmla="*/ 2147483647 h 552"/>
                <a:gd name="T74" fmla="*/ 2147483647 w 246"/>
                <a:gd name="T75" fmla="*/ 2147483647 h 552"/>
                <a:gd name="T76" fmla="*/ 2147483647 w 246"/>
                <a:gd name="T77" fmla="*/ 2147483647 h 552"/>
                <a:gd name="T78" fmla="*/ 2147483647 w 246"/>
                <a:gd name="T79" fmla="*/ 2147483647 h 552"/>
                <a:gd name="T80" fmla="*/ 2147483647 w 246"/>
                <a:gd name="T81" fmla="*/ 2147483647 h 552"/>
                <a:gd name="T82" fmla="*/ 2147483647 w 246"/>
                <a:gd name="T83" fmla="*/ 2147483647 h 552"/>
                <a:gd name="T84" fmla="*/ 2147483647 w 246"/>
                <a:gd name="T85" fmla="*/ 2147483647 h 552"/>
                <a:gd name="T86" fmla="*/ 2147483647 w 246"/>
                <a:gd name="T87" fmla="*/ 2147483647 h 552"/>
                <a:gd name="T88" fmla="*/ 2147483647 w 246"/>
                <a:gd name="T89" fmla="*/ 2147483647 h 552"/>
                <a:gd name="T90" fmla="*/ 2147483647 w 246"/>
                <a:gd name="T91" fmla="*/ 2147483647 h 552"/>
                <a:gd name="T92" fmla="*/ 2147483647 w 246"/>
                <a:gd name="T93" fmla="*/ 2147483647 h 552"/>
                <a:gd name="T94" fmla="*/ 2147483647 w 246"/>
                <a:gd name="T95" fmla="*/ 2147483647 h 552"/>
                <a:gd name="T96" fmla="*/ 2147483647 w 246"/>
                <a:gd name="T97" fmla="*/ 2147483647 h 552"/>
                <a:gd name="T98" fmla="*/ 2147483647 w 246"/>
                <a:gd name="T99" fmla="*/ 2147483647 h 552"/>
                <a:gd name="T100" fmla="*/ 2147483647 w 246"/>
                <a:gd name="T101" fmla="*/ 2147483647 h 552"/>
                <a:gd name="T102" fmla="*/ 2147483647 w 246"/>
                <a:gd name="T103" fmla="*/ 2147483647 h 552"/>
                <a:gd name="T104" fmla="*/ 2147483647 w 246"/>
                <a:gd name="T105" fmla="*/ 2147483647 h 552"/>
                <a:gd name="T106" fmla="*/ 2147483647 w 246"/>
                <a:gd name="T107" fmla="*/ 2147483647 h 552"/>
                <a:gd name="T108" fmla="*/ 2147483647 w 246"/>
                <a:gd name="T109" fmla="*/ 2147483647 h 552"/>
                <a:gd name="T110" fmla="*/ 2147483647 w 246"/>
                <a:gd name="T111" fmla="*/ 2147483647 h 552"/>
                <a:gd name="T112" fmla="*/ 2147483647 w 246"/>
                <a:gd name="T113" fmla="*/ 2147483647 h 552"/>
                <a:gd name="T114" fmla="*/ 2147483647 w 246"/>
                <a:gd name="T115" fmla="*/ 2147483647 h 552"/>
                <a:gd name="T116" fmla="*/ 2147483647 w 246"/>
                <a:gd name="T117" fmla="*/ 2147483647 h 5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46"/>
                <a:gd name="T178" fmla="*/ 0 h 552"/>
                <a:gd name="T179" fmla="*/ 246 w 246"/>
                <a:gd name="T180" fmla="*/ 552 h 55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46" h="552">
                  <a:moveTo>
                    <a:pt x="196" y="154"/>
                  </a:moveTo>
                  <a:lnTo>
                    <a:pt x="196" y="148"/>
                  </a:lnTo>
                  <a:lnTo>
                    <a:pt x="200" y="142"/>
                  </a:lnTo>
                  <a:lnTo>
                    <a:pt x="206" y="128"/>
                  </a:lnTo>
                  <a:lnTo>
                    <a:pt x="216" y="116"/>
                  </a:lnTo>
                  <a:lnTo>
                    <a:pt x="224" y="108"/>
                  </a:lnTo>
                  <a:lnTo>
                    <a:pt x="238" y="102"/>
                  </a:lnTo>
                  <a:lnTo>
                    <a:pt x="244" y="96"/>
                  </a:lnTo>
                  <a:lnTo>
                    <a:pt x="246" y="92"/>
                  </a:lnTo>
                  <a:lnTo>
                    <a:pt x="246" y="88"/>
                  </a:lnTo>
                  <a:lnTo>
                    <a:pt x="244" y="78"/>
                  </a:lnTo>
                  <a:lnTo>
                    <a:pt x="242" y="68"/>
                  </a:lnTo>
                  <a:lnTo>
                    <a:pt x="236" y="70"/>
                  </a:lnTo>
                  <a:lnTo>
                    <a:pt x="230" y="70"/>
                  </a:lnTo>
                  <a:lnTo>
                    <a:pt x="232" y="74"/>
                  </a:lnTo>
                  <a:lnTo>
                    <a:pt x="232" y="82"/>
                  </a:lnTo>
                  <a:lnTo>
                    <a:pt x="232" y="88"/>
                  </a:lnTo>
                  <a:lnTo>
                    <a:pt x="228" y="90"/>
                  </a:lnTo>
                  <a:lnTo>
                    <a:pt x="220" y="98"/>
                  </a:lnTo>
                  <a:lnTo>
                    <a:pt x="210" y="102"/>
                  </a:lnTo>
                  <a:lnTo>
                    <a:pt x="200" y="104"/>
                  </a:lnTo>
                  <a:lnTo>
                    <a:pt x="192" y="104"/>
                  </a:lnTo>
                  <a:lnTo>
                    <a:pt x="184" y="102"/>
                  </a:lnTo>
                  <a:lnTo>
                    <a:pt x="180" y="100"/>
                  </a:lnTo>
                  <a:lnTo>
                    <a:pt x="172" y="100"/>
                  </a:lnTo>
                  <a:lnTo>
                    <a:pt x="174" y="90"/>
                  </a:lnTo>
                  <a:lnTo>
                    <a:pt x="178" y="84"/>
                  </a:lnTo>
                  <a:lnTo>
                    <a:pt x="180" y="76"/>
                  </a:lnTo>
                  <a:lnTo>
                    <a:pt x="182" y="68"/>
                  </a:lnTo>
                  <a:lnTo>
                    <a:pt x="180" y="62"/>
                  </a:lnTo>
                  <a:lnTo>
                    <a:pt x="176" y="58"/>
                  </a:lnTo>
                  <a:lnTo>
                    <a:pt x="170" y="58"/>
                  </a:lnTo>
                  <a:lnTo>
                    <a:pt x="162" y="56"/>
                  </a:lnTo>
                  <a:lnTo>
                    <a:pt x="160" y="54"/>
                  </a:lnTo>
                  <a:lnTo>
                    <a:pt x="158" y="50"/>
                  </a:lnTo>
                  <a:lnTo>
                    <a:pt x="156" y="46"/>
                  </a:lnTo>
                  <a:lnTo>
                    <a:pt x="152" y="44"/>
                  </a:lnTo>
                  <a:lnTo>
                    <a:pt x="144" y="42"/>
                  </a:lnTo>
                  <a:lnTo>
                    <a:pt x="138" y="40"/>
                  </a:lnTo>
                  <a:lnTo>
                    <a:pt x="132" y="40"/>
                  </a:lnTo>
                  <a:lnTo>
                    <a:pt x="128" y="38"/>
                  </a:lnTo>
                  <a:lnTo>
                    <a:pt x="122" y="34"/>
                  </a:lnTo>
                  <a:lnTo>
                    <a:pt x="110" y="18"/>
                  </a:lnTo>
                  <a:lnTo>
                    <a:pt x="102" y="14"/>
                  </a:lnTo>
                  <a:lnTo>
                    <a:pt x="98" y="10"/>
                  </a:lnTo>
                  <a:lnTo>
                    <a:pt x="98" y="8"/>
                  </a:lnTo>
                  <a:lnTo>
                    <a:pt x="84" y="8"/>
                  </a:lnTo>
                  <a:lnTo>
                    <a:pt x="76" y="10"/>
                  </a:lnTo>
                  <a:lnTo>
                    <a:pt x="72" y="12"/>
                  </a:lnTo>
                  <a:lnTo>
                    <a:pt x="70" y="18"/>
                  </a:lnTo>
                  <a:lnTo>
                    <a:pt x="64" y="10"/>
                  </a:lnTo>
                  <a:lnTo>
                    <a:pt x="56" y="8"/>
                  </a:lnTo>
                  <a:lnTo>
                    <a:pt x="48" y="6"/>
                  </a:lnTo>
                  <a:lnTo>
                    <a:pt x="42" y="0"/>
                  </a:lnTo>
                  <a:lnTo>
                    <a:pt x="34" y="8"/>
                  </a:lnTo>
                  <a:lnTo>
                    <a:pt x="28" y="16"/>
                  </a:lnTo>
                  <a:lnTo>
                    <a:pt x="30" y="30"/>
                  </a:lnTo>
                  <a:lnTo>
                    <a:pt x="30" y="34"/>
                  </a:lnTo>
                  <a:lnTo>
                    <a:pt x="28" y="40"/>
                  </a:lnTo>
                  <a:lnTo>
                    <a:pt x="22" y="46"/>
                  </a:lnTo>
                  <a:lnTo>
                    <a:pt x="16" y="50"/>
                  </a:lnTo>
                  <a:lnTo>
                    <a:pt x="14" y="54"/>
                  </a:lnTo>
                  <a:lnTo>
                    <a:pt x="12" y="62"/>
                  </a:lnTo>
                  <a:lnTo>
                    <a:pt x="14" y="80"/>
                  </a:lnTo>
                  <a:lnTo>
                    <a:pt x="16" y="86"/>
                  </a:lnTo>
                  <a:lnTo>
                    <a:pt x="20" y="92"/>
                  </a:lnTo>
                  <a:lnTo>
                    <a:pt x="16" y="100"/>
                  </a:lnTo>
                  <a:lnTo>
                    <a:pt x="8" y="112"/>
                  </a:lnTo>
                  <a:lnTo>
                    <a:pt x="2" y="122"/>
                  </a:lnTo>
                  <a:lnTo>
                    <a:pt x="0" y="136"/>
                  </a:lnTo>
                  <a:lnTo>
                    <a:pt x="2" y="140"/>
                  </a:lnTo>
                  <a:lnTo>
                    <a:pt x="4" y="144"/>
                  </a:lnTo>
                  <a:lnTo>
                    <a:pt x="8" y="146"/>
                  </a:lnTo>
                  <a:lnTo>
                    <a:pt x="8" y="152"/>
                  </a:lnTo>
                  <a:lnTo>
                    <a:pt x="4" y="162"/>
                  </a:lnTo>
                  <a:lnTo>
                    <a:pt x="2" y="170"/>
                  </a:lnTo>
                  <a:lnTo>
                    <a:pt x="0" y="174"/>
                  </a:lnTo>
                  <a:lnTo>
                    <a:pt x="2" y="180"/>
                  </a:lnTo>
                  <a:lnTo>
                    <a:pt x="4" y="186"/>
                  </a:lnTo>
                  <a:lnTo>
                    <a:pt x="8" y="192"/>
                  </a:lnTo>
                  <a:lnTo>
                    <a:pt x="10" y="198"/>
                  </a:lnTo>
                  <a:lnTo>
                    <a:pt x="12" y="204"/>
                  </a:lnTo>
                  <a:lnTo>
                    <a:pt x="16" y="210"/>
                  </a:lnTo>
                  <a:lnTo>
                    <a:pt x="18" y="218"/>
                  </a:lnTo>
                  <a:lnTo>
                    <a:pt x="20" y="226"/>
                  </a:lnTo>
                  <a:lnTo>
                    <a:pt x="20" y="256"/>
                  </a:lnTo>
                  <a:lnTo>
                    <a:pt x="18" y="260"/>
                  </a:lnTo>
                  <a:lnTo>
                    <a:pt x="16" y="266"/>
                  </a:lnTo>
                  <a:lnTo>
                    <a:pt x="14" y="270"/>
                  </a:lnTo>
                  <a:lnTo>
                    <a:pt x="12" y="274"/>
                  </a:lnTo>
                  <a:lnTo>
                    <a:pt x="16" y="280"/>
                  </a:lnTo>
                  <a:lnTo>
                    <a:pt x="18" y="292"/>
                  </a:lnTo>
                  <a:lnTo>
                    <a:pt x="24" y="300"/>
                  </a:lnTo>
                  <a:lnTo>
                    <a:pt x="26" y="308"/>
                  </a:lnTo>
                  <a:lnTo>
                    <a:pt x="24" y="310"/>
                  </a:lnTo>
                  <a:lnTo>
                    <a:pt x="22" y="312"/>
                  </a:lnTo>
                  <a:lnTo>
                    <a:pt x="20" y="316"/>
                  </a:lnTo>
                  <a:lnTo>
                    <a:pt x="18" y="322"/>
                  </a:lnTo>
                  <a:lnTo>
                    <a:pt x="20" y="336"/>
                  </a:lnTo>
                  <a:lnTo>
                    <a:pt x="26" y="348"/>
                  </a:lnTo>
                  <a:lnTo>
                    <a:pt x="30" y="362"/>
                  </a:lnTo>
                  <a:lnTo>
                    <a:pt x="32" y="370"/>
                  </a:lnTo>
                  <a:lnTo>
                    <a:pt x="30" y="374"/>
                  </a:lnTo>
                  <a:lnTo>
                    <a:pt x="26" y="374"/>
                  </a:lnTo>
                  <a:lnTo>
                    <a:pt x="38" y="394"/>
                  </a:lnTo>
                  <a:lnTo>
                    <a:pt x="46" y="408"/>
                  </a:lnTo>
                  <a:lnTo>
                    <a:pt x="50" y="412"/>
                  </a:lnTo>
                  <a:lnTo>
                    <a:pt x="54" y="414"/>
                  </a:lnTo>
                  <a:lnTo>
                    <a:pt x="52" y="418"/>
                  </a:lnTo>
                  <a:lnTo>
                    <a:pt x="50" y="422"/>
                  </a:lnTo>
                  <a:lnTo>
                    <a:pt x="52" y="432"/>
                  </a:lnTo>
                  <a:lnTo>
                    <a:pt x="54" y="438"/>
                  </a:lnTo>
                  <a:lnTo>
                    <a:pt x="58" y="446"/>
                  </a:lnTo>
                  <a:lnTo>
                    <a:pt x="58" y="456"/>
                  </a:lnTo>
                  <a:lnTo>
                    <a:pt x="58" y="462"/>
                  </a:lnTo>
                  <a:lnTo>
                    <a:pt x="56" y="464"/>
                  </a:lnTo>
                  <a:lnTo>
                    <a:pt x="54" y="468"/>
                  </a:lnTo>
                  <a:lnTo>
                    <a:pt x="52" y="472"/>
                  </a:lnTo>
                  <a:lnTo>
                    <a:pt x="54" y="474"/>
                  </a:lnTo>
                  <a:lnTo>
                    <a:pt x="54" y="476"/>
                  </a:lnTo>
                  <a:lnTo>
                    <a:pt x="56" y="480"/>
                  </a:lnTo>
                  <a:lnTo>
                    <a:pt x="56" y="484"/>
                  </a:lnTo>
                  <a:lnTo>
                    <a:pt x="54" y="494"/>
                  </a:lnTo>
                  <a:lnTo>
                    <a:pt x="52" y="504"/>
                  </a:lnTo>
                  <a:lnTo>
                    <a:pt x="54" y="510"/>
                  </a:lnTo>
                  <a:lnTo>
                    <a:pt x="56" y="514"/>
                  </a:lnTo>
                  <a:lnTo>
                    <a:pt x="64" y="520"/>
                  </a:lnTo>
                  <a:lnTo>
                    <a:pt x="70" y="524"/>
                  </a:lnTo>
                  <a:lnTo>
                    <a:pt x="78" y="528"/>
                  </a:lnTo>
                  <a:lnTo>
                    <a:pt x="84" y="534"/>
                  </a:lnTo>
                  <a:lnTo>
                    <a:pt x="86" y="540"/>
                  </a:lnTo>
                  <a:lnTo>
                    <a:pt x="88" y="546"/>
                  </a:lnTo>
                  <a:lnTo>
                    <a:pt x="92" y="552"/>
                  </a:lnTo>
                  <a:lnTo>
                    <a:pt x="140" y="552"/>
                  </a:lnTo>
                  <a:lnTo>
                    <a:pt x="128" y="532"/>
                  </a:lnTo>
                  <a:lnTo>
                    <a:pt x="124" y="526"/>
                  </a:lnTo>
                  <a:lnTo>
                    <a:pt x="124" y="522"/>
                  </a:lnTo>
                  <a:lnTo>
                    <a:pt x="124" y="518"/>
                  </a:lnTo>
                  <a:lnTo>
                    <a:pt x="124" y="516"/>
                  </a:lnTo>
                  <a:lnTo>
                    <a:pt x="124" y="514"/>
                  </a:lnTo>
                  <a:lnTo>
                    <a:pt x="128" y="512"/>
                  </a:lnTo>
                  <a:lnTo>
                    <a:pt x="134" y="508"/>
                  </a:lnTo>
                  <a:lnTo>
                    <a:pt x="138" y="504"/>
                  </a:lnTo>
                  <a:lnTo>
                    <a:pt x="134" y="502"/>
                  </a:lnTo>
                  <a:lnTo>
                    <a:pt x="134" y="500"/>
                  </a:lnTo>
                  <a:lnTo>
                    <a:pt x="134" y="494"/>
                  </a:lnTo>
                  <a:lnTo>
                    <a:pt x="136" y="490"/>
                  </a:lnTo>
                  <a:lnTo>
                    <a:pt x="142" y="484"/>
                  </a:lnTo>
                  <a:lnTo>
                    <a:pt x="150" y="478"/>
                  </a:lnTo>
                  <a:lnTo>
                    <a:pt x="152" y="474"/>
                  </a:lnTo>
                  <a:lnTo>
                    <a:pt x="152" y="470"/>
                  </a:lnTo>
                  <a:lnTo>
                    <a:pt x="152" y="464"/>
                  </a:lnTo>
                  <a:lnTo>
                    <a:pt x="148" y="460"/>
                  </a:lnTo>
                  <a:lnTo>
                    <a:pt x="148" y="458"/>
                  </a:lnTo>
                  <a:lnTo>
                    <a:pt x="140" y="456"/>
                  </a:lnTo>
                  <a:lnTo>
                    <a:pt x="128" y="450"/>
                  </a:lnTo>
                  <a:lnTo>
                    <a:pt x="118" y="444"/>
                  </a:lnTo>
                  <a:lnTo>
                    <a:pt x="116" y="442"/>
                  </a:lnTo>
                  <a:lnTo>
                    <a:pt x="114" y="440"/>
                  </a:lnTo>
                  <a:lnTo>
                    <a:pt x="116" y="436"/>
                  </a:lnTo>
                  <a:lnTo>
                    <a:pt x="118" y="432"/>
                  </a:lnTo>
                  <a:lnTo>
                    <a:pt x="124" y="424"/>
                  </a:lnTo>
                  <a:lnTo>
                    <a:pt x="134" y="418"/>
                  </a:lnTo>
                  <a:lnTo>
                    <a:pt x="140" y="410"/>
                  </a:lnTo>
                  <a:lnTo>
                    <a:pt x="138" y="404"/>
                  </a:lnTo>
                  <a:lnTo>
                    <a:pt x="136" y="396"/>
                  </a:lnTo>
                  <a:lnTo>
                    <a:pt x="138" y="390"/>
                  </a:lnTo>
                  <a:lnTo>
                    <a:pt x="140" y="388"/>
                  </a:lnTo>
                  <a:lnTo>
                    <a:pt x="144" y="386"/>
                  </a:lnTo>
                  <a:lnTo>
                    <a:pt x="140" y="380"/>
                  </a:lnTo>
                  <a:lnTo>
                    <a:pt x="136" y="374"/>
                  </a:lnTo>
                  <a:lnTo>
                    <a:pt x="142" y="378"/>
                  </a:lnTo>
                  <a:lnTo>
                    <a:pt x="144" y="380"/>
                  </a:lnTo>
                  <a:lnTo>
                    <a:pt x="148" y="382"/>
                  </a:lnTo>
                  <a:lnTo>
                    <a:pt x="152" y="380"/>
                  </a:lnTo>
                  <a:lnTo>
                    <a:pt x="152" y="374"/>
                  </a:lnTo>
                  <a:lnTo>
                    <a:pt x="152" y="368"/>
                  </a:lnTo>
                  <a:lnTo>
                    <a:pt x="146" y="366"/>
                  </a:lnTo>
                  <a:lnTo>
                    <a:pt x="140" y="368"/>
                  </a:lnTo>
                  <a:lnTo>
                    <a:pt x="134" y="370"/>
                  </a:lnTo>
                  <a:lnTo>
                    <a:pt x="126" y="360"/>
                  </a:lnTo>
                  <a:lnTo>
                    <a:pt x="122" y="346"/>
                  </a:lnTo>
                  <a:lnTo>
                    <a:pt x="128" y="346"/>
                  </a:lnTo>
                  <a:lnTo>
                    <a:pt x="136" y="346"/>
                  </a:lnTo>
                  <a:lnTo>
                    <a:pt x="144" y="350"/>
                  </a:lnTo>
                  <a:lnTo>
                    <a:pt x="152" y="350"/>
                  </a:lnTo>
                  <a:lnTo>
                    <a:pt x="158" y="348"/>
                  </a:lnTo>
                  <a:lnTo>
                    <a:pt x="164" y="344"/>
                  </a:lnTo>
                  <a:lnTo>
                    <a:pt x="160" y="340"/>
                  </a:lnTo>
                  <a:lnTo>
                    <a:pt x="156" y="336"/>
                  </a:lnTo>
                  <a:lnTo>
                    <a:pt x="156" y="334"/>
                  </a:lnTo>
                  <a:lnTo>
                    <a:pt x="156" y="326"/>
                  </a:lnTo>
                  <a:lnTo>
                    <a:pt x="162" y="320"/>
                  </a:lnTo>
                  <a:lnTo>
                    <a:pt x="168" y="314"/>
                  </a:lnTo>
                  <a:lnTo>
                    <a:pt x="176" y="312"/>
                  </a:lnTo>
                  <a:lnTo>
                    <a:pt x="192" y="308"/>
                  </a:lnTo>
                  <a:lnTo>
                    <a:pt x="206" y="306"/>
                  </a:lnTo>
                  <a:lnTo>
                    <a:pt x="210" y="304"/>
                  </a:lnTo>
                  <a:lnTo>
                    <a:pt x="216" y="300"/>
                  </a:lnTo>
                  <a:lnTo>
                    <a:pt x="224" y="290"/>
                  </a:lnTo>
                  <a:lnTo>
                    <a:pt x="230" y="280"/>
                  </a:lnTo>
                  <a:lnTo>
                    <a:pt x="232" y="268"/>
                  </a:lnTo>
                  <a:lnTo>
                    <a:pt x="230" y="262"/>
                  </a:lnTo>
                  <a:lnTo>
                    <a:pt x="226" y="258"/>
                  </a:lnTo>
                  <a:lnTo>
                    <a:pt x="222" y="254"/>
                  </a:lnTo>
                  <a:lnTo>
                    <a:pt x="220" y="250"/>
                  </a:lnTo>
                  <a:lnTo>
                    <a:pt x="220" y="248"/>
                  </a:lnTo>
                  <a:lnTo>
                    <a:pt x="220" y="242"/>
                  </a:lnTo>
                  <a:lnTo>
                    <a:pt x="206" y="232"/>
                  </a:lnTo>
                  <a:lnTo>
                    <a:pt x="198" y="226"/>
                  </a:lnTo>
                  <a:lnTo>
                    <a:pt x="194" y="220"/>
                  </a:lnTo>
                  <a:lnTo>
                    <a:pt x="196" y="154"/>
                  </a:lnTo>
                  <a:lnTo>
                    <a:pt x="196" y="148"/>
                  </a:lnTo>
                  <a:lnTo>
                    <a:pt x="200" y="142"/>
                  </a:lnTo>
                  <a:lnTo>
                    <a:pt x="206" y="128"/>
                  </a:lnTo>
                  <a:lnTo>
                    <a:pt x="216" y="116"/>
                  </a:lnTo>
                  <a:lnTo>
                    <a:pt x="224" y="108"/>
                  </a:lnTo>
                  <a:lnTo>
                    <a:pt x="238" y="102"/>
                  </a:lnTo>
                  <a:lnTo>
                    <a:pt x="244" y="96"/>
                  </a:lnTo>
                  <a:lnTo>
                    <a:pt x="246" y="92"/>
                  </a:lnTo>
                  <a:lnTo>
                    <a:pt x="246" y="88"/>
                  </a:lnTo>
                  <a:lnTo>
                    <a:pt x="244" y="78"/>
                  </a:lnTo>
                  <a:lnTo>
                    <a:pt x="242" y="68"/>
                  </a:lnTo>
                  <a:lnTo>
                    <a:pt x="244" y="78"/>
                  </a:lnTo>
                  <a:lnTo>
                    <a:pt x="246" y="88"/>
                  </a:lnTo>
                  <a:lnTo>
                    <a:pt x="246" y="92"/>
                  </a:lnTo>
                  <a:lnTo>
                    <a:pt x="244" y="96"/>
                  </a:lnTo>
                  <a:lnTo>
                    <a:pt x="238" y="102"/>
                  </a:lnTo>
                  <a:lnTo>
                    <a:pt x="224" y="108"/>
                  </a:lnTo>
                  <a:lnTo>
                    <a:pt x="216" y="116"/>
                  </a:lnTo>
                  <a:lnTo>
                    <a:pt x="206" y="128"/>
                  </a:lnTo>
                  <a:lnTo>
                    <a:pt x="200" y="142"/>
                  </a:lnTo>
                  <a:lnTo>
                    <a:pt x="196" y="148"/>
                  </a:lnTo>
                  <a:lnTo>
                    <a:pt x="196" y="154"/>
                  </a:lnTo>
                  <a:lnTo>
                    <a:pt x="194" y="220"/>
                  </a:lnTo>
                  <a:lnTo>
                    <a:pt x="196"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77" name="Freeform 99"/>
            <p:cNvSpPr>
              <a:spLocks/>
            </p:cNvSpPr>
            <p:nvPr/>
          </p:nvSpPr>
          <p:spPr bwMode="auto">
            <a:xfrm>
              <a:off x="3007326" y="5097291"/>
              <a:ext cx="281358" cy="1071246"/>
            </a:xfrm>
            <a:custGeom>
              <a:avLst/>
              <a:gdLst>
                <a:gd name="T0" fmla="*/ 2147483647 w 192"/>
                <a:gd name="T1" fmla="*/ 2147483647 h 678"/>
                <a:gd name="T2" fmla="*/ 2147483647 w 192"/>
                <a:gd name="T3" fmla="*/ 2147483647 h 678"/>
                <a:gd name="T4" fmla="*/ 2147483647 w 192"/>
                <a:gd name="T5" fmla="*/ 2147483647 h 678"/>
                <a:gd name="T6" fmla="*/ 2147483647 w 192"/>
                <a:gd name="T7" fmla="*/ 2147483647 h 678"/>
                <a:gd name="T8" fmla="*/ 2147483647 w 192"/>
                <a:gd name="T9" fmla="*/ 2147483647 h 678"/>
                <a:gd name="T10" fmla="*/ 2147483647 w 192"/>
                <a:gd name="T11" fmla="*/ 2147483647 h 678"/>
                <a:gd name="T12" fmla="*/ 2147483647 w 192"/>
                <a:gd name="T13" fmla="*/ 2147483647 h 678"/>
                <a:gd name="T14" fmla="*/ 2147483647 w 192"/>
                <a:gd name="T15" fmla="*/ 2147483647 h 678"/>
                <a:gd name="T16" fmla="*/ 2147483647 w 192"/>
                <a:gd name="T17" fmla="*/ 2147483647 h 678"/>
                <a:gd name="T18" fmla="*/ 2147483647 w 192"/>
                <a:gd name="T19" fmla="*/ 2147483647 h 678"/>
                <a:gd name="T20" fmla="*/ 2147483647 w 192"/>
                <a:gd name="T21" fmla="*/ 2147483647 h 678"/>
                <a:gd name="T22" fmla="*/ 2147483647 w 192"/>
                <a:gd name="T23" fmla="*/ 2147483647 h 678"/>
                <a:gd name="T24" fmla="*/ 2147483647 w 192"/>
                <a:gd name="T25" fmla="*/ 2147483647 h 678"/>
                <a:gd name="T26" fmla="*/ 2147483647 w 192"/>
                <a:gd name="T27" fmla="*/ 2147483647 h 678"/>
                <a:gd name="T28" fmla="*/ 2147483647 w 192"/>
                <a:gd name="T29" fmla="*/ 2147483647 h 678"/>
                <a:gd name="T30" fmla="*/ 2147483647 w 192"/>
                <a:gd name="T31" fmla="*/ 2147483647 h 678"/>
                <a:gd name="T32" fmla="*/ 2147483647 w 192"/>
                <a:gd name="T33" fmla="*/ 2147483647 h 678"/>
                <a:gd name="T34" fmla="*/ 2147483647 w 192"/>
                <a:gd name="T35" fmla="*/ 2147483647 h 678"/>
                <a:gd name="T36" fmla="*/ 2147483647 w 192"/>
                <a:gd name="T37" fmla="*/ 2147483647 h 678"/>
                <a:gd name="T38" fmla="*/ 2147483647 w 192"/>
                <a:gd name="T39" fmla="*/ 2147483647 h 678"/>
                <a:gd name="T40" fmla="*/ 2147483647 w 192"/>
                <a:gd name="T41" fmla="*/ 2147483647 h 678"/>
                <a:gd name="T42" fmla="*/ 2147483647 w 192"/>
                <a:gd name="T43" fmla="*/ 2147483647 h 678"/>
                <a:gd name="T44" fmla="*/ 2147483647 w 192"/>
                <a:gd name="T45" fmla="*/ 0 h 678"/>
                <a:gd name="T46" fmla="*/ 0 w 192"/>
                <a:gd name="T47" fmla="*/ 2147483647 h 678"/>
                <a:gd name="T48" fmla="*/ 2147483647 w 192"/>
                <a:gd name="T49" fmla="*/ 2147483647 h 678"/>
                <a:gd name="T50" fmla="*/ 2147483647 w 192"/>
                <a:gd name="T51" fmla="*/ 2147483647 h 678"/>
                <a:gd name="T52" fmla="*/ 2147483647 w 192"/>
                <a:gd name="T53" fmla="*/ 2147483647 h 678"/>
                <a:gd name="T54" fmla="*/ 2147483647 w 192"/>
                <a:gd name="T55" fmla="*/ 2147483647 h 678"/>
                <a:gd name="T56" fmla="*/ 2147483647 w 192"/>
                <a:gd name="T57" fmla="*/ 2147483647 h 678"/>
                <a:gd name="T58" fmla="*/ 2147483647 w 192"/>
                <a:gd name="T59" fmla="*/ 2147483647 h 678"/>
                <a:gd name="T60" fmla="*/ 2147483647 w 192"/>
                <a:gd name="T61" fmla="*/ 2147483647 h 678"/>
                <a:gd name="T62" fmla="*/ 2147483647 w 192"/>
                <a:gd name="T63" fmla="*/ 2147483647 h 678"/>
                <a:gd name="T64" fmla="*/ 2147483647 w 192"/>
                <a:gd name="T65" fmla="*/ 2147483647 h 678"/>
                <a:gd name="T66" fmla="*/ 2147483647 w 192"/>
                <a:gd name="T67" fmla="*/ 2147483647 h 678"/>
                <a:gd name="T68" fmla="*/ 2147483647 w 192"/>
                <a:gd name="T69" fmla="*/ 2147483647 h 678"/>
                <a:gd name="T70" fmla="*/ 2147483647 w 192"/>
                <a:gd name="T71" fmla="*/ 2147483647 h 678"/>
                <a:gd name="T72" fmla="*/ 2147483647 w 192"/>
                <a:gd name="T73" fmla="*/ 2147483647 h 678"/>
                <a:gd name="T74" fmla="*/ 2147483647 w 192"/>
                <a:gd name="T75" fmla="*/ 2147483647 h 678"/>
                <a:gd name="T76" fmla="*/ 2147483647 w 192"/>
                <a:gd name="T77" fmla="*/ 2147483647 h 678"/>
                <a:gd name="T78" fmla="*/ 2147483647 w 192"/>
                <a:gd name="T79" fmla="*/ 2147483647 h 678"/>
                <a:gd name="T80" fmla="*/ 2147483647 w 192"/>
                <a:gd name="T81" fmla="*/ 2147483647 h 678"/>
                <a:gd name="T82" fmla="*/ 2147483647 w 192"/>
                <a:gd name="T83" fmla="*/ 2147483647 h 678"/>
                <a:gd name="T84" fmla="*/ 2147483647 w 192"/>
                <a:gd name="T85" fmla="*/ 2147483647 h 678"/>
                <a:gd name="T86" fmla="*/ 2147483647 w 192"/>
                <a:gd name="T87" fmla="*/ 2147483647 h 678"/>
                <a:gd name="T88" fmla="*/ 2147483647 w 192"/>
                <a:gd name="T89" fmla="*/ 2147483647 h 678"/>
                <a:gd name="T90" fmla="*/ 2147483647 w 192"/>
                <a:gd name="T91" fmla="*/ 2147483647 h 678"/>
                <a:gd name="T92" fmla="*/ 2147483647 w 192"/>
                <a:gd name="T93" fmla="*/ 2147483647 h 678"/>
                <a:gd name="T94" fmla="*/ 2147483647 w 192"/>
                <a:gd name="T95" fmla="*/ 2147483647 h 6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92"/>
                <a:gd name="T145" fmla="*/ 0 h 678"/>
                <a:gd name="T146" fmla="*/ 192 w 192"/>
                <a:gd name="T147" fmla="*/ 678 h 6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92" h="678">
                  <a:moveTo>
                    <a:pt x="174" y="624"/>
                  </a:moveTo>
                  <a:lnTo>
                    <a:pt x="126" y="624"/>
                  </a:lnTo>
                  <a:lnTo>
                    <a:pt x="122" y="618"/>
                  </a:lnTo>
                  <a:lnTo>
                    <a:pt x="120" y="612"/>
                  </a:lnTo>
                  <a:lnTo>
                    <a:pt x="118" y="606"/>
                  </a:lnTo>
                  <a:lnTo>
                    <a:pt x="112" y="600"/>
                  </a:lnTo>
                  <a:lnTo>
                    <a:pt x="104" y="596"/>
                  </a:lnTo>
                  <a:lnTo>
                    <a:pt x="98" y="592"/>
                  </a:lnTo>
                  <a:lnTo>
                    <a:pt x="90" y="586"/>
                  </a:lnTo>
                  <a:lnTo>
                    <a:pt x="88" y="582"/>
                  </a:lnTo>
                  <a:lnTo>
                    <a:pt x="86" y="576"/>
                  </a:lnTo>
                  <a:lnTo>
                    <a:pt x="88" y="566"/>
                  </a:lnTo>
                  <a:lnTo>
                    <a:pt x="90" y="556"/>
                  </a:lnTo>
                  <a:lnTo>
                    <a:pt x="90" y="552"/>
                  </a:lnTo>
                  <a:lnTo>
                    <a:pt x="88" y="548"/>
                  </a:lnTo>
                  <a:lnTo>
                    <a:pt x="88" y="546"/>
                  </a:lnTo>
                  <a:lnTo>
                    <a:pt x="86" y="544"/>
                  </a:lnTo>
                  <a:lnTo>
                    <a:pt x="88" y="540"/>
                  </a:lnTo>
                  <a:lnTo>
                    <a:pt x="90" y="536"/>
                  </a:lnTo>
                  <a:lnTo>
                    <a:pt x="92" y="534"/>
                  </a:lnTo>
                  <a:lnTo>
                    <a:pt x="92" y="528"/>
                  </a:lnTo>
                  <a:lnTo>
                    <a:pt x="92" y="518"/>
                  </a:lnTo>
                  <a:lnTo>
                    <a:pt x="88" y="510"/>
                  </a:lnTo>
                  <a:lnTo>
                    <a:pt x="86" y="504"/>
                  </a:lnTo>
                  <a:lnTo>
                    <a:pt x="84" y="494"/>
                  </a:lnTo>
                  <a:lnTo>
                    <a:pt x="86" y="490"/>
                  </a:lnTo>
                  <a:lnTo>
                    <a:pt x="88" y="486"/>
                  </a:lnTo>
                  <a:lnTo>
                    <a:pt x="84" y="484"/>
                  </a:lnTo>
                  <a:lnTo>
                    <a:pt x="80" y="480"/>
                  </a:lnTo>
                  <a:lnTo>
                    <a:pt x="72" y="466"/>
                  </a:lnTo>
                  <a:lnTo>
                    <a:pt x="60" y="446"/>
                  </a:lnTo>
                  <a:lnTo>
                    <a:pt x="64" y="446"/>
                  </a:lnTo>
                  <a:lnTo>
                    <a:pt x="66" y="442"/>
                  </a:lnTo>
                  <a:lnTo>
                    <a:pt x="64" y="434"/>
                  </a:lnTo>
                  <a:lnTo>
                    <a:pt x="60" y="420"/>
                  </a:lnTo>
                  <a:lnTo>
                    <a:pt x="54" y="408"/>
                  </a:lnTo>
                  <a:lnTo>
                    <a:pt x="52" y="394"/>
                  </a:lnTo>
                  <a:lnTo>
                    <a:pt x="54" y="388"/>
                  </a:lnTo>
                  <a:lnTo>
                    <a:pt x="56" y="384"/>
                  </a:lnTo>
                  <a:lnTo>
                    <a:pt x="58" y="382"/>
                  </a:lnTo>
                  <a:lnTo>
                    <a:pt x="60" y="380"/>
                  </a:lnTo>
                  <a:lnTo>
                    <a:pt x="58" y="372"/>
                  </a:lnTo>
                  <a:lnTo>
                    <a:pt x="52" y="364"/>
                  </a:lnTo>
                  <a:lnTo>
                    <a:pt x="50" y="352"/>
                  </a:lnTo>
                  <a:lnTo>
                    <a:pt x="46" y="346"/>
                  </a:lnTo>
                  <a:lnTo>
                    <a:pt x="48" y="342"/>
                  </a:lnTo>
                  <a:lnTo>
                    <a:pt x="50" y="338"/>
                  </a:lnTo>
                  <a:lnTo>
                    <a:pt x="52" y="332"/>
                  </a:lnTo>
                  <a:lnTo>
                    <a:pt x="54" y="328"/>
                  </a:lnTo>
                  <a:lnTo>
                    <a:pt x="54" y="298"/>
                  </a:lnTo>
                  <a:lnTo>
                    <a:pt x="52" y="290"/>
                  </a:lnTo>
                  <a:lnTo>
                    <a:pt x="50" y="282"/>
                  </a:lnTo>
                  <a:lnTo>
                    <a:pt x="46" y="276"/>
                  </a:lnTo>
                  <a:lnTo>
                    <a:pt x="44" y="270"/>
                  </a:lnTo>
                  <a:lnTo>
                    <a:pt x="42" y="264"/>
                  </a:lnTo>
                  <a:lnTo>
                    <a:pt x="38" y="258"/>
                  </a:lnTo>
                  <a:lnTo>
                    <a:pt x="36" y="252"/>
                  </a:lnTo>
                  <a:lnTo>
                    <a:pt x="34" y="246"/>
                  </a:lnTo>
                  <a:lnTo>
                    <a:pt x="36" y="242"/>
                  </a:lnTo>
                  <a:lnTo>
                    <a:pt x="38" y="234"/>
                  </a:lnTo>
                  <a:lnTo>
                    <a:pt x="42" y="224"/>
                  </a:lnTo>
                  <a:lnTo>
                    <a:pt x="42" y="218"/>
                  </a:lnTo>
                  <a:lnTo>
                    <a:pt x="38" y="216"/>
                  </a:lnTo>
                  <a:lnTo>
                    <a:pt x="36" y="212"/>
                  </a:lnTo>
                  <a:lnTo>
                    <a:pt x="34" y="208"/>
                  </a:lnTo>
                  <a:lnTo>
                    <a:pt x="36" y="194"/>
                  </a:lnTo>
                  <a:lnTo>
                    <a:pt x="42" y="184"/>
                  </a:lnTo>
                  <a:lnTo>
                    <a:pt x="50" y="172"/>
                  </a:lnTo>
                  <a:lnTo>
                    <a:pt x="54" y="164"/>
                  </a:lnTo>
                  <a:lnTo>
                    <a:pt x="50" y="158"/>
                  </a:lnTo>
                  <a:lnTo>
                    <a:pt x="48" y="152"/>
                  </a:lnTo>
                  <a:lnTo>
                    <a:pt x="46" y="134"/>
                  </a:lnTo>
                  <a:lnTo>
                    <a:pt x="48" y="126"/>
                  </a:lnTo>
                  <a:lnTo>
                    <a:pt x="50" y="122"/>
                  </a:lnTo>
                  <a:lnTo>
                    <a:pt x="56" y="118"/>
                  </a:lnTo>
                  <a:lnTo>
                    <a:pt x="62" y="112"/>
                  </a:lnTo>
                  <a:lnTo>
                    <a:pt x="64" y="106"/>
                  </a:lnTo>
                  <a:lnTo>
                    <a:pt x="64" y="102"/>
                  </a:lnTo>
                  <a:lnTo>
                    <a:pt x="62" y="88"/>
                  </a:lnTo>
                  <a:lnTo>
                    <a:pt x="60" y="90"/>
                  </a:lnTo>
                  <a:lnTo>
                    <a:pt x="56" y="90"/>
                  </a:lnTo>
                  <a:lnTo>
                    <a:pt x="52" y="90"/>
                  </a:lnTo>
                  <a:lnTo>
                    <a:pt x="50" y="86"/>
                  </a:lnTo>
                  <a:lnTo>
                    <a:pt x="48" y="80"/>
                  </a:lnTo>
                  <a:lnTo>
                    <a:pt x="42" y="60"/>
                  </a:lnTo>
                  <a:lnTo>
                    <a:pt x="40" y="56"/>
                  </a:lnTo>
                  <a:lnTo>
                    <a:pt x="36" y="54"/>
                  </a:lnTo>
                  <a:lnTo>
                    <a:pt x="34" y="52"/>
                  </a:lnTo>
                  <a:lnTo>
                    <a:pt x="32" y="50"/>
                  </a:lnTo>
                  <a:lnTo>
                    <a:pt x="28" y="20"/>
                  </a:lnTo>
                  <a:lnTo>
                    <a:pt x="22" y="8"/>
                  </a:lnTo>
                  <a:lnTo>
                    <a:pt x="14" y="0"/>
                  </a:lnTo>
                  <a:lnTo>
                    <a:pt x="12" y="0"/>
                  </a:lnTo>
                  <a:lnTo>
                    <a:pt x="8" y="4"/>
                  </a:lnTo>
                  <a:lnTo>
                    <a:pt x="4" y="6"/>
                  </a:lnTo>
                  <a:lnTo>
                    <a:pt x="0" y="8"/>
                  </a:lnTo>
                  <a:lnTo>
                    <a:pt x="4" y="18"/>
                  </a:lnTo>
                  <a:lnTo>
                    <a:pt x="8" y="32"/>
                  </a:lnTo>
                  <a:lnTo>
                    <a:pt x="12" y="48"/>
                  </a:lnTo>
                  <a:lnTo>
                    <a:pt x="14" y="66"/>
                  </a:lnTo>
                  <a:lnTo>
                    <a:pt x="10" y="80"/>
                  </a:lnTo>
                  <a:lnTo>
                    <a:pt x="8" y="96"/>
                  </a:lnTo>
                  <a:lnTo>
                    <a:pt x="12" y="102"/>
                  </a:lnTo>
                  <a:lnTo>
                    <a:pt x="16" y="106"/>
                  </a:lnTo>
                  <a:lnTo>
                    <a:pt x="18" y="118"/>
                  </a:lnTo>
                  <a:lnTo>
                    <a:pt x="18" y="134"/>
                  </a:lnTo>
                  <a:lnTo>
                    <a:pt x="16" y="162"/>
                  </a:lnTo>
                  <a:lnTo>
                    <a:pt x="10" y="192"/>
                  </a:lnTo>
                  <a:lnTo>
                    <a:pt x="12" y="198"/>
                  </a:lnTo>
                  <a:lnTo>
                    <a:pt x="14" y="202"/>
                  </a:lnTo>
                  <a:lnTo>
                    <a:pt x="16" y="206"/>
                  </a:lnTo>
                  <a:lnTo>
                    <a:pt x="18" y="210"/>
                  </a:lnTo>
                  <a:lnTo>
                    <a:pt x="18" y="214"/>
                  </a:lnTo>
                  <a:lnTo>
                    <a:pt x="16" y="214"/>
                  </a:lnTo>
                  <a:lnTo>
                    <a:pt x="14" y="216"/>
                  </a:lnTo>
                  <a:lnTo>
                    <a:pt x="14" y="218"/>
                  </a:lnTo>
                  <a:lnTo>
                    <a:pt x="14" y="236"/>
                  </a:lnTo>
                  <a:lnTo>
                    <a:pt x="20" y="252"/>
                  </a:lnTo>
                  <a:lnTo>
                    <a:pt x="22" y="268"/>
                  </a:lnTo>
                  <a:lnTo>
                    <a:pt x="24" y="286"/>
                  </a:lnTo>
                  <a:lnTo>
                    <a:pt x="22" y="302"/>
                  </a:lnTo>
                  <a:lnTo>
                    <a:pt x="22" y="310"/>
                  </a:lnTo>
                  <a:lnTo>
                    <a:pt x="20" y="318"/>
                  </a:lnTo>
                  <a:lnTo>
                    <a:pt x="22" y="326"/>
                  </a:lnTo>
                  <a:lnTo>
                    <a:pt x="22" y="332"/>
                  </a:lnTo>
                  <a:lnTo>
                    <a:pt x="20" y="340"/>
                  </a:lnTo>
                  <a:lnTo>
                    <a:pt x="16" y="346"/>
                  </a:lnTo>
                  <a:lnTo>
                    <a:pt x="12" y="350"/>
                  </a:lnTo>
                  <a:lnTo>
                    <a:pt x="10" y="352"/>
                  </a:lnTo>
                  <a:lnTo>
                    <a:pt x="10" y="358"/>
                  </a:lnTo>
                  <a:lnTo>
                    <a:pt x="12" y="362"/>
                  </a:lnTo>
                  <a:lnTo>
                    <a:pt x="18" y="372"/>
                  </a:lnTo>
                  <a:lnTo>
                    <a:pt x="22" y="380"/>
                  </a:lnTo>
                  <a:lnTo>
                    <a:pt x="24" y="388"/>
                  </a:lnTo>
                  <a:lnTo>
                    <a:pt x="24" y="404"/>
                  </a:lnTo>
                  <a:lnTo>
                    <a:pt x="26" y="418"/>
                  </a:lnTo>
                  <a:lnTo>
                    <a:pt x="28" y="436"/>
                  </a:lnTo>
                  <a:lnTo>
                    <a:pt x="34" y="456"/>
                  </a:lnTo>
                  <a:lnTo>
                    <a:pt x="36" y="462"/>
                  </a:lnTo>
                  <a:lnTo>
                    <a:pt x="40" y="462"/>
                  </a:lnTo>
                  <a:lnTo>
                    <a:pt x="44" y="462"/>
                  </a:lnTo>
                  <a:lnTo>
                    <a:pt x="46" y="462"/>
                  </a:lnTo>
                  <a:lnTo>
                    <a:pt x="46" y="460"/>
                  </a:lnTo>
                  <a:lnTo>
                    <a:pt x="44" y="448"/>
                  </a:lnTo>
                  <a:lnTo>
                    <a:pt x="40" y="436"/>
                  </a:lnTo>
                  <a:lnTo>
                    <a:pt x="44" y="434"/>
                  </a:lnTo>
                  <a:lnTo>
                    <a:pt x="50" y="434"/>
                  </a:lnTo>
                  <a:lnTo>
                    <a:pt x="52" y="442"/>
                  </a:lnTo>
                  <a:lnTo>
                    <a:pt x="52" y="456"/>
                  </a:lnTo>
                  <a:lnTo>
                    <a:pt x="54" y="462"/>
                  </a:lnTo>
                  <a:lnTo>
                    <a:pt x="56" y="466"/>
                  </a:lnTo>
                  <a:lnTo>
                    <a:pt x="56" y="480"/>
                  </a:lnTo>
                  <a:lnTo>
                    <a:pt x="50" y="482"/>
                  </a:lnTo>
                  <a:lnTo>
                    <a:pt x="44" y="482"/>
                  </a:lnTo>
                  <a:lnTo>
                    <a:pt x="46" y="486"/>
                  </a:lnTo>
                  <a:lnTo>
                    <a:pt x="48" y="490"/>
                  </a:lnTo>
                  <a:lnTo>
                    <a:pt x="50" y="492"/>
                  </a:lnTo>
                  <a:lnTo>
                    <a:pt x="50" y="496"/>
                  </a:lnTo>
                  <a:lnTo>
                    <a:pt x="50" y="502"/>
                  </a:lnTo>
                  <a:lnTo>
                    <a:pt x="46" y="506"/>
                  </a:lnTo>
                  <a:lnTo>
                    <a:pt x="42" y="512"/>
                  </a:lnTo>
                  <a:lnTo>
                    <a:pt x="40" y="518"/>
                  </a:lnTo>
                  <a:lnTo>
                    <a:pt x="42" y="522"/>
                  </a:lnTo>
                  <a:lnTo>
                    <a:pt x="46" y="524"/>
                  </a:lnTo>
                  <a:lnTo>
                    <a:pt x="56" y="526"/>
                  </a:lnTo>
                  <a:lnTo>
                    <a:pt x="54" y="530"/>
                  </a:lnTo>
                  <a:lnTo>
                    <a:pt x="56" y="534"/>
                  </a:lnTo>
                  <a:lnTo>
                    <a:pt x="58" y="540"/>
                  </a:lnTo>
                  <a:lnTo>
                    <a:pt x="58" y="544"/>
                  </a:lnTo>
                  <a:lnTo>
                    <a:pt x="50" y="544"/>
                  </a:lnTo>
                  <a:lnTo>
                    <a:pt x="50" y="554"/>
                  </a:lnTo>
                  <a:lnTo>
                    <a:pt x="54" y="560"/>
                  </a:lnTo>
                  <a:lnTo>
                    <a:pt x="62" y="568"/>
                  </a:lnTo>
                  <a:lnTo>
                    <a:pt x="62" y="572"/>
                  </a:lnTo>
                  <a:lnTo>
                    <a:pt x="62" y="576"/>
                  </a:lnTo>
                  <a:lnTo>
                    <a:pt x="66" y="582"/>
                  </a:lnTo>
                  <a:lnTo>
                    <a:pt x="74" y="594"/>
                  </a:lnTo>
                  <a:lnTo>
                    <a:pt x="80" y="602"/>
                  </a:lnTo>
                  <a:lnTo>
                    <a:pt x="86" y="606"/>
                  </a:lnTo>
                  <a:lnTo>
                    <a:pt x="96" y="606"/>
                  </a:lnTo>
                  <a:lnTo>
                    <a:pt x="94" y="618"/>
                  </a:lnTo>
                  <a:lnTo>
                    <a:pt x="96" y="622"/>
                  </a:lnTo>
                  <a:lnTo>
                    <a:pt x="100" y="626"/>
                  </a:lnTo>
                  <a:lnTo>
                    <a:pt x="96" y="630"/>
                  </a:lnTo>
                  <a:lnTo>
                    <a:pt x="106" y="640"/>
                  </a:lnTo>
                  <a:lnTo>
                    <a:pt x="122" y="648"/>
                  </a:lnTo>
                  <a:lnTo>
                    <a:pt x="154" y="660"/>
                  </a:lnTo>
                  <a:lnTo>
                    <a:pt x="156" y="664"/>
                  </a:lnTo>
                  <a:lnTo>
                    <a:pt x="158" y="666"/>
                  </a:lnTo>
                  <a:lnTo>
                    <a:pt x="160" y="668"/>
                  </a:lnTo>
                  <a:lnTo>
                    <a:pt x="164" y="670"/>
                  </a:lnTo>
                  <a:lnTo>
                    <a:pt x="172" y="672"/>
                  </a:lnTo>
                  <a:lnTo>
                    <a:pt x="178" y="674"/>
                  </a:lnTo>
                  <a:lnTo>
                    <a:pt x="192" y="678"/>
                  </a:lnTo>
                  <a:lnTo>
                    <a:pt x="174" y="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78" name="Freeform 100"/>
            <p:cNvSpPr>
              <a:spLocks/>
            </p:cNvSpPr>
            <p:nvPr/>
          </p:nvSpPr>
          <p:spPr bwMode="auto">
            <a:xfrm>
              <a:off x="3263316" y="6084908"/>
              <a:ext cx="99168" cy="88938"/>
            </a:xfrm>
            <a:custGeom>
              <a:avLst/>
              <a:gdLst>
                <a:gd name="T0" fmla="*/ 0 w 68"/>
                <a:gd name="T1" fmla="*/ 0 h 56"/>
                <a:gd name="T2" fmla="*/ 2147483647 w 68"/>
                <a:gd name="T3" fmla="*/ 2147483647 h 56"/>
                <a:gd name="T4" fmla="*/ 2147483647 w 68"/>
                <a:gd name="T5" fmla="*/ 2147483647 h 56"/>
                <a:gd name="T6" fmla="*/ 2147483647 w 68"/>
                <a:gd name="T7" fmla="*/ 2147483647 h 56"/>
                <a:gd name="T8" fmla="*/ 2147483647 w 68"/>
                <a:gd name="T9" fmla="*/ 2147483647 h 56"/>
                <a:gd name="T10" fmla="*/ 2147483647 w 68"/>
                <a:gd name="T11" fmla="*/ 2147483647 h 56"/>
                <a:gd name="T12" fmla="*/ 2147483647 w 68"/>
                <a:gd name="T13" fmla="*/ 2147483647 h 56"/>
                <a:gd name="T14" fmla="*/ 2147483647 w 68"/>
                <a:gd name="T15" fmla="*/ 2147483647 h 56"/>
                <a:gd name="T16" fmla="*/ 2147483647 w 68"/>
                <a:gd name="T17" fmla="*/ 2147483647 h 56"/>
                <a:gd name="T18" fmla="*/ 2147483647 w 68"/>
                <a:gd name="T19" fmla="*/ 2147483647 h 56"/>
                <a:gd name="T20" fmla="*/ 2147483647 w 68"/>
                <a:gd name="T21" fmla="*/ 2147483647 h 56"/>
                <a:gd name="T22" fmla="*/ 2147483647 w 68"/>
                <a:gd name="T23" fmla="*/ 2147483647 h 56"/>
                <a:gd name="T24" fmla="*/ 2147483647 w 68"/>
                <a:gd name="T25" fmla="*/ 2147483647 h 56"/>
                <a:gd name="T26" fmla="*/ 0 w 68"/>
                <a:gd name="T27" fmla="*/ 0 h 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56"/>
                <a:gd name="T44" fmla="*/ 68 w 68"/>
                <a:gd name="T45" fmla="*/ 56 h 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56">
                  <a:moveTo>
                    <a:pt x="0" y="0"/>
                  </a:moveTo>
                  <a:lnTo>
                    <a:pt x="6" y="6"/>
                  </a:lnTo>
                  <a:lnTo>
                    <a:pt x="12" y="14"/>
                  </a:lnTo>
                  <a:lnTo>
                    <a:pt x="28" y="26"/>
                  </a:lnTo>
                  <a:lnTo>
                    <a:pt x="40" y="30"/>
                  </a:lnTo>
                  <a:lnTo>
                    <a:pt x="50" y="32"/>
                  </a:lnTo>
                  <a:lnTo>
                    <a:pt x="62" y="36"/>
                  </a:lnTo>
                  <a:lnTo>
                    <a:pt x="66" y="38"/>
                  </a:lnTo>
                  <a:lnTo>
                    <a:pt x="68" y="42"/>
                  </a:lnTo>
                  <a:lnTo>
                    <a:pt x="48" y="52"/>
                  </a:lnTo>
                  <a:lnTo>
                    <a:pt x="40" y="54"/>
                  </a:lnTo>
                  <a:lnTo>
                    <a:pt x="28" y="56"/>
                  </a:lnTo>
                  <a:lnTo>
                    <a:pt x="18" y="5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79" name="Freeform 101"/>
            <p:cNvSpPr>
              <a:spLocks/>
            </p:cNvSpPr>
            <p:nvPr/>
          </p:nvSpPr>
          <p:spPr bwMode="auto">
            <a:xfrm>
              <a:off x="2791694" y="4215869"/>
              <a:ext cx="269828" cy="480535"/>
            </a:xfrm>
            <a:custGeom>
              <a:avLst/>
              <a:gdLst>
                <a:gd name="T0" fmla="*/ 2147483647 w 184"/>
                <a:gd name="T1" fmla="*/ 2147483647 h 304"/>
                <a:gd name="T2" fmla="*/ 2147483647 w 184"/>
                <a:gd name="T3" fmla="*/ 2147483647 h 304"/>
                <a:gd name="T4" fmla="*/ 2147483647 w 184"/>
                <a:gd name="T5" fmla="*/ 2147483647 h 304"/>
                <a:gd name="T6" fmla="*/ 2147483647 w 184"/>
                <a:gd name="T7" fmla="*/ 2147483647 h 304"/>
                <a:gd name="T8" fmla="*/ 2147483647 w 184"/>
                <a:gd name="T9" fmla="*/ 2147483647 h 304"/>
                <a:gd name="T10" fmla="*/ 2147483647 w 184"/>
                <a:gd name="T11" fmla="*/ 2147483647 h 304"/>
                <a:gd name="T12" fmla="*/ 2147483647 w 184"/>
                <a:gd name="T13" fmla="*/ 2147483647 h 304"/>
                <a:gd name="T14" fmla="*/ 2147483647 w 184"/>
                <a:gd name="T15" fmla="*/ 2147483647 h 304"/>
                <a:gd name="T16" fmla="*/ 2147483647 w 184"/>
                <a:gd name="T17" fmla="*/ 2147483647 h 304"/>
                <a:gd name="T18" fmla="*/ 2147483647 w 184"/>
                <a:gd name="T19" fmla="*/ 2147483647 h 304"/>
                <a:gd name="T20" fmla="*/ 2147483647 w 184"/>
                <a:gd name="T21" fmla="*/ 2147483647 h 304"/>
                <a:gd name="T22" fmla="*/ 2147483647 w 184"/>
                <a:gd name="T23" fmla="*/ 2147483647 h 304"/>
                <a:gd name="T24" fmla="*/ 2147483647 w 184"/>
                <a:gd name="T25" fmla="*/ 2147483647 h 304"/>
                <a:gd name="T26" fmla="*/ 2147483647 w 184"/>
                <a:gd name="T27" fmla="*/ 2147483647 h 304"/>
                <a:gd name="T28" fmla="*/ 2147483647 w 184"/>
                <a:gd name="T29" fmla="*/ 2147483647 h 304"/>
                <a:gd name="T30" fmla="*/ 2147483647 w 184"/>
                <a:gd name="T31" fmla="*/ 2147483647 h 304"/>
                <a:gd name="T32" fmla="*/ 2147483647 w 184"/>
                <a:gd name="T33" fmla="*/ 2147483647 h 304"/>
                <a:gd name="T34" fmla="*/ 2147483647 w 184"/>
                <a:gd name="T35" fmla="*/ 2147483647 h 304"/>
                <a:gd name="T36" fmla="*/ 2147483647 w 184"/>
                <a:gd name="T37" fmla="*/ 2147483647 h 304"/>
                <a:gd name="T38" fmla="*/ 2147483647 w 184"/>
                <a:gd name="T39" fmla="*/ 2147483647 h 304"/>
                <a:gd name="T40" fmla="*/ 2147483647 w 184"/>
                <a:gd name="T41" fmla="*/ 2147483647 h 304"/>
                <a:gd name="T42" fmla="*/ 2147483647 w 184"/>
                <a:gd name="T43" fmla="*/ 2147483647 h 304"/>
                <a:gd name="T44" fmla="*/ 2147483647 w 184"/>
                <a:gd name="T45" fmla="*/ 2147483647 h 304"/>
                <a:gd name="T46" fmla="*/ 2147483647 w 184"/>
                <a:gd name="T47" fmla="*/ 2147483647 h 304"/>
                <a:gd name="T48" fmla="*/ 2147483647 w 184"/>
                <a:gd name="T49" fmla="*/ 2147483647 h 304"/>
                <a:gd name="T50" fmla="*/ 2147483647 w 184"/>
                <a:gd name="T51" fmla="*/ 2147483647 h 304"/>
                <a:gd name="T52" fmla="*/ 2147483647 w 184"/>
                <a:gd name="T53" fmla="*/ 2147483647 h 304"/>
                <a:gd name="T54" fmla="*/ 2147483647 w 184"/>
                <a:gd name="T55" fmla="*/ 2147483647 h 304"/>
                <a:gd name="T56" fmla="*/ 2147483647 w 184"/>
                <a:gd name="T57" fmla="*/ 2147483647 h 304"/>
                <a:gd name="T58" fmla="*/ 2147483647 w 184"/>
                <a:gd name="T59" fmla="*/ 2147483647 h 304"/>
                <a:gd name="T60" fmla="*/ 2147483647 w 184"/>
                <a:gd name="T61" fmla="*/ 2147483647 h 304"/>
                <a:gd name="T62" fmla="*/ 2147483647 w 184"/>
                <a:gd name="T63" fmla="*/ 2147483647 h 304"/>
                <a:gd name="T64" fmla="*/ 2147483647 w 184"/>
                <a:gd name="T65" fmla="*/ 2147483647 h 304"/>
                <a:gd name="T66" fmla="*/ 2147483647 w 184"/>
                <a:gd name="T67" fmla="*/ 2147483647 h 304"/>
                <a:gd name="T68" fmla="*/ 2147483647 w 184"/>
                <a:gd name="T69" fmla="*/ 2147483647 h 304"/>
                <a:gd name="T70" fmla="*/ 2147483647 w 184"/>
                <a:gd name="T71" fmla="*/ 2147483647 h 304"/>
                <a:gd name="T72" fmla="*/ 2147483647 w 184"/>
                <a:gd name="T73" fmla="*/ 2147483647 h 304"/>
                <a:gd name="T74" fmla="*/ 2147483647 w 184"/>
                <a:gd name="T75" fmla="*/ 2147483647 h 304"/>
                <a:gd name="T76" fmla="*/ 2147483647 w 184"/>
                <a:gd name="T77" fmla="*/ 2147483647 h 304"/>
                <a:gd name="T78" fmla="*/ 2147483647 w 184"/>
                <a:gd name="T79" fmla="*/ 2147483647 h 304"/>
                <a:gd name="T80" fmla="*/ 2147483647 w 184"/>
                <a:gd name="T81" fmla="*/ 2147483647 h 304"/>
                <a:gd name="T82" fmla="*/ 2147483647 w 184"/>
                <a:gd name="T83" fmla="*/ 2147483647 h 304"/>
                <a:gd name="T84" fmla="*/ 2147483647 w 184"/>
                <a:gd name="T85" fmla="*/ 2147483647 h 304"/>
                <a:gd name="T86" fmla="*/ 2147483647 w 184"/>
                <a:gd name="T87" fmla="*/ 2147483647 h 304"/>
                <a:gd name="T88" fmla="*/ 2147483647 w 184"/>
                <a:gd name="T89" fmla="*/ 2147483647 h 304"/>
                <a:gd name="T90" fmla="*/ 0 w 184"/>
                <a:gd name="T91" fmla="*/ 2147483647 h 3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4"/>
                <a:gd name="T139" fmla="*/ 0 h 304"/>
                <a:gd name="T140" fmla="*/ 184 w 184"/>
                <a:gd name="T141" fmla="*/ 304 h 3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4" h="304">
                  <a:moveTo>
                    <a:pt x="2" y="204"/>
                  </a:moveTo>
                  <a:lnTo>
                    <a:pt x="2" y="194"/>
                  </a:lnTo>
                  <a:lnTo>
                    <a:pt x="6" y="184"/>
                  </a:lnTo>
                  <a:lnTo>
                    <a:pt x="8" y="178"/>
                  </a:lnTo>
                  <a:lnTo>
                    <a:pt x="18" y="176"/>
                  </a:lnTo>
                  <a:lnTo>
                    <a:pt x="18" y="172"/>
                  </a:lnTo>
                  <a:lnTo>
                    <a:pt x="22" y="166"/>
                  </a:lnTo>
                  <a:lnTo>
                    <a:pt x="26" y="162"/>
                  </a:lnTo>
                  <a:lnTo>
                    <a:pt x="28" y="158"/>
                  </a:lnTo>
                  <a:lnTo>
                    <a:pt x="26" y="142"/>
                  </a:lnTo>
                  <a:lnTo>
                    <a:pt x="24" y="124"/>
                  </a:lnTo>
                  <a:lnTo>
                    <a:pt x="26" y="118"/>
                  </a:lnTo>
                  <a:lnTo>
                    <a:pt x="28" y="114"/>
                  </a:lnTo>
                  <a:lnTo>
                    <a:pt x="26" y="106"/>
                  </a:lnTo>
                  <a:lnTo>
                    <a:pt x="22" y="100"/>
                  </a:lnTo>
                  <a:lnTo>
                    <a:pt x="18" y="96"/>
                  </a:lnTo>
                  <a:lnTo>
                    <a:pt x="18" y="90"/>
                  </a:lnTo>
                  <a:lnTo>
                    <a:pt x="16" y="90"/>
                  </a:lnTo>
                  <a:lnTo>
                    <a:pt x="22" y="86"/>
                  </a:lnTo>
                  <a:lnTo>
                    <a:pt x="28" y="82"/>
                  </a:lnTo>
                  <a:lnTo>
                    <a:pt x="26" y="76"/>
                  </a:lnTo>
                  <a:lnTo>
                    <a:pt x="26" y="70"/>
                  </a:lnTo>
                  <a:lnTo>
                    <a:pt x="28" y="68"/>
                  </a:lnTo>
                  <a:lnTo>
                    <a:pt x="32" y="72"/>
                  </a:lnTo>
                  <a:lnTo>
                    <a:pt x="40" y="74"/>
                  </a:lnTo>
                  <a:lnTo>
                    <a:pt x="42" y="64"/>
                  </a:lnTo>
                  <a:lnTo>
                    <a:pt x="46" y="62"/>
                  </a:lnTo>
                  <a:lnTo>
                    <a:pt x="48" y="58"/>
                  </a:lnTo>
                  <a:lnTo>
                    <a:pt x="52" y="58"/>
                  </a:lnTo>
                  <a:lnTo>
                    <a:pt x="56" y="54"/>
                  </a:lnTo>
                  <a:lnTo>
                    <a:pt x="58" y="48"/>
                  </a:lnTo>
                  <a:lnTo>
                    <a:pt x="60" y="42"/>
                  </a:lnTo>
                  <a:lnTo>
                    <a:pt x="60" y="34"/>
                  </a:lnTo>
                  <a:lnTo>
                    <a:pt x="62" y="30"/>
                  </a:lnTo>
                  <a:lnTo>
                    <a:pt x="66" y="26"/>
                  </a:lnTo>
                  <a:lnTo>
                    <a:pt x="72" y="24"/>
                  </a:lnTo>
                  <a:lnTo>
                    <a:pt x="80" y="24"/>
                  </a:lnTo>
                  <a:lnTo>
                    <a:pt x="82" y="20"/>
                  </a:lnTo>
                  <a:lnTo>
                    <a:pt x="86" y="18"/>
                  </a:lnTo>
                  <a:lnTo>
                    <a:pt x="98" y="14"/>
                  </a:lnTo>
                  <a:lnTo>
                    <a:pt x="110" y="10"/>
                  </a:lnTo>
                  <a:lnTo>
                    <a:pt x="118" y="4"/>
                  </a:lnTo>
                  <a:lnTo>
                    <a:pt x="124" y="2"/>
                  </a:lnTo>
                  <a:lnTo>
                    <a:pt x="128" y="0"/>
                  </a:lnTo>
                  <a:lnTo>
                    <a:pt x="128" y="8"/>
                  </a:lnTo>
                  <a:lnTo>
                    <a:pt x="124" y="10"/>
                  </a:lnTo>
                  <a:lnTo>
                    <a:pt x="120" y="14"/>
                  </a:lnTo>
                  <a:lnTo>
                    <a:pt x="118" y="18"/>
                  </a:lnTo>
                  <a:lnTo>
                    <a:pt x="110" y="28"/>
                  </a:lnTo>
                  <a:lnTo>
                    <a:pt x="98" y="40"/>
                  </a:lnTo>
                  <a:lnTo>
                    <a:pt x="94" y="48"/>
                  </a:lnTo>
                  <a:lnTo>
                    <a:pt x="92" y="56"/>
                  </a:lnTo>
                  <a:lnTo>
                    <a:pt x="94" y="62"/>
                  </a:lnTo>
                  <a:lnTo>
                    <a:pt x="98" y="64"/>
                  </a:lnTo>
                  <a:lnTo>
                    <a:pt x="100" y="68"/>
                  </a:lnTo>
                  <a:lnTo>
                    <a:pt x="102" y="72"/>
                  </a:lnTo>
                  <a:lnTo>
                    <a:pt x="106" y="76"/>
                  </a:lnTo>
                  <a:lnTo>
                    <a:pt x="108" y="82"/>
                  </a:lnTo>
                  <a:lnTo>
                    <a:pt x="104" y="88"/>
                  </a:lnTo>
                  <a:lnTo>
                    <a:pt x="102" y="92"/>
                  </a:lnTo>
                  <a:lnTo>
                    <a:pt x="104" y="94"/>
                  </a:lnTo>
                  <a:lnTo>
                    <a:pt x="108" y="98"/>
                  </a:lnTo>
                  <a:lnTo>
                    <a:pt x="112" y="100"/>
                  </a:lnTo>
                  <a:lnTo>
                    <a:pt x="116" y="102"/>
                  </a:lnTo>
                  <a:lnTo>
                    <a:pt x="130" y="104"/>
                  </a:lnTo>
                  <a:lnTo>
                    <a:pt x="142" y="106"/>
                  </a:lnTo>
                  <a:lnTo>
                    <a:pt x="142" y="112"/>
                  </a:lnTo>
                  <a:lnTo>
                    <a:pt x="146" y="116"/>
                  </a:lnTo>
                  <a:lnTo>
                    <a:pt x="152" y="118"/>
                  </a:lnTo>
                  <a:lnTo>
                    <a:pt x="158" y="118"/>
                  </a:lnTo>
                  <a:lnTo>
                    <a:pt x="166" y="118"/>
                  </a:lnTo>
                  <a:lnTo>
                    <a:pt x="170" y="118"/>
                  </a:lnTo>
                  <a:lnTo>
                    <a:pt x="176" y="116"/>
                  </a:lnTo>
                  <a:lnTo>
                    <a:pt x="184" y="116"/>
                  </a:lnTo>
                  <a:lnTo>
                    <a:pt x="176" y="132"/>
                  </a:lnTo>
                  <a:lnTo>
                    <a:pt x="174" y="142"/>
                  </a:lnTo>
                  <a:lnTo>
                    <a:pt x="172" y="148"/>
                  </a:lnTo>
                  <a:lnTo>
                    <a:pt x="174" y="154"/>
                  </a:lnTo>
                  <a:lnTo>
                    <a:pt x="178" y="158"/>
                  </a:lnTo>
                  <a:lnTo>
                    <a:pt x="180" y="162"/>
                  </a:lnTo>
                  <a:lnTo>
                    <a:pt x="182" y="168"/>
                  </a:lnTo>
                  <a:lnTo>
                    <a:pt x="182" y="170"/>
                  </a:lnTo>
                  <a:lnTo>
                    <a:pt x="180" y="174"/>
                  </a:lnTo>
                  <a:lnTo>
                    <a:pt x="178" y="174"/>
                  </a:lnTo>
                  <a:lnTo>
                    <a:pt x="178" y="178"/>
                  </a:lnTo>
                  <a:lnTo>
                    <a:pt x="180" y="182"/>
                  </a:lnTo>
                  <a:lnTo>
                    <a:pt x="184" y="190"/>
                  </a:lnTo>
                  <a:lnTo>
                    <a:pt x="170" y="198"/>
                  </a:lnTo>
                  <a:lnTo>
                    <a:pt x="160" y="200"/>
                  </a:lnTo>
                  <a:lnTo>
                    <a:pt x="148" y="200"/>
                  </a:lnTo>
                  <a:lnTo>
                    <a:pt x="142" y="204"/>
                  </a:lnTo>
                  <a:lnTo>
                    <a:pt x="144" y="204"/>
                  </a:lnTo>
                  <a:lnTo>
                    <a:pt x="146" y="206"/>
                  </a:lnTo>
                  <a:lnTo>
                    <a:pt x="148" y="210"/>
                  </a:lnTo>
                  <a:lnTo>
                    <a:pt x="152" y="212"/>
                  </a:lnTo>
                  <a:lnTo>
                    <a:pt x="152" y="220"/>
                  </a:lnTo>
                  <a:lnTo>
                    <a:pt x="146" y="220"/>
                  </a:lnTo>
                  <a:lnTo>
                    <a:pt x="142" y="222"/>
                  </a:lnTo>
                  <a:lnTo>
                    <a:pt x="140" y="226"/>
                  </a:lnTo>
                  <a:lnTo>
                    <a:pt x="138" y="228"/>
                  </a:lnTo>
                  <a:lnTo>
                    <a:pt x="140" y="234"/>
                  </a:lnTo>
                  <a:lnTo>
                    <a:pt x="142" y="240"/>
                  </a:lnTo>
                  <a:lnTo>
                    <a:pt x="146" y="246"/>
                  </a:lnTo>
                  <a:lnTo>
                    <a:pt x="148" y="252"/>
                  </a:lnTo>
                  <a:lnTo>
                    <a:pt x="146" y="276"/>
                  </a:lnTo>
                  <a:lnTo>
                    <a:pt x="142" y="304"/>
                  </a:lnTo>
                  <a:lnTo>
                    <a:pt x="136" y="300"/>
                  </a:lnTo>
                  <a:lnTo>
                    <a:pt x="132" y="298"/>
                  </a:lnTo>
                  <a:lnTo>
                    <a:pt x="130" y="294"/>
                  </a:lnTo>
                  <a:lnTo>
                    <a:pt x="132" y="290"/>
                  </a:lnTo>
                  <a:lnTo>
                    <a:pt x="136" y="286"/>
                  </a:lnTo>
                  <a:lnTo>
                    <a:pt x="138" y="282"/>
                  </a:lnTo>
                  <a:lnTo>
                    <a:pt x="140" y="278"/>
                  </a:lnTo>
                  <a:lnTo>
                    <a:pt x="134" y="274"/>
                  </a:lnTo>
                  <a:lnTo>
                    <a:pt x="126" y="272"/>
                  </a:lnTo>
                  <a:lnTo>
                    <a:pt x="122" y="274"/>
                  </a:lnTo>
                  <a:lnTo>
                    <a:pt x="122" y="278"/>
                  </a:lnTo>
                  <a:lnTo>
                    <a:pt x="118" y="274"/>
                  </a:lnTo>
                  <a:lnTo>
                    <a:pt x="116" y="272"/>
                  </a:lnTo>
                  <a:lnTo>
                    <a:pt x="114" y="272"/>
                  </a:lnTo>
                  <a:lnTo>
                    <a:pt x="110" y="274"/>
                  </a:lnTo>
                  <a:lnTo>
                    <a:pt x="108" y="276"/>
                  </a:lnTo>
                  <a:lnTo>
                    <a:pt x="106" y="276"/>
                  </a:lnTo>
                  <a:lnTo>
                    <a:pt x="90" y="276"/>
                  </a:lnTo>
                  <a:lnTo>
                    <a:pt x="88" y="268"/>
                  </a:lnTo>
                  <a:lnTo>
                    <a:pt x="86" y="260"/>
                  </a:lnTo>
                  <a:lnTo>
                    <a:pt x="82" y="256"/>
                  </a:lnTo>
                  <a:lnTo>
                    <a:pt x="76" y="248"/>
                  </a:lnTo>
                  <a:lnTo>
                    <a:pt x="68" y="242"/>
                  </a:lnTo>
                  <a:lnTo>
                    <a:pt x="62" y="238"/>
                  </a:lnTo>
                  <a:lnTo>
                    <a:pt x="58" y="234"/>
                  </a:lnTo>
                  <a:lnTo>
                    <a:pt x="52" y="234"/>
                  </a:lnTo>
                  <a:lnTo>
                    <a:pt x="50" y="230"/>
                  </a:lnTo>
                  <a:lnTo>
                    <a:pt x="52" y="228"/>
                  </a:lnTo>
                  <a:lnTo>
                    <a:pt x="36" y="226"/>
                  </a:lnTo>
                  <a:lnTo>
                    <a:pt x="22" y="220"/>
                  </a:lnTo>
                  <a:lnTo>
                    <a:pt x="10" y="212"/>
                  </a:lnTo>
                  <a:lnTo>
                    <a:pt x="0" y="204"/>
                  </a:lnTo>
                  <a:lnTo>
                    <a:pt x="2" y="2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80" name="Freeform 103"/>
            <p:cNvSpPr>
              <a:spLocks/>
            </p:cNvSpPr>
            <p:nvPr/>
          </p:nvSpPr>
          <p:spPr bwMode="auto">
            <a:xfrm>
              <a:off x="5138271" y="3905246"/>
              <a:ext cx="386292" cy="560181"/>
            </a:xfrm>
            <a:custGeom>
              <a:avLst/>
              <a:gdLst>
                <a:gd name="T0" fmla="*/ 2147483647 w 264"/>
                <a:gd name="T1" fmla="*/ 2147483647 h 354"/>
                <a:gd name="T2" fmla="*/ 2147483647 w 264"/>
                <a:gd name="T3" fmla="*/ 2147483647 h 354"/>
                <a:gd name="T4" fmla="*/ 2147483647 w 264"/>
                <a:gd name="T5" fmla="*/ 2147483647 h 354"/>
                <a:gd name="T6" fmla="*/ 2147483647 w 264"/>
                <a:gd name="T7" fmla="*/ 2147483647 h 354"/>
                <a:gd name="T8" fmla="*/ 2147483647 w 264"/>
                <a:gd name="T9" fmla="*/ 2147483647 h 354"/>
                <a:gd name="T10" fmla="*/ 2147483647 w 264"/>
                <a:gd name="T11" fmla="*/ 2147483647 h 354"/>
                <a:gd name="T12" fmla="*/ 2147483647 w 264"/>
                <a:gd name="T13" fmla="*/ 2147483647 h 354"/>
                <a:gd name="T14" fmla="*/ 2147483647 w 264"/>
                <a:gd name="T15" fmla="*/ 2147483647 h 354"/>
                <a:gd name="T16" fmla="*/ 2147483647 w 264"/>
                <a:gd name="T17" fmla="*/ 2147483647 h 354"/>
                <a:gd name="T18" fmla="*/ 2147483647 w 264"/>
                <a:gd name="T19" fmla="*/ 2147483647 h 354"/>
                <a:gd name="T20" fmla="*/ 2147483647 w 264"/>
                <a:gd name="T21" fmla="*/ 2147483647 h 354"/>
                <a:gd name="T22" fmla="*/ 2147483647 w 264"/>
                <a:gd name="T23" fmla="*/ 2147483647 h 354"/>
                <a:gd name="T24" fmla="*/ 2147483647 w 264"/>
                <a:gd name="T25" fmla="*/ 2147483647 h 354"/>
                <a:gd name="T26" fmla="*/ 2147483647 w 264"/>
                <a:gd name="T27" fmla="*/ 2147483647 h 354"/>
                <a:gd name="T28" fmla="*/ 2147483647 w 264"/>
                <a:gd name="T29" fmla="*/ 2147483647 h 354"/>
                <a:gd name="T30" fmla="*/ 2147483647 w 264"/>
                <a:gd name="T31" fmla="*/ 2147483647 h 354"/>
                <a:gd name="T32" fmla="*/ 2147483647 w 264"/>
                <a:gd name="T33" fmla="*/ 2147483647 h 354"/>
                <a:gd name="T34" fmla="*/ 2147483647 w 264"/>
                <a:gd name="T35" fmla="*/ 2147483647 h 354"/>
                <a:gd name="T36" fmla="*/ 2147483647 w 264"/>
                <a:gd name="T37" fmla="*/ 2147483647 h 354"/>
                <a:gd name="T38" fmla="*/ 2147483647 w 264"/>
                <a:gd name="T39" fmla="*/ 2147483647 h 354"/>
                <a:gd name="T40" fmla="*/ 2147483647 w 264"/>
                <a:gd name="T41" fmla="*/ 2147483647 h 354"/>
                <a:gd name="T42" fmla="*/ 2147483647 w 264"/>
                <a:gd name="T43" fmla="*/ 2147483647 h 354"/>
                <a:gd name="T44" fmla="*/ 2147483647 w 264"/>
                <a:gd name="T45" fmla="*/ 2147483647 h 354"/>
                <a:gd name="T46" fmla="*/ 2147483647 w 264"/>
                <a:gd name="T47" fmla="*/ 2147483647 h 354"/>
                <a:gd name="T48" fmla="*/ 2147483647 w 264"/>
                <a:gd name="T49" fmla="*/ 2147483647 h 354"/>
                <a:gd name="T50" fmla="*/ 2147483647 w 264"/>
                <a:gd name="T51" fmla="*/ 2147483647 h 354"/>
                <a:gd name="T52" fmla="*/ 2147483647 w 264"/>
                <a:gd name="T53" fmla="*/ 2147483647 h 354"/>
                <a:gd name="T54" fmla="*/ 2147483647 w 264"/>
                <a:gd name="T55" fmla="*/ 2147483647 h 354"/>
                <a:gd name="T56" fmla="*/ 2147483647 w 264"/>
                <a:gd name="T57" fmla="*/ 2147483647 h 354"/>
                <a:gd name="T58" fmla="*/ 2147483647 w 264"/>
                <a:gd name="T59" fmla="*/ 2147483647 h 354"/>
                <a:gd name="T60" fmla="*/ 2147483647 w 264"/>
                <a:gd name="T61" fmla="*/ 2147483647 h 354"/>
                <a:gd name="T62" fmla="*/ 2147483647 w 264"/>
                <a:gd name="T63" fmla="*/ 2147483647 h 354"/>
                <a:gd name="T64" fmla="*/ 2147483647 w 264"/>
                <a:gd name="T65" fmla="*/ 2147483647 h 354"/>
                <a:gd name="T66" fmla="*/ 2147483647 w 264"/>
                <a:gd name="T67" fmla="*/ 2147483647 h 354"/>
                <a:gd name="T68" fmla="*/ 2147483647 w 264"/>
                <a:gd name="T69" fmla="*/ 2147483647 h 354"/>
                <a:gd name="T70" fmla="*/ 2147483647 w 264"/>
                <a:gd name="T71" fmla="*/ 2147483647 h 354"/>
                <a:gd name="T72" fmla="*/ 2147483647 w 264"/>
                <a:gd name="T73" fmla="*/ 2147483647 h 354"/>
                <a:gd name="T74" fmla="*/ 2147483647 w 264"/>
                <a:gd name="T75" fmla="*/ 2147483647 h 354"/>
                <a:gd name="T76" fmla="*/ 2147483647 w 264"/>
                <a:gd name="T77" fmla="*/ 2147483647 h 354"/>
                <a:gd name="T78" fmla="*/ 2147483647 w 264"/>
                <a:gd name="T79" fmla="*/ 2147483647 h 354"/>
                <a:gd name="T80" fmla="*/ 2147483647 w 264"/>
                <a:gd name="T81" fmla="*/ 2147483647 h 354"/>
                <a:gd name="T82" fmla="*/ 2147483647 w 264"/>
                <a:gd name="T83" fmla="*/ 2147483647 h 354"/>
                <a:gd name="T84" fmla="*/ 2147483647 w 264"/>
                <a:gd name="T85" fmla="*/ 2147483647 h 354"/>
                <a:gd name="T86" fmla="*/ 2147483647 w 264"/>
                <a:gd name="T87" fmla="*/ 2147483647 h 354"/>
                <a:gd name="T88" fmla="*/ 2147483647 w 264"/>
                <a:gd name="T89" fmla="*/ 2147483647 h 354"/>
                <a:gd name="T90" fmla="*/ 2147483647 w 264"/>
                <a:gd name="T91" fmla="*/ 0 h 354"/>
                <a:gd name="T92" fmla="*/ 2147483647 w 264"/>
                <a:gd name="T93" fmla="*/ 2147483647 h 354"/>
                <a:gd name="T94" fmla="*/ 2147483647 w 264"/>
                <a:gd name="T95" fmla="*/ 2147483647 h 354"/>
                <a:gd name="T96" fmla="*/ 2147483647 w 264"/>
                <a:gd name="T97" fmla="*/ 2147483647 h 354"/>
                <a:gd name="T98" fmla="*/ 2147483647 w 264"/>
                <a:gd name="T99" fmla="*/ 2147483647 h 354"/>
                <a:gd name="T100" fmla="*/ 2147483647 w 264"/>
                <a:gd name="T101" fmla="*/ 2147483647 h 354"/>
                <a:gd name="T102" fmla="*/ 2147483647 w 264"/>
                <a:gd name="T103" fmla="*/ 2147483647 h 354"/>
                <a:gd name="T104" fmla="*/ 2147483647 w 264"/>
                <a:gd name="T105" fmla="*/ 2147483647 h 354"/>
                <a:gd name="T106" fmla="*/ 2147483647 w 264"/>
                <a:gd name="T107" fmla="*/ 2147483647 h 354"/>
                <a:gd name="T108" fmla="*/ 2147483647 w 264"/>
                <a:gd name="T109" fmla="*/ 2147483647 h 354"/>
                <a:gd name="T110" fmla="*/ 0 w 264"/>
                <a:gd name="T111" fmla="*/ 2147483647 h 354"/>
                <a:gd name="T112" fmla="*/ 2147483647 w 264"/>
                <a:gd name="T113" fmla="*/ 2147483647 h 354"/>
                <a:gd name="T114" fmla="*/ 2147483647 w 264"/>
                <a:gd name="T115" fmla="*/ 2147483647 h 354"/>
                <a:gd name="T116" fmla="*/ 2147483647 w 264"/>
                <a:gd name="T117" fmla="*/ 2147483647 h 3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64"/>
                <a:gd name="T178" fmla="*/ 0 h 354"/>
                <a:gd name="T179" fmla="*/ 264 w 264"/>
                <a:gd name="T180" fmla="*/ 354 h 35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64" h="354">
                  <a:moveTo>
                    <a:pt x="18" y="220"/>
                  </a:moveTo>
                  <a:lnTo>
                    <a:pt x="20" y="220"/>
                  </a:lnTo>
                  <a:lnTo>
                    <a:pt x="20" y="226"/>
                  </a:lnTo>
                  <a:lnTo>
                    <a:pt x="24" y="232"/>
                  </a:lnTo>
                  <a:lnTo>
                    <a:pt x="26" y="240"/>
                  </a:lnTo>
                  <a:lnTo>
                    <a:pt x="28" y="248"/>
                  </a:lnTo>
                  <a:lnTo>
                    <a:pt x="28" y="260"/>
                  </a:lnTo>
                  <a:lnTo>
                    <a:pt x="40" y="260"/>
                  </a:lnTo>
                  <a:lnTo>
                    <a:pt x="40" y="264"/>
                  </a:lnTo>
                  <a:lnTo>
                    <a:pt x="42" y="266"/>
                  </a:lnTo>
                  <a:lnTo>
                    <a:pt x="46" y="270"/>
                  </a:lnTo>
                  <a:lnTo>
                    <a:pt x="52" y="274"/>
                  </a:lnTo>
                  <a:lnTo>
                    <a:pt x="54" y="276"/>
                  </a:lnTo>
                  <a:lnTo>
                    <a:pt x="54" y="282"/>
                  </a:lnTo>
                  <a:lnTo>
                    <a:pt x="58" y="288"/>
                  </a:lnTo>
                  <a:lnTo>
                    <a:pt x="62" y="290"/>
                  </a:lnTo>
                  <a:lnTo>
                    <a:pt x="70" y="300"/>
                  </a:lnTo>
                  <a:lnTo>
                    <a:pt x="80" y="308"/>
                  </a:lnTo>
                  <a:lnTo>
                    <a:pt x="84" y="312"/>
                  </a:lnTo>
                  <a:lnTo>
                    <a:pt x="88" y="316"/>
                  </a:lnTo>
                  <a:lnTo>
                    <a:pt x="88" y="322"/>
                  </a:lnTo>
                  <a:lnTo>
                    <a:pt x="88" y="326"/>
                  </a:lnTo>
                  <a:lnTo>
                    <a:pt x="90" y="328"/>
                  </a:lnTo>
                  <a:lnTo>
                    <a:pt x="98" y="336"/>
                  </a:lnTo>
                  <a:lnTo>
                    <a:pt x="104" y="338"/>
                  </a:lnTo>
                  <a:lnTo>
                    <a:pt x="112" y="342"/>
                  </a:lnTo>
                  <a:lnTo>
                    <a:pt x="112" y="338"/>
                  </a:lnTo>
                  <a:lnTo>
                    <a:pt x="116" y="338"/>
                  </a:lnTo>
                  <a:lnTo>
                    <a:pt x="120" y="342"/>
                  </a:lnTo>
                  <a:lnTo>
                    <a:pt x="124" y="338"/>
                  </a:lnTo>
                  <a:lnTo>
                    <a:pt x="132" y="338"/>
                  </a:lnTo>
                  <a:lnTo>
                    <a:pt x="134" y="342"/>
                  </a:lnTo>
                  <a:lnTo>
                    <a:pt x="136" y="346"/>
                  </a:lnTo>
                  <a:lnTo>
                    <a:pt x="146" y="354"/>
                  </a:lnTo>
                  <a:lnTo>
                    <a:pt x="150" y="352"/>
                  </a:lnTo>
                  <a:lnTo>
                    <a:pt x="156" y="350"/>
                  </a:lnTo>
                  <a:lnTo>
                    <a:pt x="178" y="350"/>
                  </a:lnTo>
                  <a:lnTo>
                    <a:pt x="186" y="350"/>
                  </a:lnTo>
                  <a:lnTo>
                    <a:pt x="192" y="346"/>
                  </a:lnTo>
                  <a:lnTo>
                    <a:pt x="198" y="342"/>
                  </a:lnTo>
                  <a:lnTo>
                    <a:pt x="202" y="338"/>
                  </a:lnTo>
                  <a:lnTo>
                    <a:pt x="228" y="338"/>
                  </a:lnTo>
                  <a:lnTo>
                    <a:pt x="224" y="330"/>
                  </a:lnTo>
                  <a:lnTo>
                    <a:pt x="220" y="324"/>
                  </a:lnTo>
                  <a:lnTo>
                    <a:pt x="216" y="318"/>
                  </a:lnTo>
                  <a:lnTo>
                    <a:pt x="212" y="314"/>
                  </a:lnTo>
                  <a:lnTo>
                    <a:pt x="210" y="300"/>
                  </a:lnTo>
                  <a:lnTo>
                    <a:pt x="206" y="296"/>
                  </a:lnTo>
                  <a:lnTo>
                    <a:pt x="204" y="292"/>
                  </a:lnTo>
                  <a:lnTo>
                    <a:pt x="190" y="284"/>
                  </a:lnTo>
                  <a:lnTo>
                    <a:pt x="184" y="278"/>
                  </a:lnTo>
                  <a:lnTo>
                    <a:pt x="180" y="274"/>
                  </a:lnTo>
                  <a:lnTo>
                    <a:pt x="180" y="272"/>
                  </a:lnTo>
                  <a:lnTo>
                    <a:pt x="182" y="270"/>
                  </a:lnTo>
                  <a:lnTo>
                    <a:pt x="186" y="268"/>
                  </a:lnTo>
                  <a:lnTo>
                    <a:pt x="192" y="266"/>
                  </a:lnTo>
                  <a:lnTo>
                    <a:pt x="196" y="262"/>
                  </a:lnTo>
                  <a:lnTo>
                    <a:pt x="198" y="252"/>
                  </a:lnTo>
                  <a:lnTo>
                    <a:pt x="198" y="244"/>
                  </a:lnTo>
                  <a:lnTo>
                    <a:pt x="198" y="234"/>
                  </a:lnTo>
                  <a:lnTo>
                    <a:pt x="200" y="226"/>
                  </a:lnTo>
                  <a:lnTo>
                    <a:pt x="204" y="224"/>
                  </a:lnTo>
                  <a:lnTo>
                    <a:pt x="210" y="222"/>
                  </a:lnTo>
                  <a:lnTo>
                    <a:pt x="212" y="212"/>
                  </a:lnTo>
                  <a:lnTo>
                    <a:pt x="214" y="204"/>
                  </a:lnTo>
                  <a:lnTo>
                    <a:pt x="222" y="190"/>
                  </a:lnTo>
                  <a:lnTo>
                    <a:pt x="232" y="178"/>
                  </a:lnTo>
                  <a:lnTo>
                    <a:pt x="232" y="170"/>
                  </a:lnTo>
                  <a:lnTo>
                    <a:pt x="232" y="162"/>
                  </a:lnTo>
                  <a:lnTo>
                    <a:pt x="232" y="138"/>
                  </a:lnTo>
                  <a:lnTo>
                    <a:pt x="234" y="134"/>
                  </a:lnTo>
                  <a:lnTo>
                    <a:pt x="236" y="126"/>
                  </a:lnTo>
                  <a:lnTo>
                    <a:pt x="238" y="120"/>
                  </a:lnTo>
                  <a:lnTo>
                    <a:pt x="238" y="108"/>
                  </a:lnTo>
                  <a:lnTo>
                    <a:pt x="246" y="106"/>
                  </a:lnTo>
                  <a:lnTo>
                    <a:pt x="254" y="102"/>
                  </a:lnTo>
                  <a:lnTo>
                    <a:pt x="260" y="96"/>
                  </a:lnTo>
                  <a:lnTo>
                    <a:pt x="264" y="92"/>
                  </a:lnTo>
                  <a:lnTo>
                    <a:pt x="260" y="88"/>
                  </a:lnTo>
                  <a:lnTo>
                    <a:pt x="258" y="84"/>
                  </a:lnTo>
                  <a:lnTo>
                    <a:pt x="254" y="80"/>
                  </a:lnTo>
                  <a:lnTo>
                    <a:pt x="250" y="76"/>
                  </a:lnTo>
                  <a:lnTo>
                    <a:pt x="246" y="68"/>
                  </a:lnTo>
                  <a:lnTo>
                    <a:pt x="242" y="58"/>
                  </a:lnTo>
                  <a:lnTo>
                    <a:pt x="238" y="38"/>
                  </a:lnTo>
                  <a:lnTo>
                    <a:pt x="236" y="28"/>
                  </a:lnTo>
                  <a:lnTo>
                    <a:pt x="232" y="18"/>
                  </a:lnTo>
                  <a:lnTo>
                    <a:pt x="230" y="12"/>
                  </a:lnTo>
                  <a:lnTo>
                    <a:pt x="222" y="8"/>
                  </a:lnTo>
                  <a:lnTo>
                    <a:pt x="216" y="4"/>
                  </a:lnTo>
                  <a:lnTo>
                    <a:pt x="212" y="0"/>
                  </a:lnTo>
                  <a:lnTo>
                    <a:pt x="206" y="0"/>
                  </a:lnTo>
                  <a:lnTo>
                    <a:pt x="204" y="4"/>
                  </a:lnTo>
                  <a:lnTo>
                    <a:pt x="194" y="10"/>
                  </a:lnTo>
                  <a:lnTo>
                    <a:pt x="188" y="16"/>
                  </a:lnTo>
                  <a:lnTo>
                    <a:pt x="178" y="22"/>
                  </a:lnTo>
                  <a:lnTo>
                    <a:pt x="174" y="16"/>
                  </a:lnTo>
                  <a:lnTo>
                    <a:pt x="44" y="16"/>
                  </a:lnTo>
                  <a:lnTo>
                    <a:pt x="44" y="54"/>
                  </a:lnTo>
                  <a:lnTo>
                    <a:pt x="32" y="54"/>
                  </a:lnTo>
                  <a:lnTo>
                    <a:pt x="28" y="62"/>
                  </a:lnTo>
                  <a:lnTo>
                    <a:pt x="34" y="130"/>
                  </a:lnTo>
                  <a:lnTo>
                    <a:pt x="24" y="132"/>
                  </a:lnTo>
                  <a:lnTo>
                    <a:pt x="18" y="136"/>
                  </a:lnTo>
                  <a:lnTo>
                    <a:pt x="14" y="142"/>
                  </a:lnTo>
                  <a:lnTo>
                    <a:pt x="12" y="150"/>
                  </a:lnTo>
                  <a:lnTo>
                    <a:pt x="8" y="156"/>
                  </a:lnTo>
                  <a:lnTo>
                    <a:pt x="6" y="164"/>
                  </a:lnTo>
                  <a:lnTo>
                    <a:pt x="6" y="182"/>
                  </a:lnTo>
                  <a:lnTo>
                    <a:pt x="4" y="186"/>
                  </a:lnTo>
                  <a:lnTo>
                    <a:pt x="0" y="192"/>
                  </a:lnTo>
                  <a:lnTo>
                    <a:pt x="0" y="194"/>
                  </a:lnTo>
                  <a:lnTo>
                    <a:pt x="2" y="194"/>
                  </a:lnTo>
                  <a:lnTo>
                    <a:pt x="10" y="198"/>
                  </a:lnTo>
                  <a:lnTo>
                    <a:pt x="12" y="206"/>
                  </a:lnTo>
                  <a:lnTo>
                    <a:pt x="14" y="208"/>
                  </a:lnTo>
                  <a:lnTo>
                    <a:pt x="16" y="212"/>
                  </a:lnTo>
                  <a:lnTo>
                    <a:pt x="18" y="218"/>
                  </a:lnTo>
                  <a:lnTo>
                    <a:pt x="18" y="2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81" name="Freeform 104"/>
            <p:cNvSpPr>
              <a:spLocks/>
            </p:cNvSpPr>
            <p:nvPr/>
          </p:nvSpPr>
          <p:spPr bwMode="auto">
            <a:xfrm>
              <a:off x="5592597" y="4223833"/>
              <a:ext cx="244459" cy="383631"/>
            </a:xfrm>
            <a:custGeom>
              <a:avLst/>
              <a:gdLst>
                <a:gd name="T0" fmla="*/ 2147483647 w 168"/>
                <a:gd name="T1" fmla="*/ 2147483647 h 244"/>
                <a:gd name="T2" fmla="*/ 2147483647 w 168"/>
                <a:gd name="T3" fmla="*/ 2147483647 h 244"/>
                <a:gd name="T4" fmla="*/ 2147483647 w 168"/>
                <a:gd name="T5" fmla="*/ 2147483647 h 244"/>
                <a:gd name="T6" fmla="*/ 2147483647 w 168"/>
                <a:gd name="T7" fmla="*/ 2147483647 h 244"/>
                <a:gd name="T8" fmla="*/ 2147483647 w 168"/>
                <a:gd name="T9" fmla="*/ 2147483647 h 244"/>
                <a:gd name="T10" fmla="*/ 2147483647 w 168"/>
                <a:gd name="T11" fmla="*/ 2147483647 h 244"/>
                <a:gd name="T12" fmla="*/ 2147483647 w 168"/>
                <a:gd name="T13" fmla="*/ 2147483647 h 244"/>
                <a:gd name="T14" fmla="*/ 2147483647 w 168"/>
                <a:gd name="T15" fmla="*/ 2147483647 h 244"/>
                <a:gd name="T16" fmla="*/ 2147483647 w 168"/>
                <a:gd name="T17" fmla="*/ 2147483647 h 244"/>
                <a:gd name="T18" fmla="*/ 2147483647 w 168"/>
                <a:gd name="T19" fmla="*/ 2147483647 h 244"/>
                <a:gd name="T20" fmla="*/ 2147483647 w 168"/>
                <a:gd name="T21" fmla="*/ 2147483647 h 244"/>
                <a:gd name="T22" fmla="*/ 2147483647 w 168"/>
                <a:gd name="T23" fmla="*/ 2147483647 h 244"/>
                <a:gd name="T24" fmla="*/ 2147483647 w 168"/>
                <a:gd name="T25" fmla="*/ 2147483647 h 244"/>
                <a:gd name="T26" fmla="*/ 2147483647 w 168"/>
                <a:gd name="T27" fmla="*/ 2147483647 h 244"/>
                <a:gd name="T28" fmla="*/ 2147483647 w 168"/>
                <a:gd name="T29" fmla="*/ 2147483647 h 244"/>
                <a:gd name="T30" fmla="*/ 2147483647 w 168"/>
                <a:gd name="T31" fmla="*/ 2147483647 h 244"/>
                <a:gd name="T32" fmla="*/ 2147483647 w 168"/>
                <a:gd name="T33" fmla="*/ 2147483647 h 244"/>
                <a:gd name="T34" fmla="*/ 2147483647 w 168"/>
                <a:gd name="T35" fmla="*/ 2147483647 h 244"/>
                <a:gd name="T36" fmla="*/ 2147483647 w 168"/>
                <a:gd name="T37" fmla="*/ 2147483647 h 244"/>
                <a:gd name="T38" fmla="*/ 2147483647 w 168"/>
                <a:gd name="T39" fmla="*/ 2147483647 h 244"/>
                <a:gd name="T40" fmla="*/ 2147483647 w 168"/>
                <a:gd name="T41" fmla="*/ 2147483647 h 244"/>
                <a:gd name="T42" fmla="*/ 2147483647 w 168"/>
                <a:gd name="T43" fmla="*/ 2147483647 h 244"/>
                <a:gd name="T44" fmla="*/ 2147483647 w 168"/>
                <a:gd name="T45" fmla="*/ 2147483647 h 244"/>
                <a:gd name="T46" fmla="*/ 2147483647 w 168"/>
                <a:gd name="T47" fmla="*/ 2147483647 h 244"/>
                <a:gd name="T48" fmla="*/ 2147483647 w 168"/>
                <a:gd name="T49" fmla="*/ 2147483647 h 244"/>
                <a:gd name="T50" fmla="*/ 2147483647 w 168"/>
                <a:gd name="T51" fmla="*/ 2147483647 h 244"/>
                <a:gd name="T52" fmla="*/ 2147483647 w 168"/>
                <a:gd name="T53" fmla="*/ 2147483647 h 244"/>
                <a:gd name="T54" fmla="*/ 2147483647 w 168"/>
                <a:gd name="T55" fmla="*/ 2147483647 h 244"/>
                <a:gd name="T56" fmla="*/ 2147483647 w 168"/>
                <a:gd name="T57" fmla="*/ 2147483647 h 244"/>
                <a:gd name="T58" fmla="*/ 2147483647 w 168"/>
                <a:gd name="T59" fmla="*/ 2147483647 h 244"/>
                <a:gd name="T60" fmla="*/ 2147483647 w 168"/>
                <a:gd name="T61" fmla="*/ 2147483647 h 244"/>
                <a:gd name="T62" fmla="*/ 2147483647 w 168"/>
                <a:gd name="T63" fmla="*/ 2147483647 h 244"/>
                <a:gd name="T64" fmla="*/ 0 w 168"/>
                <a:gd name="T65" fmla="*/ 2147483647 h 244"/>
                <a:gd name="T66" fmla="*/ 2147483647 w 168"/>
                <a:gd name="T67" fmla="*/ 2147483647 h 244"/>
                <a:gd name="T68" fmla="*/ 2147483647 w 168"/>
                <a:gd name="T69" fmla="*/ 2147483647 h 2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8"/>
                <a:gd name="T106" fmla="*/ 0 h 244"/>
                <a:gd name="T107" fmla="*/ 168 w 168"/>
                <a:gd name="T108" fmla="*/ 244 h 2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8" h="244">
                  <a:moveTo>
                    <a:pt x="18" y="146"/>
                  </a:moveTo>
                  <a:lnTo>
                    <a:pt x="24" y="142"/>
                  </a:lnTo>
                  <a:lnTo>
                    <a:pt x="32" y="138"/>
                  </a:lnTo>
                  <a:lnTo>
                    <a:pt x="38" y="134"/>
                  </a:lnTo>
                  <a:lnTo>
                    <a:pt x="44" y="130"/>
                  </a:lnTo>
                  <a:lnTo>
                    <a:pt x="50" y="128"/>
                  </a:lnTo>
                  <a:lnTo>
                    <a:pt x="56" y="128"/>
                  </a:lnTo>
                  <a:lnTo>
                    <a:pt x="60" y="130"/>
                  </a:lnTo>
                  <a:lnTo>
                    <a:pt x="64" y="128"/>
                  </a:lnTo>
                  <a:lnTo>
                    <a:pt x="66" y="126"/>
                  </a:lnTo>
                  <a:lnTo>
                    <a:pt x="70" y="122"/>
                  </a:lnTo>
                  <a:lnTo>
                    <a:pt x="74" y="114"/>
                  </a:lnTo>
                  <a:lnTo>
                    <a:pt x="90" y="94"/>
                  </a:lnTo>
                  <a:lnTo>
                    <a:pt x="100" y="86"/>
                  </a:lnTo>
                  <a:lnTo>
                    <a:pt x="106" y="74"/>
                  </a:lnTo>
                  <a:lnTo>
                    <a:pt x="92" y="72"/>
                  </a:lnTo>
                  <a:lnTo>
                    <a:pt x="80" y="70"/>
                  </a:lnTo>
                  <a:lnTo>
                    <a:pt x="66" y="64"/>
                  </a:lnTo>
                  <a:lnTo>
                    <a:pt x="54" y="60"/>
                  </a:lnTo>
                  <a:lnTo>
                    <a:pt x="44" y="52"/>
                  </a:lnTo>
                  <a:lnTo>
                    <a:pt x="34" y="44"/>
                  </a:lnTo>
                  <a:lnTo>
                    <a:pt x="30" y="32"/>
                  </a:lnTo>
                  <a:lnTo>
                    <a:pt x="28" y="24"/>
                  </a:lnTo>
                  <a:lnTo>
                    <a:pt x="28" y="16"/>
                  </a:lnTo>
                  <a:lnTo>
                    <a:pt x="38" y="6"/>
                  </a:lnTo>
                  <a:lnTo>
                    <a:pt x="38" y="10"/>
                  </a:lnTo>
                  <a:lnTo>
                    <a:pt x="38" y="12"/>
                  </a:lnTo>
                  <a:lnTo>
                    <a:pt x="38" y="16"/>
                  </a:lnTo>
                  <a:lnTo>
                    <a:pt x="42" y="20"/>
                  </a:lnTo>
                  <a:lnTo>
                    <a:pt x="48" y="24"/>
                  </a:lnTo>
                  <a:lnTo>
                    <a:pt x="52" y="28"/>
                  </a:lnTo>
                  <a:lnTo>
                    <a:pt x="58" y="28"/>
                  </a:lnTo>
                  <a:lnTo>
                    <a:pt x="62" y="28"/>
                  </a:lnTo>
                  <a:lnTo>
                    <a:pt x="66" y="24"/>
                  </a:lnTo>
                  <a:lnTo>
                    <a:pt x="70" y="20"/>
                  </a:lnTo>
                  <a:lnTo>
                    <a:pt x="74" y="20"/>
                  </a:lnTo>
                  <a:lnTo>
                    <a:pt x="86" y="20"/>
                  </a:lnTo>
                  <a:lnTo>
                    <a:pt x="96" y="18"/>
                  </a:lnTo>
                  <a:lnTo>
                    <a:pt x="106" y="16"/>
                  </a:lnTo>
                  <a:lnTo>
                    <a:pt x="118" y="12"/>
                  </a:lnTo>
                  <a:lnTo>
                    <a:pt x="132" y="12"/>
                  </a:lnTo>
                  <a:lnTo>
                    <a:pt x="136" y="12"/>
                  </a:lnTo>
                  <a:lnTo>
                    <a:pt x="140" y="10"/>
                  </a:lnTo>
                  <a:lnTo>
                    <a:pt x="144" y="6"/>
                  </a:lnTo>
                  <a:lnTo>
                    <a:pt x="148" y="2"/>
                  </a:lnTo>
                  <a:lnTo>
                    <a:pt x="152" y="2"/>
                  </a:lnTo>
                  <a:lnTo>
                    <a:pt x="156" y="0"/>
                  </a:lnTo>
                  <a:lnTo>
                    <a:pt x="162" y="2"/>
                  </a:lnTo>
                  <a:lnTo>
                    <a:pt x="168" y="2"/>
                  </a:lnTo>
                  <a:lnTo>
                    <a:pt x="164" y="6"/>
                  </a:lnTo>
                  <a:lnTo>
                    <a:pt x="162" y="14"/>
                  </a:lnTo>
                  <a:lnTo>
                    <a:pt x="162" y="26"/>
                  </a:lnTo>
                  <a:lnTo>
                    <a:pt x="160" y="36"/>
                  </a:lnTo>
                  <a:lnTo>
                    <a:pt x="154" y="50"/>
                  </a:lnTo>
                  <a:lnTo>
                    <a:pt x="144" y="76"/>
                  </a:lnTo>
                  <a:lnTo>
                    <a:pt x="126" y="112"/>
                  </a:lnTo>
                  <a:lnTo>
                    <a:pt x="106" y="142"/>
                  </a:lnTo>
                  <a:lnTo>
                    <a:pt x="96" y="156"/>
                  </a:lnTo>
                  <a:lnTo>
                    <a:pt x="84" y="170"/>
                  </a:lnTo>
                  <a:lnTo>
                    <a:pt x="70" y="182"/>
                  </a:lnTo>
                  <a:lnTo>
                    <a:pt x="56" y="196"/>
                  </a:lnTo>
                  <a:lnTo>
                    <a:pt x="40" y="208"/>
                  </a:lnTo>
                  <a:lnTo>
                    <a:pt x="32" y="218"/>
                  </a:lnTo>
                  <a:lnTo>
                    <a:pt x="10" y="244"/>
                  </a:lnTo>
                  <a:lnTo>
                    <a:pt x="4" y="240"/>
                  </a:lnTo>
                  <a:lnTo>
                    <a:pt x="0" y="236"/>
                  </a:lnTo>
                  <a:lnTo>
                    <a:pt x="0" y="170"/>
                  </a:lnTo>
                  <a:lnTo>
                    <a:pt x="8" y="152"/>
                  </a:lnTo>
                  <a:lnTo>
                    <a:pt x="14" y="148"/>
                  </a:lnTo>
                  <a:lnTo>
                    <a:pt x="18"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82" name="Freeform 105"/>
            <p:cNvSpPr>
              <a:spLocks/>
            </p:cNvSpPr>
            <p:nvPr/>
          </p:nvSpPr>
          <p:spPr bwMode="auto">
            <a:xfrm>
              <a:off x="4849994" y="4503924"/>
              <a:ext cx="42665" cy="38495"/>
            </a:xfrm>
            <a:custGeom>
              <a:avLst/>
              <a:gdLst>
                <a:gd name="T0" fmla="*/ 2147483647 w 28"/>
                <a:gd name="T1" fmla="*/ 2147483647 h 24"/>
                <a:gd name="T2" fmla="*/ 2147483647 w 28"/>
                <a:gd name="T3" fmla="*/ 2147483647 h 24"/>
                <a:gd name="T4" fmla="*/ 2147483647 w 28"/>
                <a:gd name="T5" fmla="*/ 2147483647 h 24"/>
                <a:gd name="T6" fmla="*/ 0 w 28"/>
                <a:gd name="T7" fmla="*/ 2147483647 h 24"/>
                <a:gd name="T8" fmla="*/ 2147483647 w 28"/>
                <a:gd name="T9" fmla="*/ 2147483647 h 24"/>
                <a:gd name="T10" fmla="*/ 2147483647 w 28"/>
                <a:gd name="T11" fmla="*/ 2147483647 h 24"/>
                <a:gd name="T12" fmla="*/ 2147483647 w 28"/>
                <a:gd name="T13" fmla="*/ 0 h 24"/>
                <a:gd name="T14" fmla="*/ 2147483647 w 28"/>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24"/>
                <a:gd name="T26" fmla="*/ 28 w 28"/>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24">
                  <a:moveTo>
                    <a:pt x="28" y="24"/>
                  </a:moveTo>
                  <a:lnTo>
                    <a:pt x="18" y="24"/>
                  </a:lnTo>
                  <a:lnTo>
                    <a:pt x="12" y="24"/>
                  </a:lnTo>
                  <a:lnTo>
                    <a:pt x="0" y="22"/>
                  </a:lnTo>
                  <a:lnTo>
                    <a:pt x="6" y="2"/>
                  </a:lnTo>
                  <a:lnTo>
                    <a:pt x="28" y="4"/>
                  </a:lnTo>
                  <a:lnTo>
                    <a:pt x="28" y="0"/>
                  </a:lnTo>
                  <a:lnTo>
                    <a:pt x="28"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83" name="Freeform 106"/>
            <p:cNvSpPr>
              <a:spLocks/>
            </p:cNvSpPr>
            <p:nvPr/>
          </p:nvSpPr>
          <p:spPr bwMode="auto">
            <a:xfrm>
              <a:off x="5623730" y="4916758"/>
              <a:ext cx="181038" cy="394250"/>
            </a:xfrm>
            <a:custGeom>
              <a:avLst/>
              <a:gdLst>
                <a:gd name="T0" fmla="*/ 2147483647 w 124"/>
                <a:gd name="T1" fmla="*/ 2147483647 h 250"/>
                <a:gd name="T2" fmla="*/ 2147483647 w 124"/>
                <a:gd name="T3" fmla="*/ 2147483647 h 250"/>
                <a:gd name="T4" fmla="*/ 2147483647 w 124"/>
                <a:gd name="T5" fmla="*/ 2147483647 h 250"/>
                <a:gd name="T6" fmla="*/ 2147483647 w 124"/>
                <a:gd name="T7" fmla="*/ 2147483647 h 250"/>
                <a:gd name="T8" fmla="*/ 2147483647 w 124"/>
                <a:gd name="T9" fmla="*/ 2147483647 h 250"/>
                <a:gd name="T10" fmla="*/ 2147483647 w 124"/>
                <a:gd name="T11" fmla="*/ 2147483647 h 250"/>
                <a:gd name="T12" fmla="*/ 2147483647 w 124"/>
                <a:gd name="T13" fmla="*/ 2147483647 h 250"/>
                <a:gd name="T14" fmla="*/ 2147483647 w 124"/>
                <a:gd name="T15" fmla="*/ 2147483647 h 250"/>
                <a:gd name="T16" fmla="*/ 2147483647 w 124"/>
                <a:gd name="T17" fmla="*/ 2147483647 h 250"/>
                <a:gd name="T18" fmla="*/ 2147483647 w 124"/>
                <a:gd name="T19" fmla="*/ 0 h 250"/>
                <a:gd name="T20" fmla="*/ 2147483647 w 124"/>
                <a:gd name="T21" fmla="*/ 2147483647 h 250"/>
                <a:gd name="T22" fmla="*/ 2147483647 w 124"/>
                <a:gd name="T23" fmla="*/ 2147483647 h 250"/>
                <a:gd name="T24" fmla="*/ 2147483647 w 124"/>
                <a:gd name="T25" fmla="*/ 2147483647 h 250"/>
                <a:gd name="T26" fmla="*/ 2147483647 w 124"/>
                <a:gd name="T27" fmla="*/ 2147483647 h 250"/>
                <a:gd name="T28" fmla="*/ 2147483647 w 124"/>
                <a:gd name="T29" fmla="*/ 2147483647 h 250"/>
                <a:gd name="T30" fmla="*/ 2147483647 w 124"/>
                <a:gd name="T31" fmla="*/ 2147483647 h 250"/>
                <a:gd name="T32" fmla="*/ 2147483647 w 124"/>
                <a:gd name="T33" fmla="*/ 2147483647 h 250"/>
                <a:gd name="T34" fmla="*/ 2147483647 w 124"/>
                <a:gd name="T35" fmla="*/ 2147483647 h 250"/>
                <a:gd name="T36" fmla="*/ 2147483647 w 124"/>
                <a:gd name="T37" fmla="*/ 2147483647 h 250"/>
                <a:gd name="T38" fmla="*/ 2147483647 w 124"/>
                <a:gd name="T39" fmla="*/ 2147483647 h 250"/>
                <a:gd name="T40" fmla="*/ 2147483647 w 124"/>
                <a:gd name="T41" fmla="*/ 2147483647 h 250"/>
                <a:gd name="T42" fmla="*/ 2147483647 w 124"/>
                <a:gd name="T43" fmla="*/ 2147483647 h 250"/>
                <a:gd name="T44" fmla="*/ 2147483647 w 124"/>
                <a:gd name="T45" fmla="*/ 2147483647 h 250"/>
                <a:gd name="T46" fmla="*/ 2147483647 w 124"/>
                <a:gd name="T47" fmla="*/ 2147483647 h 250"/>
                <a:gd name="T48" fmla="*/ 2147483647 w 124"/>
                <a:gd name="T49" fmla="*/ 2147483647 h 250"/>
                <a:gd name="T50" fmla="*/ 2147483647 w 124"/>
                <a:gd name="T51" fmla="*/ 2147483647 h 250"/>
                <a:gd name="T52" fmla="*/ 2147483647 w 124"/>
                <a:gd name="T53" fmla="*/ 2147483647 h 250"/>
                <a:gd name="T54" fmla="*/ 2147483647 w 124"/>
                <a:gd name="T55" fmla="*/ 2147483647 h 250"/>
                <a:gd name="T56" fmla="*/ 0 w 124"/>
                <a:gd name="T57" fmla="*/ 2147483647 h 250"/>
                <a:gd name="T58" fmla="*/ 2147483647 w 124"/>
                <a:gd name="T59" fmla="*/ 2147483647 h 250"/>
                <a:gd name="T60" fmla="*/ 2147483647 w 124"/>
                <a:gd name="T61" fmla="*/ 2147483647 h 250"/>
                <a:gd name="T62" fmla="*/ 2147483647 w 124"/>
                <a:gd name="T63" fmla="*/ 2147483647 h 250"/>
                <a:gd name="T64" fmla="*/ 2147483647 w 124"/>
                <a:gd name="T65" fmla="*/ 2147483647 h 250"/>
                <a:gd name="T66" fmla="*/ 2147483647 w 124"/>
                <a:gd name="T67" fmla="*/ 2147483647 h 250"/>
                <a:gd name="T68" fmla="*/ 2147483647 w 124"/>
                <a:gd name="T69" fmla="*/ 2147483647 h 2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250"/>
                <a:gd name="T107" fmla="*/ 124 w 124"/>
                <a:gd name="T108" fmla="*/ 250 h 2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250">
                  <a:moveTo>
                    <a:pt x="26" y="84"/>
                  </a:moveTo>
                  <a:lnTo>
                    <a:pt x="30" y="84"/>
                  </a:lnTo>
                  <a:lnTo>
                    <a:pt x="32" y="82"/>
                  </a:lnTo>
                  <a:lnTo>
                    <a:pt x="38" y="76"/>
                  </a:lnTo>
                  <a:lnTo>
                    <a:pt x="40" y="70"/>
                  </a:lnTo>
                  <a:lnTo>
                    <a:pt x="44" y="68"/>
                  </a:lnTo>
                  <a:lnTo>
                    <a:pt x="48" y="68"/>
                  </a:lnTo>
                  <a:lnTo>
                    <a:pt x="56" y="68"/>
                  </a:lnTo>
                  <a:lnTo>
                    <a:pt x="62" y="66"/>
                  </a:lnTo>
                  <a:lnTo>
                    <a:pt x="64" y="64"/>
                  </a:lnTo>
                  <a:lnTo>
                    <a:pt x="74" y="56"/>
                  </a:lnTo>
                  <a:lnTo>
                    <a:pt x="88" y="32"/>
                  </a:lnTo>
                  <a:lnTo>
                    <a:pt x="90" y="30"/>
                  </a:lnTo>
                  <a:lnTo>
                    <a:pt x="92" y="28"/>
                  </a:lnTo>
                  <a:lnTo>
                    <a:pt x="96" y="26"/>
                  </a:lnTo>
                  <a:lnTo>
                    <a:pt x="100" y="26"/>
                  </a:lnTo>
                  <a:lnTo>
                    <a:pt x="104" y="18"/>
                  </a:lnTo>
                  <a:lnTo>
                    <a:pt x="104" y="12"/>
                  </a:lnTo>
                  <a:lnTo>
                    <a:pt x="106" y="6"/>
                  </a:lnTo>
                  <a:lnTo>
                    <a:pt x="110" y="0"/>
                  </a:lnTo>
                  <a:lnTo>
                    <a:pt x="110" y="8"/>
                  </a:lnTo>
                  <a:lnTo>
                    <a:pt x="112" y="16"/>
                  </a:lnTo>
                  <a:lnTo>
                    <a:pt x="118" y="32"/>
                  </a:lnTo>
                  <a:lnTo>
                    <a:pt x="122" y="52"/>
                  </a:lnTo>
                  <a:lnTo>
                    <a:pt x="124" y="58"/>
                  </a:lnTo>
                  <a:lnTo>
                    <a:pt x="124" y="68"/>
                  </a:lnTo>
                  <a:lnTo>
                    <a:pt x="122" y="72"/>
                  </a:lnTo>
                  <a:lnTo>
                    <a:pt x="120" y="74"/>
                  </a:lnTo>
                  <a:lnTo>
                    <a:pt x="118" y="72"/>
                  </a:lnTo>
                  <a:lnTo>
                    <a:pt x="118" y="70"/>
                  </a:lnTo>
                  <a:lnTo>
                    <a:pt x="116" y="64"/>
                  </a:lnTo>
                  <a:lnTo>
                    <a:pt x="112" y="68"/>
                  </a:lnTo>
                  <a:lnTo>
                    <a:pt x="110" y="70"/>
                  </a:lnTo>
                  <a:lnTo>
                    <a:pt x="110" y="78"/>
                  </a:lnTo>
                  <a:lnTo>
                    <a:pt x="110" y="82"/>
                  </a:lnTo>
                  <a:lnTo>
                    <a:pt x="112" y="86"/>
                  </a:lnTo>
                  <a:lnTo>
                    <a:pt x="114" y="86"/>
                  </a:lnTo>
                  <a:lnTo>
                    <a:pt x="114" y="90"/>
                  </a:lnTo>
                  <a:lnTo>
                    <a:pt x="112" y="96"/>
                  </a:lnTo>
                  <a:lnTo>
                    <a:pt x="106" y="106"/>
                  </a:lnTo>
                  <a:lnTo>
                    <a:pt x="98" y="118"/>
                  </a:lnTo>
                  <a:lnTo>
                    <a:pt x="82" y="162"/>
                  </a:lnTo>
                  <a:lnTo>
                    <a:pt x="74" y="182"/>
                  </a:lnTo>
                  <a:lnTo>
                    <a:pt x="70" y="206"/>
                  </a:lnTo>
                  <a:lnTo>
                    <a:pt x="66" y="216"/>
                  </a:lnTo>
                  <a:lnTo>
                    <a:pt x="64" y="222"/>
                  </a:lnTo>
                  <a:lnTo>
                    <a:pt x="60" y="230"/>
                  </a:lnTo>
                  <a:lnTo>
                    <a:pt x="58" y="240"/>
                  </a:lnTo>
                  <a:lnTo>
                    <a:pt x="48" y="242"/>
                  </a:lnTo>
                  <a:lnTo>
                    <a:pt x="42" y="246"/>
                  </a:lnTo>
                  <a:lnTo>
                    <a:pt x="38" y="250"/>
                  </a:lnTo>
                  <a:lnTo>
                    <a:pt x="28" y="250"/>
                  </a:lnTo>
                  <a:lnTo>
                    <a:pt x="20" y="250"/>
                  </a:lnTo>
                  <a:lnTo>
                    <a:pt x="14" y="244"/>
                  </a:lnTo>
                  <a:lnTo>
                    <a:pt x="10" y="238"/>
                  </a:lnTo>
                  <a:lnTo>
                    <a:pt x="8" y="228"/>
                  </a:lnTo>
                  <a:lnTo>
                    <a:pt x="2" y="210"/>
                  </a:lnTo>
                  <a:lnTo>
                    <a:pt x="0" y="192"/>
                  </a:lnTo>
                  <a:lnTo>
                    <a:pt x="2" y="182"/>
                  </a:lnTo>
                  <a:lnTo>
                    <a:pt x="6" y="174"/>
                  </a:lnTo>
                  <a:lnTo>
                    <a:pt x="10" y="168"/>
                  </a:lnTo>
                  <a:lnTo>
                    <a:pt x="12" y="164"/>
                  </a:lnTo>
                  <a:lnTo>
                    <a:pt x="22" y="152"/>
                  </a:lnTo>
                  <a:lnTo>
                    <a:pt x="24" y="144"/>
                  </a:lnTo>
                  <a:lnTo>
                    <a:pt x="26" y="136"/>
                  </a:lnTo>
                  <a:lnTo>
                    <a:pt x="24" y="128"/>
                  </a:lnTo>
                  <a:lnTo>
                    <a:pt x="20" y="120"/>
                  </a:lnTo>
                  <a:lnTo>
                    <a:pt x="18" y="114"/>
                  </a:lnTo>
                  <a:lnTo>
                    <a:pt x="16" y="108"/>
                  </a:lnTo>
                  <a:lnTo>
                    <a:pt x="26"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84" name="Freeform 107"/>
            <p:cNvSpPr>
              <a:spLocks/>
            </p:cNvSpPr>
            <p:nvPr/>
          </p:nvSpPr>
          <p:spPr bwMode="auto">
            <a:xfrm>
              <a:off x="5185549" y="3653033"/>
              <a:ext cx="265215" cy="289383"/>
            </a:xfrm>
            <a:custGeom>
              <a:avLst/>
              <a:gdLst>
                <a:gd name="T0" fmla="*/ 2147483647 w 182"/>
                <a:gd name="T1" fmla="*/ 2147483647 h 182"/>
                <a:gd name="T2" fmla="*/ 2147483647 w 182"/>
                <a:gd name="T3" fmla="*/ 2147483647 h 182"/>
                <a:gd name="T4" fmla="*/ 2147483647 w 182"/>
                <a:gd name="T5" fmla="*/ 2147483647 h 182"/>
                <a:gd name="T6" fmla="*/ 2147483647 w 182"/>
                <a:gd name="T7" fmla="*/ 2147483647 h 182"/>
                <a:gd name="T8" fmla="*/ 2147483647 w 182"/>
                <a:gd name="T9" fmla="*/ 2147483647 h 182"/>
                <a:gd name="T10" fmla="*/ 2147483647 w 182"/>
                <a:gd name="T11" fmla="*/ 2147483647 h 182"/>
                <a:gd name="T12" fmla="*/ 0 w 182"/>
                <a:gd name="T13" fmla="*/ 2147483647 h 182"/>
                <a:gd name="T14" fmla="*/ 2147483647 w 182"/>
                <a:gd name="T15" fmla="*/ 2147483647 h 182"/>
                <a:gd name="T16" fmla="*/ 2147483647 w 182"/>
                <a:gd name="T17" fmla="*/ 2147483647 h 182"/>
                <a:gd name="T18" fmla="*/ 0 w 182"/>
                <a:gd name="T19" fmla="*/ 2147483647 h 182"/>
                <a:gd name="T20" fmla="*/ 2147483647 w 182"/>
                <a:gd name="T21" fmla="*/ 0 h 182"/>
                <a:gd name="T22" fmla="*/ 2147483647 w 182"/>
                <a:gd name="T23" fmla="*/ 2147483647 h 182"/>
                <a:gd name="T24" fmla="*/ 2147483647 w 182"/>
                <a:gd name="T25" fmla="*/ 2147483647 h 182"/>
                <a:gd name="T26" fmla="*/ 2147483647 w 182"/>
                <a:gd name="T27" fmla="*/ 2147483647 h 182"/>
                <a:gd name="T28" fmla="*/ 2147483647 w 182"/>
                <a:gd name="T29" fmla="*/ 2147483647 h 182"/>
                <a:gd name="T30" fmla="*/ 2147483647 w 182"/>
                <a:gd name="T31" fmla="*/ 2147483647 h 182"/>
                <a:gd name="T32" fmla="*/ 2147483647 w 182"/>
                <a:gd name="T33" fmla="*/ 2147483647 h 182"/>
                <a:gd name="T34" fmla="*/ 2147483647 w 182"/>
                <a:gd name="T35" fmla="*/ 2147483647 h 182"/>
                <a:gd name="T36" fmla="*/ 2147483647 w 182"/>
                <a:gd name="T37" fmla="*/ 2147483647 h 182"/>
                <a:gd name="T38" fmla="*/ 2147483647 w 182"/>
                <a:gd name="T39" fmla="*/ 2147483647 h 182"/>
                <a:gd name="T40" fmla="*/ 2147483647 w 182"/>
                <a:gd name="T41" fmla="*/ 2147483647 h 182"/>
                <a:gd name="T42" fmla="*/ 2147483647 w 182"/>
                <a:gd name="T43" fmla="*/ 2147483647 h 182"/>
                <a:gd name="T44" fmla="*/ 2147483647 w 182"/>
                <a:gd name="T45" fmla="*/ 2147483647 h 182"/>
                <a:gd name="T46" fmla="*/ 2147483647 w 182"/>
                <a:gd name="T47" fmla="*/ 2147483647 h 182"/>
                <a:gd name="T48" fmla="*/ 2147483647 w 182"/>
                <a:gd name="T49" fmla="*/ 2147483647 h 182"/>
                <a:gd name="T50" fmla="*/ 2147483647 w 182"/>
                <a:gd name="T51" fmla="*/ 2147483647 h 182"/>
                <a:gd name="T52" fmla="*/ 2147483647 w 182"/>
                <a:gd name="T53" fmla="*/ 2147483647 h 182"/>
                <a:gd name="T54" fmla="*/ 2147483647 w 182"/>
                <a:gd name="T55" fmla="*/ 2147483647 h 182"/>
                <a:gd name="T56" fmla="*/ 2147483647 w 182"/>
                <a:gd name="T57" fmla="*/ 2147483647 h 182"/>
                <a:gd name="T58" fmla="*/ 2147483647 w 182"/>
                <a:gd name="T59" fmla="*/ 2147483647 h 182"/>
                <a:gd name="T60" fmla="*/ 2147483647 w 182"/>
                <a:gd name="T61" fmla="*/ 2147483647 h 182"/>
                <a:gd name="T62" fmla="*/ 2147483647 w 182"/>
                <a:gd name="T63" fmla="*/ 2147483647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2"/>
                <a:gd name="T97" fmla="*/ 0 h 182"/>
                <a:gd name="T98" fmla="*/ 182 w 182"/>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2" h="182">
                  <a:moveTo>
                    <a:pt x="180" y="160"/>
                  </a:moveTo>
                  <a:lnTo>
                    <a:pt x="174" y="160"/>
                  </a:lnTo>
                  <a:lnTo>
                    <a:pt x="172" y="164"/>
                  </a:lnTo>
                  <a:lnTo>
                    <a:pt x="162" y="170"/>
                  </a:lnTo>
                  <a:lnTo>
                    <a:pt x="156" y="176"/>
                  </a:lnTo>
                  <a:lnTo>
                    <a:pt x="146" y="182"/>
                  </a:lnTo>
                  <a:lnTo>
                    <a:pt x="142" y="176"/>
                  </a:lnTo>
                  <a:lnTo>
                    <a:pt x="12" y="176"/>
                  </a:lnTo>
                  <a:lnTo>
                    <a:pt x="8" y="50"/>
                  </a:lnTo>
                  <a:lnTo>
                    <a:pt x="8" y="44"/>
                  </a:lnTo>
                  <a:lnTo>
                    <a:pt x="4" y="40"/>
                  </a:lnTo>
                  <a:lnTo>
                    <a:pt x="2" y="38"/>
                  </a:lnTo>
                  <a:lnTo>
                    <a:pt x="0" y="30"/>
                  </a:lnTo>
                  <a:lnTo>
                    <a:pt x="0" y="26"/>
                  </a:lnTo>
                  <a:lnTo>
                    <a:pt x="2" y="22"/>
                  </a:lnTo>
                  <a:lnTo>
                    <a:pt x="4" y="18"/>
                  </a:lnTo>
                  <a:lnTo>
                    <a:pt x="6" y="14"/>
                  </a:lnTo>
                  <a:lnTo>
                    <a:pt x="2" y="12"/>
                  </a:lnTo>
                  <a:lnTo>
                    <a:pt x="0" y="10"/>
                  </a:lnTo>
                  <a:lnTo>
                    <a:pt x="0" y="8"/>
                  </a:lnTo>
                  <a:lnTo>
                    <a:pt x="2" y="4"/>
                  </a:lnTo>
                  <a:lnTo>
                    <a:pt x="6" y="0"/>
                  </a:lnTo>
                  <a:lnTo>
                    <a:pt x="36" y="8"/>
                  </a:lnTo>
                  <a:lnTo>
                    <a:pt x="54" y="12"/>
                  </a:lnTo>
                  <a:lnTo>
                    <a:pt x="68" y="14"/>
                  </a:lnTo>
                  <a:lnTo>
                    <a:pt x="76" y="12"/>
                  </a:lnTo>
                  <a:lnTo>
                    <a:pt x="84" y="8"/>
                  </a:lnTo>
                  <a:lnTo>
                    <a:pt x="92" y="4"/>
                  </a:lnTo>
                  <a:lnTo>
                    <a:pt x="100" y="2"/>
                  </a:lnTo>
                  <a:lnTo>
                    <a:pt x="104" y="2"/>
                  </a:lnTo>
                  <a:lnTo>
                    <a:pt x="108" y="6"/>
                  </a:lnTo>
                  <a:lnTo>
                    <a:pt x="112" y="8"/>
                  </a:lnTo>
                  <a:lnTo>
                    <a:pt x="118" y="10"/>
                  </a:lnTo>
                  <a:lnTo>
                    <a:pt x="124" y="10"/>
                  </a:lnTo>
                  <a:lnTo>
                    <a:pt x="132" y="8"/>
                  </a:lnTo>
                  <a:lnTo>
                    <a:pt x="138" y="8"/>
                  </a:lnTo>
                  <a:lnTo>
                    <a:pt x="140" y="8"/>
                  </a:lnTo>
                  <a:lnTo>
                    <a:pt x="142" y="10"/>
                  </a:lnTo>
                  <a:lnTo>
                    <a:pt x="146" y="14"/>
                  </a:lnTo>
                  <a:lnTo>
                    <a:pt x="152" y="22"/>
                  </a:lnTo>
                  <a:lnTo>
                    <a:pt x="156" y="32"/>
                  </a:lnTo>
                  <a:lnTo>
                    <a:pt x="158" y="42"/>
                  </a:lnTo>
                  <a:lnTo>
                    <a:pt x="154" y="56"/>
                  </a:lnTo>
                  <a:lnTo>
                    <a:pt x="154" y="64"/>
                  </a:lnTo>
                  <a:lnTo>
                    <a:pt x="158" y="66"/>
                  </a:lnTo>
                  <a:lnTo>
                    <a:pt x="152" y="68"/>
                  </a:lnTo>
                  <a:lnTo>
                    <a:pt x="152" y="66"/>
                  </a:lnTo>
                  <a:lnTo>
                    <a:pt x="150" y="66"/>
                  </a:lnTo>
                  <a:lnTo>
                    <a:pt x="146" y="66"/>
                  </a:lnTo>
                  <a:lnTo>
                    <a:pt x="142" y="64"/>
                  </a:lnTo>
                  <a:lnTo>
                    <a:pt x="134" y="52"/>
                  </a:lnTo>
                  <a:lnTo>
                    <a:pt x="128" y="40"/>
                  </a:lnTo>
                  <a:lnTo>
                    <a:pt x="120" y="32"/>
                  </a:lnTo>
                  <a:lnTo>
                    <a:pt x="122" y="38"/>
                  </a:lnTo>
                  <a:lnTo>
                    <a:pt x="124" y="46"/>
                  </a:lnTo>
                  <a:lnTo>
                    <a:pt x="136" y="66"/>
                  </a:lnTo>
                  <a:lnTo>
                    <a:pt x="156" y="102"/>
                  </a:lnTo>
                  <a:lnTo>
                    <a:pt x="162" y="112"/>
                  </a:lnTo>
                  <a:lnTo>
                    <a:pt x="168" y="120"/>
                  </a:lnTo>
                  <a:lnTo>
                    <a:pt x="174" y="126"/>
                  </a:lnTo>
                  <a:lnTo>
                    <a:pt x="176" y="138"/>
                  </a:lnTo>
                  <a:lnTo>
                    <a:pt x="178" y="150"/>
                  </a:lnTo>
                  <a:lnTo>
                    <a:pt x="182" y="160"/>
                  </a:lnTo>
                  <a:lnTo>
                    <a:pt x="180" y="1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85" name="Freeform 108"/>
            <p:cNvSpPr>
              <a:spLocks/>
            </p:cNvSpPr>
            <p:nvPr/>
          </p:nvSpPr>
          <p:spPr bwMode="auto">
            <a:xfrm>
              <a:off x="4841923" y="3605245"/>
              <a:ext cx="362076" cy="398232"/>
            </a:xfrm>
            <a:custGeom>
              <a:avLst/>
              <a:gdLst>
                <a:gd name="T0" fmla="*/ 2147483647 w 247"/>
                <a:gd name="T1" fmla="*/ 2147483647 h 252"/>
                <a:gd name="T2" fmla="*/ 2147483647 w 247"/>
                <a:gd name="T3" fmla="*/ 2147483647 h 252"/>
                <a:gd name="T4" fmla="*/ 2147483647 w 247"/>
                <a:gd name="T5" fmla="*/ 2147483647 h 252"/>
                <a:gd name="T6" fmla="*/ 2147483647 w 247"/>
                <a:gd name="T7" fmla="*/ 2147483647 h 252"/>
                <a:gd name="T8" fmla="*/ 2147483647 w 247"/>
                <a:gd name="T9" fmla="*/ 2147483647 h 252"/>
                <a:gd name="T10" fmla="*/ 2147483647 w 247"/>
                <a:gd name="T11" fmla="*/ 2147483647 h 252"/>
                <a:gd name="T12" fmla="*/ 2147483647 w 247"/>
                <a:gd name="T13" fmla="*/ 2147483647 h 252"/>
                <a:gd name="T14" fmla="*/ 2147483647 w 247"/>
                <a:gd name="T15" fmla="*/ 2147483647 h 252"/>
                <a:gd name="T16" fmla="*/ 2147483647 w 247"/>
                <a:gd name="T17" fmla="*/ 2147483647 h 252"/>
                <a:gd name="T18" fmla="*/ 2147483647 w 247"/>
                <a:gd name="T19" fmla="*/ 2147483647 h 252"/>
                <a:gd name="T20" fmla="*/ 2147483647 w 247"/>
                <a:gd name="T21" fmla="*/ 2147483647 h 252"/>
                <a:gd name="T22" fmla="*/ 2147483647 w 247"/>
                <a:gd name="T23" fmla="*/ 2147483647 h 252"/>
                <a:gd name="T24" fmla="*/ 2147483647 w 247"/>
                <a:gd name="T25" fmla="*/ 2147483647 h 252"/>
                <a:gd name="T26" fmla="*/ 2147483647 w 247"/>
                <a:gd name="T27" fmla="*/ 2147483647 h 252"/>
                <a:gd name="T28" fmla="*/ 2147483647 w 247"/>
                <a:gd name="T29" fmla="*/ 2147483647 h 252"/>
                <a:gd name="T30" fmla="*/ 2147483647 w 247"/>
                <a:gd name="T31" fmla="*/ 2147483647 h 252"/>
                <a:gd name="T32" fmla="*/ 2147483647 w 247"/>
                <a:gd name="T33" fmla="*/ 2147483647 h 252"/>
                <a:gd name="T34" fmla="*/ 2147483647 w 247"/>
                <a:gd name="T35" fmla="*/ 2147483647 h 252"/>
                <a:gd name="T36" fmla="*/ 2147483647 w 247"/>
                <a:gd name="T37" fmla="*/ 2147483647 h 252"/>
                <a:gd name="T38" fmla="*/ 2147483647 w 247"/>
                <a:gd name="T39" fmla="*/ 2147483647 h 252"/>
                <a:gd name="T40" fmla="*/ 2147483647 w 247"/>
                <a:gd name="T41" fmla="*/ 2147483647 h 252"/>
                <a:gd name="T42" fmla="*/ 2147483647 w 247"/>
                <a:gd name="T43" fmla="*/ 2147483647 h 252"/>
                <a:gd name="T44" fmla="*/ 2147483647 w 247"/>
                <a:gd name="T45" fmla="*/ 2147483647 h 252"/>
                <a:gd name="T46" fmla="*/ 2147483647 w 247"/>
                <a:gd name="T47" fmla="*/ 2147483647 h 252"/>
                <a:gd name="T48" fmla="*/ 2147483647 w 247"/>
                <a:gd name="T49" fmla="*/ 0 h 252"/>
                <a:gd name="T50" fmla="*/ 2147483647 w 247"/>
                <a:gd name="T51" fmla="*/ 2147483647 h 252"/>
                <a:gd name="T52" fmla="*/ 2147483647 w 247"/>
                <a:gd name="T53" fmla="*/ 2147483647 h 252"/>
                <a:gd name="T54" fmla="*/ 2147483647 w 247"/>
                <a:gd name="T55" fmla="*/ 2147483647 h 252"/>
                <a:gd name="T56" fmla="*/ 2147483647 w 247"/>
                <a:gd name="T57" fmla="*/ 2147483647 h 252"/>
                <a:gd name="T58" fmla="*/ 2147483647 w 247"/>
                <a:gd name="T59" fmla="*/ 2147483647 h 252"/>
                <a:gd name="T60" fmla="*/ 0 w 247"/>
                <a:gd name="T61" fmla="*/ 2147483647 h 252"/>
                <a:gd name="T62" fmla="*/ 2147483647 w 247"/>
                <a:gd name="T63" fmla="*/ 2147483647 h 252"/>
                <a:gd name="T64" fmla="*/ 2147483647 w 247"/>
                <a:gd name="T65" fmla="*/ 2147483647 h 252"/>
                <a:gd name="T66" fmla="*/ 2147483647 w 247"/>
                <a:gd name="T67" fmla="*/ 2147483647 h 252"/>
                <a:gd name="T68" fmla="*/ 2147483647 w 247"/>
                <a:gd name="T69" fmla="*/ 2147483647 h 252"/>
                <a:gd name="T70" fmla="*/ 2147483647 w 247"/>
                <a:gd name="T71" fmla="*/ 2147483647 h 252"/>
                <a:gd name="T72" fmla="*/ 2147483647 w 247"/>
                <a:gd name="T73" fmla="*/ 2147483647 h 252"/>
                <a:gd name="T74" fmla="*/ 2147483647 w 247"/>
                <a:gd name="T75" fmla="*/ 2147483647 h 252"/>
                <a:gd name="T76" fmla="*/ 2147483647 w 247"/>
                <a:gd name="T77" fmla="*/ 2147483647 h 252"/>
                <a:gd name="T78" fmla="*/ 2147483647 w 247"/>
                <a:gd name="T79" fmla="*/ 2147483647 h 252"/>
                <a:gd name="T80" fmla="*/ 2147483647 w 247"/>
                <a:gd name="T81" fmla="*/ 2147483647 h 252"/>
                <a:gd name="T82" fmla="*/ 2147483647 w 247"/>
                <a:gd name="T83" fmla="*/ 2147483647 h 252"/>
                <a:gd name="T84" fmla="*/ 2147483647 w 247"/>
                <a:gd name="T85" fmla="*/ 2147483647 h 252"/>
                <a:gd name="T86" fmla="*/ 2147483647 w 247"/>
                <a:gd name="T87" fmla="*/ 2147483647 h 252"/>
                <a:gd name="T88" fmla="*/ 2147483647 w 247"/>
                <a:gd name="T89" fmla="*/ 2147483647 h 2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7"/>
                <a:gd name="T136" fmla="*/ 0 h 252"/>
                <a:gd name="T137" fmla="*/ 247 w 247"/>
                <a:gd name="T138" fmla="*/ 252 h 2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7" h="252">
                  <a:moveTo>
                    <a:pt x="247" y="206"/>
                  </a:moveTo>
                  <a:lnTo>
                    <a:pt x="243" y="80"/>
                  </a:lnTo>
                  <a:lnTo>
                    <a:pt x="243" y="74"/>
                  </a:lnTo>
                  <a:lnTo>
                    <a:pt x="239" y="70"/>
                  </a:lnTo>
                  <a:lnTo>
                    <a:pt x="237" y="68"/>
                  </a:lnTo>
                  <a:lnTo>
                    <a:pt x="235" y="60"/>
                  </a:lnTo>
                  <a:lnTo>
                    <a:pt x="235" y="56"/>
                  </a:lnTo>
                  <a:lnTo>
                    <a:pt x="237" y="52"/>
                  </a:lnTo>
                  <a:lnTo>
                    <a:pt x="239" y="48"/>
                  </a:lnTo>
                  <a:lnTo>
                    <a:pt x="241" y="44"/>
                  </a:lnTo>
                  <a:lnTo>
                    <a:pt x="237" y="42"/>
                  </a:lnTo>
                  <a:lnTo>
                    <a:pt x="235" y="40"/>
                  </a:lnTo>
                  <a:lnTo>
                    <a:pt x="235" y="38"/>
                  </a:lnTo>
                  <a:lnTo>
                    <a:pt x="237" y="34"/>
                  </a:lnTo>
                  <a:lnTo>
                    <a:pt x="241" y="30"/>
                  </a:lnTo>
                  <a:lnTo>
                    <a:pt x="215" y="20"/>
                  </a:lnTo>
                  <a:lnTo>
                    <a:pt x="209" y="16"/>
                  </a:lnTo>
                  <a:lnTo>
                    <a:pt x="203" y="12"/>
                  </a:lnTo>
                  <a:lnTo>
                    <a:pt x="197" y="6"/>
                  </a:lnTo>
                  <a:lnTo>
                    <a:pt x="193" y="4"/>
                  </a:lnTo>
                  <a:lnTo>
                    <a:pt x="189" y="4"/>
                  </a:lnTo>
                  <a:lnTo>
                    <a:pt x="181" y="6"/>
                  </a:lnTo>
                  <a:lnTo>
                    <a:pt x="171" y="12"/>
                  </a:lnTo>
                  <a:lnTo>
                    <a:pt x="163" y="20"/>
                  </a:lnTo>
                  <a:lnTo>
                    <a:pt x="163" y="24"/>
                  </a:lnTo>
                  <a:lnTo>
                    <a:pt x="161" y="28"/>
                  </a:lnTo>
                  <a:lnTo>
                    <a:pt x="163" y="36"/>
                  </a:lnTo>
                  <a:lnTo>
                    <a:pt x="163" y="38"/>
                  </a:lnTo>
                  <a:lnTo>
                    <a:pt x="165" y="40"/>
                  </a:lnTo>
                  <a:lnTo>
                    <a:pt x="163" y="44"/>
                  </a:lnTo>
                  <a:lnTo>
                    <a:pt x="161" y="48"/>
                  </a:lnTo>
                  <a:lnTo>
                    <a:pt x="157" y="52"/>
                  </a:lnTo>
                  <a:lnTo>
                    <a:pt x="149" y="54"/>
                  </a:lnTo>
                  <a:lnTo>
                    <a:pt x="145" y="54"/>
                  </a:lnTo>
                  <a:lnTo>
                    <a:pt x="139" y="52"/>
                  </a:lnTo>
                  <a:lnTo>
                    <a:pt x="133" y="46"/>
                  </a:lnTo>
                  <a:lnTo>
                    <a:pt x="125" y="40"/>
                  </a:lnTo>
                  <a:lnTo>
                    <a:pt x="115" y="38"/>
                  </a:lnTo>
                  <a:lnTo>
                    <a:pt x="111" y="36"/>
                  </a:lnTo>
                  <a:lnTo>
                    <a:pt x="107" y="36"/>
                  </a:lnTo>
                  <a:lnTo>
                    <a:pt x="103" y="36"/>
                  </a:lnTo>
                  <a:lnTo>
                    <a:pt x="99" y="34"/>
                  </a:lnTo>
                  <a:lnTo>
                    <a:pt x="93" y="30"/>
                  </a:lnTo>
                  <a:lnTo>
                    <a:pt x="89" y="24"/>
                  </a:lnTo>
                  <a:lnTo>
                    <a:pt x="85" y="18"/>
                  </a:lnTo>
                  <a:lnTo>
                    <a:pt x="81" y="16"/>
                  </a:lnTo>
                  <a:lnTo>
                    <a:pt x="77" y="14"/>
                  </a:lnTo>
                  <a:lnTo>
                    <a:pt x="53" y="10"/>
                  </a:lnTo>
                  <a:lnTo>
                    <a:pt x="42" y="6"/>
                  </a:lnTo>
                  <a:lnTo>
                    <a:pt x="30" y="0"/>
                  </a:lnTo>
                  <a:lnTo>
                    <a:pt x="26" y="4"/>
                  </a:lnTo>
                  <a:lnTo>
                    <a:pt x="26" y="10"/>
                  </a:lnTo>
                  <a:lnTo>
                    <a:pt x="26" y="12"/>
                  </a:lnTo>
                  <a:lnTo>
                    <a:pt x="26" y="18"/>
                  </a:lnTo>
                  <a:lnTo>
                    <a:pt x="18" y="24"/>
                  </a:lnTo>
                  <a:lnTo>
                    <a:pt x="12" y="30"/>
                  </a:lnTo>
                  <a:lnTo>
                    <a:pt x="8" y="36"/>
                  </a:lnTo>
                  <a:lnTo>
                    <a:pt x="8" y="40"/>
                  </a:lnTo>
                  <a:lnTo>
                    <a:pt x="10" y="40"/>
                  </a:lnTo>
                  <a:lnTo>
                    <a:pt x="4" y="52"/>
                  </a:lnTo>
                  <a:lnTo>
                    <a:pt x="0" y="56"/>
                  </a:lnTo>
                  <a:lnTo>
                    <a:pt x="0" y="62"/>
                  </a:lnTo>
                  <a:lnTo>
                    <a:pt x="0" y="68"/>
                  </a:lnTo>
                  <a:lnTo>
                    <a:pt x="2" y="74"/>
                  </a:lnTo>
                  <a:lnTo>
                    <a:pt x="4" y="80"/>
                  </a:lnTo>
                  <a:lnTo>
                    <a:pt x="4" y="88"/>
                  </a:lnTo>
                  <a:lnTo>
                    <a:pt x="6" y="120"/>
                  </a:lnTo>
                  <a:lnTo>
                    <a:pt x="2" y="124"/>
                  </a:lnTo>
                  <a:lnTo>
                    <a:pt x="0" y="132"/>
                  </a:lnTo>
                  <a:lnTo>
                    <a:pt x="2" y="136"/>
                  </a:lnTo>
                  <a:lnTo>
                    <a:pt x="4" y="140"/>
                  </a:lnTo>
                  <a:lnTo>
                    <a:pt x="10" y="152"/>
                  </a:lnTo>
                  <a:lnTo>
                    <a:pt x="12" y="158"/>
                  </a:lnTo>
                  <a:lnTo>
                    <a:pt x="18" y="162"/>
                  </a:lnTo>
                  <a:lnTo>
                    <a:pt x="28" y="166"/>
                  </a:lnTo>
                  <a:lnTo>
                    <a:pt x="32" y="168"/>
                  </a:lnTo>
                  <a:lnTo>
                    <a:pt x="36" y="174"/>
                  </a:lnTo>
                  <a:lnTo>
                    <a:pt x="40" y="182"/>
                  </a:lnTo>
                  <a:lnTo>
                    <a:pt x="42" y="182"/>
                  </a:lnTo>
                  <a:lnTo>
                    <a:pt x="46" y="182"/>
                  </a:lnTo>
                  <a:lnTo>
                    <a:pt x="55" y="182"/>
                  </a:lnTo>
                  <a:lnTo>
                    <a:pt x="61" y="184"/>
                  </a:lnTo>
                  <a:lnTo>
                    <a:pt x="67" y="186"/>
                  </a:lnTo>
                  <a:lnTo>
                    <a:pt x="71" y="190"/>
                  </a:lnTo>
                  <a:lnTo>
                    <a:pt x="75" y="196"/>
                  </a:lnTo>
                  <a:lnTo>
                    <a:pt x="105" y="182"/>
                  </a:lnTo>
                  <a:lnTo>
                    <a:pt x="231" y="252"/>
                  </a:lnTo>
                  <a:lnTo>
                    <a:pt x="235" y="244"/>
                  </a:lnTo>
                  <a:lnTo>
                    <a:pt x="247" y="244"/>
                  </a:lnTo>
                  <a:lnTo>
                    <a:pt x="247" y="2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86" name="Freeform 109"/>
            <p:cNvSpPr>
              <a:spLocks/>
            </p:cNvSpPr>
            <p:nvPr/>
          </p:nvSpPr>
          <p:spPr bwMode="auto">
            <a:xfrm>
              <a:off x="4795798" y="3491085"/>
              <a:ext cx="89943" cy="213718"/>
            </a:xfrm>
            <a:custGeom>
              <a:avLst/>
              <a:gdLst>
                <a:gd name="T0" fmla="*/ 2147483647 w 62"/>
                <a:gd name="T1" fmla="*/ 2147483647 h 134"/>
                <a:gd name="T2" fmla="*/ 2147483647 w 62"/>
                <a:gd name="T3" fmla="*/ 2147483647 h 134"/>
                <a:gd name="T4" fmla="*/ 2147483647 w 62"/>
                <a:gd name="T5" fmla="*/ 2147483647 h 134"/>
                <a:gd name="T6" fmla="*/ 2147483647 w 62"/>
                <a:gd name="T7" fmla="*/ 2147483647 h 134"/>
                <a:gd name="T8" fmla="*/ 2147483647 w 62"/>
                <a:gd name="T9" fmla="*/ 2147483647 h 134"/>
                <a:gd name="T10" fmla="*/ 2147483647 w 62"/>
                <a:gd name="T11" fmla="*/ 2147483647 h 134"/>
                <a:gd name="T12" fmla="*/ 2147483647 w 62"/>
                <a:gd name="T13" fmla="*/ 2147483647 h 134"/>
                <a:gd name="T14" fmla="*/ 2147483647 w 62"/>
                <a:gd name="T15" fmla="*/ 2147483647 h 134"/>
                <a:gd name="T16" fmla="*/ 2147483647 w 62"/>
                <a:gd name="T17" fmla="*/ 2147483647 h 134"/>
                <a:gd name="T18" fmla="*/ 0 w 62"/>
                <a:gd name="T19" fmla="*/ 2147483647 h 134"/>
                <a:gd name="T20" fmla="*/ 0 w 62"/>
                <a:gd name="T21" fmla="*/ 2147483647 h 134"/>
                <a:gd name="T22" fmla="*/ 0 w 62"/>
                <a:gd name="T23" fmla="*/ 2147483647 h 134"/>
                <a:gd name="T24" fmla="*/ 2147483647 w 62"/>
                <a:gd name="T25" fmla="*/ 2147483647 h 134"/>
                <a:gd name="T26" fmla="*/ 2147483647 w 62"/>
                <a:gd name="T27" fmla="*/ 2147483647 h 134"/>
                <a:gd name="T28" fmla="*/ 2147483647 w 62"/>
                <a:gd name="T29" fmla="*/ 2147483647 h 134"/>
                <a:gd name="T30" fmla="*/ 2147483647 w 62"/>
                <a:gd name="T31" fmla="*/ 2147483647 h 134"/>
                <a:gd name="T32" fmla="*/ 2147483647 w 62"/>
                <a:gd name="T33" fmla="*/ 2147483647 h 134"/>
                <a:gd name="T34" fmla="*/ 2147483647 w 62"/>
                <a:gd name="T35" fmla="*/ 2147483647 h 134"/>
                <a:gd name="T36" fmla="*/ 2147483647 w 62"/>
                <a:gd name="T37" fmla="*/ 2147483647 h 134"/>
                <a:gd name="T38" fmla="*/ 2147483647 w 62"/>
                <a:gd name="T39" fmla="*/ 2147483647 h 134"/>
                <a:gd name="T40" fmla="*/ 2147483647 w 62"/>
                <a:gd name="T41" fmla="*/ 2147483647 h 134"/>
                <a:gd name="T42" fmla="*/ 2147483647 w 62"/>
                <a:gd name="T43" fmla="*/ 0 h 134"/>
                <a:gd name="T44" fmla="*/ 2147483647 w 62"/>
                <a:gd name="T45" fmla="*/ 0 h 134"/>
                <a:gd name="T46" fmla="*/ 2147483647 w 62"/>
                <a:gd name="T47" fmla="*/ 0 h 134"/>
                <a:gd name="T48" fmla="*/ 2147483647 w 62"/>
                <a:gd name="T49" fmla="*/ 2147483647 h 134"/>
                <a:gd name="T50" fmla="*/ 2147483647 w 62"/>
                <a:gd name="T51" fmla="*/ 2147483647 h 134"/>
                <a:gd name="T52" fmla="*/ 2147483647 w 62"/>
                <a:gd name="T53" fmla="*/ 2147483647 h 134"/>
                <a:gd name="T54" fmla="*/ 2147483647 w 62"/>
                <a:gd name="T55" fmla="*/ 2147483647 h 134"/>
                <a:gd name="T56" fmla="*/ 2147483647 w 62"/>
                <a:gd name="T57" fmla="*/ 2147483647 h 134"/>
                <a:gd name="T58" fmla="*/ 2147483647 w 62"/>
                <a:gd name="T59" fmla="*/ 2147483647 h 134"/>
                <a:gd name="T60" fmla="*/ 2147483647 w 62"/>
                <a:gd name="T61" fmla="*/ 2147483647 h 134"/>
                <a:gd name="T62" fmla="*/ 2147483647 w 62"/>
                <a:gd name="T63" fmla="*/ 2147483647 h 134"/>
                <a:gd name="T64" fmla="*/ 2147483647 w 62"/>
                <a:gd name="T65" fmla="*/ 2147483647 h 134"/>
                <a:gd name="T66" fmla="*/ 2147483647 w 62"/>
                <a:gd name="T67" fmla="*/ 2147483647 h 134"/>
                <a:gd name="T68" fmla="*/ 2147483647 w 62"/>
                <a:gd name="T69" fmla="*/ 2147483647 h 134"/>
                <a:gd name="T70" fmla="*/ 2147483647 w 62"/>
                <a:gd name="T71" fmla="*/ 2147483647 h 134"/>
                <a:gd name="T72" fmla="*/ 2147483647 w 62"/>
                <a:gd name="T73" fmla="*/ 2147483647 h 134"/>
                <a:gd name="T74" fmla="*/ 2147483647 w 62"/>
                <a:gd name="T75" fmla="*/ 2147483647 h 134"/>
                <a:gd name="T76" fmla="*/ 2147483647 w 62"/>
                <a:gd name="T77" fmla="*/ 2147483647 h 134"/>
                <a:gd name="T78" fmla="*/ 2147483647 w 62"/>
                <a:gd name="T79" fmla="*/ 2147483647 h 134"/>
                <a:gd name="T80" fmla="*/ 2147483647 w 62"/>
                <a:gd name="T81" fmla="*/ 2147483647 h 134"/>
                <a:gd name="T82" fmla="*/ 2147483647 w 62"/>
                <a:gd name="T83" fmla="*/ 2147483647 h 134"/>
                <a:gd name="T84" fmla="*/ 2147483647 w 62"/>
                <a:gd name="T85" fmla="*/ 2147483647 h 134"/>
                <a:gd name="T86" fmla="*/ 2147483647 w 62"/>
                <a:gd name="T87" fmla="*/ 2147483647 h 134"/>
                <a:gd name="T88" fmla="*/ 2147483647 w 62"/>
                <a:gd name="T89" fmla="*/ 2147483647 h 134"/>
                <a:gd name="T90" fmla="*/ 2147483647 w 62"/>
                <a:gd name="T91" fmla="*/ 2147483647 h 134"/>
                <a:gd name="T92" fmla="*/ 2147483647 w 62"/>
                <a:gd name="T93" fmla="*/ 2147483647 h 134"/>
                <a:gd name="T94" fmla="*/ 2147483647 w 62"/>
                <a:gd name="T95" fmla="*/ 2147483647 h 134"/>
                <a:gd name="T96" fmla="*/ 2147483647 w 62"/>
                <a:gd name="T97" fmla="*/ 2147483647 h 134"/>
                <a:gd name="T98" fmla="*/ 2147483647 w 62"/>
                <a:gd name="T99" fmla="*/ 2147483647 h 134"/>
                <a:gd name="T100" fmla="*/ 2147483647 w 62"/>
                <a:gd name="T101" fmla="*/ 2147483647 h 134"/>
                <a:gd name="T102" fmla="*/ 2147483647 w 62"/>
                <a:gd name="T103" fmla="*/ 2147483647 h 134"/>
                <a:gd name="T104" fmla="*/ 2147483647 w 62"/>
                <a:gd name="T105" fmla="*/ 2147483647 h 134"/>
                <a:gd name="T106" fmla="*/ 2147483647 w 62"/>
                <a:gd name="T107" fmla="*/ 2147483647 h 134"/>
                <a:gd name="T108" fmla="*/ 2147483647 w 62"/>
                <a:gd name="T109" fmla="*/ 2147483647 h 134"/>
                <a:gd name="T110" fmla="*/ 2147483647 w 62"/>
                <a:gd name="T111" fmla="*/ 2147483647 h 13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2"/>
                <a:gd name="T169" fmla="*/ 0 h 134"/>
                <a:gd name="T170" fmla="*/ 62 w 62"/>
                <a:gd name="T171" fmla="*/ 134 h 13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2" h="134">
                  <a:moveTo>
                    <a:pt x="30" y="128"/>
                  </a:moveTo>
                  <a:lnTo>
                    <a:pt x="30" y="130"/>
                  </a:lnTo>
                  <a:lnTo>
                    <a:pt x="26" y="104"/>
                  </a:lnTo>
                  <a:lnTo>
                    <a:pt x="22" y="98"/>
                  </a:lnTo>
                  <a:lnTo>
                    <a:pt x="18" y="92"/>
                  </a:lnTo>
                  <a:lnTo>
                    <a:pt x="14" y="86"/>
                  </a:lnTo>
                  <a:lnTo>
                    <a:pt x="10" y="82"/>
                  </a:lnTo>
                  <a:lnTo>
                    <a:pt x="8" y="78"/>
                  </a:lnTo>
                  <a:lnTo>
                    <a:pt x="4" y="74"/>
                  </a:lnTo>
                  <a:lnTo>
                    <a:pt x="0" y="68"/>
                  </a:lnTo>
                  <a:lnTo>
                    <a:pt x="0" y="62"/>
                  </a:lnTo>
                  <a:lnTo>
                    <a:pt x="0" y="58"/>
                  </a:lnTo>
                  <a:lnTo>
                    <a:pt x="2" y="56"/>
                  </a:lnTo>
                  <a:lnTo>
                    <a:pt x="6" y="54"/>
                  </a:lnTo>
                  <a:lnTo>
                    <a:pt x="8" y="50"/>
                  </a:lnTo>
                  <a:lnTo>
                    <a:pt x="10" y="42"/>
                  </a:lnTo>
                  <a:lnTo>
                    <a:pt x="10" y="36"/>
                  </a:lnTo>
                  <a:lnTo>
                    <a:pt x="10" y="24"/>
                  </a:lnTo>
                  <a:lnTo>
                    <a:pt x="12" y="14"/>
                  </a:lnTo>
                  <a:lnTo>
                    <a:pt x="14" y="4"/>
                  </a:lnTo>
                  <a:lnTo>
                    <a:pt x="14" y="2"/>
                  </a:lnTo>
                  <a:lnTo>
                    <a:pt x="20" y="0"/>
                  </a:lnTo>
                  <a:lnTo>
                    <a:pt x="30" y="0"/>
                  </a:lnTo>
                  <a:lnTo>
                    <a:pt x="34" y="0"/>
                  </a:lnTo>
                  <a:lnTo>
                    <a:pt x="38" y="2"/>
                  </a:lnTo>
                  <a:lnTo>
                    <a:pt x="42" y="2"/>
                  </a:lnTo>
                  <a:lnTo>
                    <a:pt x="48" y="4"/>
                  </a:lnTo>
                  <a:lnTo>
                    <a:pt x="46" y="8"/>
                  </a:lnTo>
                  <a:lnTo>
                    <a:pt x="44" y="12"/>
                  </a:lnTo>
                  <a:lnTo>
                    <a:pt x="44" y="16"/>
                  </a:lnTo>
                  <a:lnTo>
                    <a:pt x="42" y="20"/>
                  </a:lnTo>
                  <a:lnTo>
                    <a:pt x="44" y="24"/>
                  </a:lnTo>
                  <a:lnTo>
                    <a:pt x="46" y="28"/>
                  </a:lnTo>
                  <a:lnTo>
                    <a:pt x="50" y="30"/>
                  </a:lnTo>
                  <a:lnTo>
                    <a:pt x="52" y="32"/>
                  </a:lnTo>
                  <a:lnTo>
                    <a:pt x="50" y="42"/>
                  </a:lnTo>
                  <a:lnTo>
                    <a:pt x="46" y="46"/>
                  </a:lnTo>
                  <a:lnTo>
                    <a:pt x="42" y="52"/>
                  </a:lnTo>
                  <a:lnTo>
                    <a:pt x="40" y="58"/>
                  </a:lnTo>
                  <a:lnTo>
                    <a:pt x="42" y="60"/>
                  </a:lnTo>
                  <a:lnTo>
                    <a:pt x="46" y="64"/>
                  </a:lnTo>
                  <a:lnTo>
                    <a:pt x="54" y="66"/>
                  </a:lnTo>
                  <a:lnTo>
                    <a:pt x="62" y="72"/>
                  </a:lnTo>
                  <a:lnTo>
                    <a:pt x="58" y="76"/>
                  </a:lnTo>
                  <a:lnTo>
                    <a:pt x="58" y="82"/>
                  </a:lnTo>
                  <a:lnTo>
                    <a:pt x="58" y="84"/>
                  </a:lnTo>
                  <a:lnTo>
                    <a:pt x="58" y="90"/>
                  </a:lnTo>
                  <a:lnTo>
                    <a:pt x="50" y="96"/>
                  </a:lnTo>
                  <a:lnTo>
                    <a:pt x="44" y="102"/>
                  </a:lnTo>
                  <a:lnTo>
                    <a:pt x="40" y="108"/>
                  </a:lnTo>
                  <a:lnTo>
                    <a:pt x="40" y="112"/>
                  </a:lnTo>
                  <a:lnTo>
                    <a:pt x="42" y="112"/>
                  </a:lnTo>
                  <a:lnTo>
                    <a:pt x="36" y="124"/>
                  </a:lnTo>
                  <a:lnTo>
                    <a:pt x="32" y="128"/>
                  </a:lnTo>
                  <a:lnTo>
                    <a:pt x="32" y="134"/>
                  </a:lnTo>
                  <a:lnTo>
                    <a:pt x="30"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87" name="Freeform 110"/>
            <p:cNvSpPr>
              <a:spLocks/>
            </p:cNvSpPr>
            <p:nvPr/>
          </p:nvSpPr>
          <p:spPr bwMode="auto">
            <a:xfrm>
              <a:off x="4434875" y="3496394"/>
              <a:ext cx="465856" cy="523013"/>
            </a:xfrm>
            <a:custGeom>
              <a:avLst/>
              <a:gdLst>
                <a:gd name="T0" fmla="*/ 2147483647 w 318"/>
                <a:gd name="T1" fmla="*/ 2147483647 h 332"/>
                <a:gd name="T2" fmla="*/ 2147483647 w 318"/>
                <a:gd name="T3" fmla="*/ 2147483647 h 332"/>
                <a:gd name="T4" fmla="*/ 2147483647 w 318"/>
                <a:gd name="T5" fmla="*/ 2147483647 h 332"/>
                <a:gd name="T6" fmla="*/ 2147483647 w 318"/>
                <a:gd name="T7" fmla="*/ 2147483647 h 332"/>
                <a:gd name="T8" fmla="*/ 2147483647 w 318"/>
                <a:gd name="T9" fmla="*/ 2147483647 h 332"/>
                <a:gd name="T10" fmla="*/ 2147483647 w 318"/>
                <a:gd name="T11" fmla="*/ 2147483647 h 332"/>
                <a:gd name="T12" fmla="*/ 2147483647 w 318"/>
                <a:gd name="T13" fmla="*/ 2147483647 h 332"/>
                <a:gd name="T14" fmla="*/ 2147483647 w 318"/>
                <a:gd name="T15" fmla="*/ 2147483647 h 332"/>
                <a:gd name="T16" fmla="*/ 2147483647 w 318"/>
                <a:gd name="T17" fmla="*/ 0 h 332"/>
                <a:gd name="T18" fmla="*/ 2147483647 w 318"/>
                <a:gd name="T19" fmla="*/ 2147483647 h 332"/>
                <a:gd name="T20" fmla="*/ 2147483647 w 318"/>
                <a:gd name="T21" fmla="*/ 2147483647 h 332"/>
                <a:gd name="T22" fmla="*/ 2147483647 w 318"/>
                <a:gd name="T23" fmla="*/ 2147483647 h 332"/>
                <a:gd name="T24" fmla="*/ 2147483647 w 318"/>
                <a:gd name="T25" fmla="*/ 2147483647 h 332"/>
                <a:gd name="T26" fmla="*/ 2147483647 w 318"/>
                <a:gd name="T27" fmla="*/ 2147483647 h 332"/>
                <a:gd name="T28" fmla="*/ 2147483647 w 318"/>
                <a:gd name="T29" fmla="*/ 2147483647 h 332"/>
                <a:gd name="T30" fmla="*/ 2147483647 w 318"/>
                <a:gd name="T31" fmla="*/ 2147483647 h 332"/>
                <a:gd name="T32" fmla="*/ 2147483647 w 318"/>
                <a:gd name="T33" fmla="*/ 2147483647 h 332"/>
                <a:gd name="T34" fmla="*/ 2147483647 w 318"/>
                <a:gd name="T35" fmla="*/ 2147483647 h 332"/>
                <a:gd name="T36" fmla="*/ 2147483647 w 318"/>
                <a:gd name="T37" fmla="*/ 2147483647 h 332"/>
                <a:gd name="T38" fmla="*/ 2147483647 w 318"/>
                <a:gd name="T39" fmla="*/ 2147483647 h 332"/>
                <a:gd name="T40" fmla="*/ 2147483647 w 318"/>
                <a:gd name="T41" fmla="*/ 2147483647 h 332"/>
                <a:gd name="T42" fmla="*/ 2147483647 w 318"/>
                <a:gd name="T43" fmla="*/ 2147483647 h 332"/>
                <a:gd name="T44" fmla="*/ 2147483647 w 318"/>
                <a:gd name="T45" fmla="*/ 2147483647 h 332"/>
                <a:gd name="T46" fmla="*/ 2147483647 w 318"/>
                <a:gd name="T47" fmla="*/ 2147483647 h 332"/>
                <a:gd name="T48" fmla="*/ 2147483647 w 318"/>
                <a:gd name="T49" fmla="*/ 2147483647 h 332"/>
                <a:gd name="T50" fmla="*/ 2147483647 w 318"/>
                <a:gd name="T51" fmla="*/ 2147483647 h 332"/>
                <a:gd name="T52" fmla="*/ 2147483647 w 318"/>
                <a:gd name="T53" fmla="*/ 2147483647 h 332"/>
                <a:gd name="T54" fmla="*/ 2147483647 w 318"/>
                <a:gd name="T55" fmla="*/ 2147483647 h 332"/>
                <a:gd name="T56" fmla="*/ 2147483647 w 318"/>
                <a:gd name="T57" fmla="*/ 2147483647 h 332"/>
                <a:gd name="T58" fmla="*/ 2147483647 w 318"/>
                <a:gd name="T59" fmla="*/ 2147483647 h 332"/>
                <a:gd name="T60" fmla="*/ 2147483647 w 318"/>
                <a:gd name="T61" fmla="*/ 2147483647 h 332"/>
                <a:gd name="T62" fmla="*/ 2147483647 w 318"/>
                <a:gd name="T63" fmla="*/ 2147483647 h 332"/>
                <a:gd name="T64" fmla="*/ 0 w 318"/>
                <a:gd name="T65" fmla="*/ 2147483647 h 332"/>
                <a:gd name="T66" fmla="*/ 2147483647 w 318"/>
                <a:gd name="T67" fmla="*/ 2147483647 h 332"/>
                <a:gd name="T68" fmla="*/ 2147483647 w 318"/>
                <a:gd name="T69" fmla="*/ 2147483647 h 332"/>
                <a:gd name="T70" fmla="*/ 2147483647 w 318"/>
                <a:gd name="T71" fmla="*/ 2147483647 h 332"/>
                <a:gd name="T72" fmla="*/ 2147483647 w 318"/>
                <a:gd name="T73" fmla="*/ 2147483647 h 332"/>
                <a:gd name="T74" fmla="*/ 2147483647 w 318"/>
                <a:gd name="T75" fmla="*/ 2147483647 h 332"/>
                <a:gd name="T76" fmla="*/ 2147483647 w 318"/>
                <a:gd name="T77" fmla="*/ 2147483647 h 332"/>
                <a:gd name="T78" fmla="*/ 2147483647 w 318"/>
                <a:gd name="T79" fmla="*/ 2147483647 h 332"/>
                <a:gd name="T80" fmla="*/ 2147483647 w 318"/>
                <a:gd name="T81" fmla="*/ 2147483647 h 332"/>
                <a:gd name="T82" fmla="*/ 2147483647 w 318"/>
                <a:gd name="T83" fmla="*/ 2147483647 h 332"/>
                <a:gd name="T84" fmla="*/ 2147483647 w 318"/>
                <a:gd name="T85" fmla="*/ 2147483647 h 332"/>
                <a:gd name="T86" fmla="*/ 2147483647 w 318"/>
                <a:gd name="T87" fmla="*/ 2147483647 h 3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8"/>
                <a:gd name="T133" fmla="*/ 0 h 332"/>
                <a:gd name="T134" fmla="*/ 318 w 318"/>
                <a:gd name="T135" fmla="*/ 332 h 33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8" h="332">
                  <a:moveTo>
                    <a:pt x="98" y="36"/>
                  </a:moveTo>
                  <a:lnTo>
                    <a:pt x="110" y="34"/>
                  </a:lnTo>
                  <a:lnTo>
                    <a:pt x="116" y="30"/>
                  </a:lnTo>
                  <a:lnTo>
                    <a:pt x="124" y="26"/>
                  </a:lnTo>
                  <a:lnTo>
                    <a:pt x="132" y="20"/>
                  </a:lnTo>
                  <a:lnTo>
                    <a:pt x="146" y="14"/>
                  </a:lnTo>
                  <a:lnTo>
                    <a:pt x="166" y="8"/>
                  </a:lnTo>
                  <a:lnTo>
                    <a:pt x="186" y="4"/>
                  </a:lnTo>
                  <a:lnTo>
                    <a:pt x="198" y="4"/>
                  </a:lnTo>
                  <a:lnTo>
                    <a:pt x="202" y="4"/>
                  </a:lnTo>
                  <a:lnTo>
                    <a:pt x="206" y="6"/>
                  </a:lnTo>
                  <a:lnTo>
                    <a:pt x="210" y="8"/>
                  </a:lnTo>
                  <a:lnTo>
                    <a:pt x="214" y="8"/>
                  </a:lnTo>
                  <a:lnTo>
                    <a:pt x="220" y="6"/>
                  </a:lnTo>
                  <a:lnTo>
                    <a:pt x="222" y="4"/>
                  </a:lnTo>
                  <a:lnTo>
                    <a:pt x="224" y="2"/>
                  </a:lnTo>
                  <a:lnTo>
                    <a:pt x="230" y="0"/>
                  </a:lnTo>
                  <a:lnTo>
                    <a:pt x="248" y="0"/>
                  </a:lnTo>
                  <a:lnTo>
                    <a:pt x="260" y="0"/>
                  </a:lnTo>
                  <a:lnTo>
                    <a:pt x="258" y="10"/>
                  </a:lnTo>
                  <a:lnTo>
                    <a:pt x="256" y="22"/>
                  </a:lnTo>
                  <a:lnTo>
                    <a:pt x="256" y="34"/>
                  </a:lnTo>
                  <a:lnTo>
                    <a:pt x="256" y="40"/>
                  </a:lnTo>
                  <a:lnTo>
                    <a:pt x="254" y="48"/>
                  </a:lnTo>
                  <a:lnTo>
                    <a:pt x="252" y="52"/>
                  </a:lnTo>
                  <a:lnTo>
                    <a:pt x="248" y="54"/>
                  </a:lnTo>
                  <a:lnTo>
                    <a:pt x="246" y="56"/>
                  </a:lnTo>
                  <a:lnTo>
                    <a:pt x="246" y="60"/>
                  </a:lnTo>
                  <a:lnTo>
                    <a:pt x="246" y="66"/>
                  </a:lnTo>
                  <a:lnTo>
                    <a:pt x="250" y="72"/>
                  </a:lnTo>
                  <a:lnTo>
                    <a:pt x="254" y="76"/>
                  </a:lnTo>
                  <a:lnTo>
                    <a:pt x="256" y="80"/>
                  </a:lnTo>
                  <a:lnTo>
                    <a:pt x="260" y="84"/>
                  </a:lnTo>
                  <a:lnTo>
                    <a:pt x="264" y="90"/>
                  </a:lnTo>
                  <a:lnTo>
                    <a:pt x="268" y="96"/>
                  </a:lnTo>
                  <a:lnTo>
                    <a:pt x="272" y="102"/>
                  </a:lnTo>
                  <a:lnTo>
                    <a:pt x="276" y="128"/>
                  </a:lnTo>
                  <a:lnTo>
                    <a:pt x="276" y="126"/>
                  </a:lnTo>
                  <a:lnTo>
                    <a:pt x="278" y="132"/>
                  </a:lnTo>
                  <a:lnTo>
                    <a:pt x="278" y="138"/>
                  </a:lnTo>
                  <a:lnTo>
                    <a:pt x="280" y="144"/>
                  </a:lnTo>
                  <a:lnTo>
                    <a:pt x="282" y="150"/>
                  </a:lnTo>
                  <a:lnTo>
                    <a:pt x="282" y="158"/>
                  </a:lnTo>
                  <a:lnTo>
                    <a:pt x="284" y="190"/>
                  </a:lnTo>
                  <a:lnTo>
                    <a:pt x="280" y="194"/>
                  </a:lnTo>
                  <a:lnTo>
                    <a:pt x="278" y="202"/>
                  </a:lnTo>
                  <a:lnTo>
                    <a:pt x="280" y="206"/>
                  </a:lnTo>
                  <a:lnTo>
                    <a:pt x="282" y="210"/>
                  </a:lnTo>
                  <a:lnTo>
                    <a:pt x="288" y="222"/>
                  </a:lnTo>
                  <a:lnTo>
                    <a:pt x="290" y="228"/>
                  </a:lnTo>
                  <a:lnTo>
                    <a:pt x="296" y="232"/>
                  </a:lnTo>
                  <a:lnTo>
                    <a:pt x="306" y="236"/>
                  </a:lnTo>
                  <a:lnTo>
                    <a:pt x="310" y="238"/>
                  </a:lnTo>
                  <a:lnTo>
                    <a:pt x="314" y="244"/>
                  </a:lnTo>
                  <a:lnTo>
                    <a:pt x="318" y="252"/>
                  </a:lnTo>
                  <a:lnTo>
                    <a:pt x="248" y="300"/>
                  </a:lnTo>
                  <a:lnTo>
                    <a:pt x="220" y="328"/>
                  </a:lnTo>
                  <a:lnTo>
                    <a:pt x="182" y="332"/>
                  </a:lnTo>
                  <a:lnTo>
                    <a:pt x="182" y="318"/>
                  </a:lnTo>
                  <a:lnTo>
                    <a:pt x="170" y="314"/>
                  </a:lnTo>
                  <a:lnTo>
                    <a:pt x="160" y="310"/>
                  </a:lnTo>
                  <a:lnTo>
                    <a:pt x="152" y="302"/>
                  </a:lnTo>
                  <a:lnTo>
                    <a:pt x="148" y="298"/>
                  </a:lnTo>
                  <a:lnTo>
                    <a:pt x="148" y="294"/>
                  </a:lnTo>
                  <a:lnTo>
                    <a:pt x="0" y="182"/>
                  </a:lnTo>
                  <a:lnTo>
                    <a:pt x="0" y="160"/>
                  </a:lnTo>
                  <a:lnTo>
                    <a:pt x="8" y="148"/>
                  </a:lnTo>
                  <a:lnTo>
                    <a:pt x="18" y="144"/>
                  </a:lnTo>
                  <a:lnTo>
                    <a:pt x="32" y="138"/>
                  </a:lnTo>
                  <a:lnTo>
                    <a:pt x="48" y="132"/>
                  </a:lnTo>
                  <a:lnTo>
                    <a:pt x="54" y="128"/>
                  </a:lnTo>
                  <a:lnTo>
                    <a:pt x="56" y="124"/>
                  </a:lnTo>
                  <a:lnTo>
                    <a:pt x="60" y="118"/>
                  </a:lnTo>
                  <a:lnTo>
                    <a:pt x="66" y="116"/>
                  </a:lnTo>
                  <a:lnTo>
                    <a:pt x="70" y="114"/>
                  </a:lnTo>
                  <a:lnTo>
                    <a:pt x="72" y="112"/>
                  </a:lnTo>
                  <a:lnTo>
                    <a:pt x="72" y="110"/>
                  </a:lnTo>
                  <a:lnTo>
                    <a:pt x="72" y="102"/>
                  </a:lnTo>
                  <a:lnTo>
                    <a:pt x="80" y="100"/>
                  </a:lnTo>
                  <a:lnTo>
                    <a:pt x="84" y="96"/>
                  </a:lnTo>
                  <a:lnTo>
                    <a:pt x="90" y="92"/>
                  </a:lnTo>
                  <a:lnTo>
                    <a:pt x="96" y="92"/>
                  </a:lnTo>
                  <a:lnTo>
                    <a:pt x="106" y="92"/>
                  </a:lnTo>
                  <a:lnTo>
                    <a:pt x="110" y="92"/>
                  </a:lnTo>
                  <a:lnTo>
                    <a:pt x="112" y="90"/>
                  </a:lnTo>
                  <a:lnTo>
                    <a:pt x="112" y="86"/>
                  </a:lnTo>
                  <a:lnTo>
                    <a:pt x="104" y="60"/>
                  </a:lnTo>
                  <a:lnTo>
                    <a:pt x="96" y="36"/>
                  </a:lnTo>
                  <a:lnTo>
                    <a:pt x="98"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88" name="Freeform 111"/>
            <p:cNvSpPr>
              <a:spLocks/>
            </p:cNvSpPr>
            <p:nvPr/>
          </p:nvSpPr>
          <p:spPr bwMode="auto">
            <a:xfrm>
              <a:off x="4336861" y="3533563"/>
              <a:ext cx="262909" cy="242922"/>
            </a:xfrm>
            <a:custGeom>
              <a:avLst/>
              <a:gdLst>
                <a:gd name="T0" fmla="*/ 2147483647 w 180"/>
                <a:gd name="T1" fmla="*/ 2147483647 h 154"/>
                <a:gd name="T2" fmla="*/ 2147483647 w 180"/>
                <a:gd name="T3" fmla="*/ 2147483647 h 154"/>
                <a:gd name="T4" fmla="*/ 2147483647 w 180"/>
                <a:gd name="T5" fmla="*/ 2147483647 h 154"/>
                <a:gd name="T6" fmla="*/ 2147483647 w 180"/>
                <a:gd name="T7" fmla="*/ 2147483647 h 154"/>
                <a:gd name="T8" fmla="*/ 2147483647 w 180"/>
                <a:gd name="T9" fmla="*/ 2147483647 h 154"/>
                <a:gd name="T10" fmla="*/ 2147483647 w 180"/>
                <a:gd name="T11" fmla="*/ 2147483647 h 154"/>
                <a:gd name="T12" fmla="*/ 2147483647 w 180"/>
                <a:gd name="T13" fmla="*/ 2147483647 h 154"/>
                <a:gd name="T14" fmla="*/ 2147483647 w 180"/>
                <a:gd name="T15" fmla="*/ 2147483647 h 154"/>
                <a:gd name="T16" fmla="*/ 2147483647 w 180"/>
                <a:gd name="T17" fmla="*/ 2147483647 h 154"/>
                <a:gd name="T18" fmla="*/ 2147483647 w 180"/>
                <a:gd name="T19" fmla="*/ 2147483647 h 154"/>
                <a:gd name="T20" fmla="*/ 2147483647 w 180"/>
                <a:gd name="T21" fmla="*/ 2147483647 h 154"/>
                <a:gd name="T22" fmla="*/ 2147483647 w 180"/>
                <a:gd name="T23" fmla="*/ 2147483647 h 154"/>
                <a:gd name="T24" fmla="*/ 2147483647 w 180"/>
                <a:gd name="T25" fmla="*/ 2147483647 h 154"/>
                <a:gd name="T26" fmla="*/ 2147483647 w 180"/>
                <a:gd name="T27" fmla="*/ 2147483647 h 154"/>
                <a:gd name="T28" fmla="*/ 2147483647 w 180"/>
                <a:gd name="T29" fmla="*/ 2147483647 h 154"/>
                <a:gd name="T30" fmla="*/ 2147483647 w 180"/>
                <a:gd name="T31" fmla="*/ 2147483647 h 154"/>
                <a:gd name="T32" fmla="*/ 2147483647 w 180"/>
                <a:gd name="T33" fmla="*/ 2147483647 h 154"/>
                <a:gd name="T34" fmla="*/ 2147483647 w 180"/>
                <a:gd name="T35" fmla="*/ 2147483647 h 154"/>
                <a:gd name="T36" fmla="*/ 2147483647 w 180"/>
                <a:gd name="T37" fmla="*/ 2147483647 h 154"/>
                <a:gd name="T38" fmla="*/ 2147483647 w 180"/>
                <a:gd name="T39" fmla="*/ 2147483647 h 154"/>
                <a:gd name="T40" fmla="*/ 2147483647 w 180"/>
                <a:gd name="T41" fmla="*/ 2147483647 h 154"/>
                <a:gd name="T42" fmla="*/ 2147483647 w 180"/>
                <a:gd name="T43" fmla="*/ 2147483647 h 154"/>
                <a:gd name="T44" fmla="*/ 2147483647 w 180"/>
                <a:gd name="T45" fmla="*/ 2147483647 h 154"/>
                <a:gd name="T46" fmla="*/ 2147483647 w 180"/>
                <a:gd name="T47" fmla="*/ 2147483647 h 154"/>
                <a:gd name="T48" fmla="*/ 2147483647 w 180"/>
                <a:gd name="T49" fmla="*/ 2147483647 h 154"/>
                <a:gd name="T50" fmla="*/ 2147483647 w 180"/>
                <a:gd name="T51" fmla="*/ 2147483647 h 154"/>
                <a:gd name="T52" fmla="*/ 2147483647 w 180"/>
                <a:gd name="T53" fmla="*/ 2147483647 h 154"/>
                <a:gd name="T54" fmla="*/ 2147483647 w 180"/>
                <a:gd name="T55" fmla="*/ 2147483647 h 154"/>
                <a:gd name="T56" fmla="*/ 2147483647 w 180"/>
                <a:gd name="T57" fmla="*/ 2147483647 h 154"/>
                <a:gd name="T58" fmla="*/ 2147483647 w 180"/>
                <a:gd name="T59" fmla="*/ 2147483647 h 154"/>
                <a:gd name="T60" fmla="*/ 2147483647 w 180"/>
                <a:gd name="T61" fmla="*/ 2147483647 h 154"/>
                <a:gd name="T62" fmla="*/ 2147483647 w 180"/>
                <a:gd name="T63" fmla="*/ 0 h 154"/>
                <a:gd name="T64" fmla="*/ 2147483647 w 180"/>
                <a:gd name="T65" fmla="*/ 2147483647 h 154"/>
                <a:gd name="T66" fmla="*/ 2147483647 w 180"/>
                <a:gd name="T67" fmla="*/ 2147483647 h 154"/>
                <a:gd name="T68" fmla="*/ 2147483647 w 180"/>
                <a:gd name="T69" fmla="*/ 2147483647 h 154"/>
                <a:gd name="T70" fmla="*/ 2147483647 w 180"/>
                <a:gd name="T71" fmla="*/ 2147483647 h 154"/>
                <a:gd name="T72" fmla="*/ 2147483647 w 180"/>
                <a:gd name="T73" fmla="*/ 2147483647 h 154"/>
                <a:gd name="T74" fmla="*/ 2147483647 w 180"/>
                <a:gd name="T75" fmla="*/ 2147483647 h 154"/>
                <a:gd name="T76" fmla="*/ 2147483647 w 180"/>
                <a:gd name="T77" fmla="*/ 2147483647 h 154"/>
                <a:gd name="T78" fmla="*/ 2147483647 w 180"/>
                <a:gd name="T79" fmla="*/ 2147483647 h 154"/>
                <a:gd name="T80" fmla="*/ 2147483647 w 180"/>
                <a:gd name="T81" fmla="*/ 2147483647 h 154"/>
                <a:gd name="T82" fmla="*/ 2147483647 w 180"/>
                <a:gd name="T83" fmla="*/ 2147483647 h 154"/>
                <a:gd name="T84" fmla="*/ 2147483647 w 180"/>
                <a:gd name="T85" fmla="*/ 2147483647 h 154"/>
                <a:gd name="T86" fmla="*/ 2147483647 w 180"/>
                <a:gd name="T87" fmla="*/ 2147483647 h 154"/>
                <a:gd name="T88" fmla="*/ 2147483647 w 180"/>
                <a:gd name="T89" fmla="*/ 2147483647 h 154"/>
                <a:gd name="T90" fmla="*/ 2147483647 w 180"/>
                <a:gd name="T91" fmla="*/ 2147483647 h 154"/>
                <a:gd name="T92" fmla="*/ 2147483647 w 180"/>
                <a:gd name="T93" fmla="*/ 2147483647 h 154"/>
                <a:gd name="T94" fmla="*/ 2147483647 w 180"/>
                <a:gd name="T95" fmla="*/ 2147483647 h 154"/>
                <a:gd name="T96" fmla="*/ 2147483647 w 180"/>
                <a:gd name="T97" fmla="*/ 2147483647 h 154"/>
                <a:gd name="T98" fmla="*/ 2147483647 w 180"/>
                <a:gd name="T99" fmla="*/ 2147483647 h 154"/>
                <a:gd name="T100" fmla="*/ 2147483647 w 180"/>
                <a:gd name="T101" fmla="*/ 2147483647 h 154"/>
                <a:gd name="T102" fmla="*/ 2147483647 w 180"/>
                <a:gd name="T103" fmla="*/ 2147483647 h 154"/>
                <a:gd name="T104" fmla="*/ 2147483647 w 180"/>
                <a:gd name="T105" fmla="*/ 2147483647 h 154"/>
                <a:gd name="T106" fmla="*/ 0 w 180"/>
                <a:gd name="T107" fmla="*/ 2147483647 h 154"/>
                <a:gd name="T108" fmla="*/ 2147483647 w 180"/>
                <a:gd name="T109" fmla="*/ 2147483647 h 1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0"/>
                <a:gd name="T166" fmla="*/ 0 h 154"/>
                <a:gd name="T167" fmla="*/ 180 w 180"/>
                <a:gd name="T168" fmla="*/ 154 h 1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0" h="154">
                  <a:moveTo>
                    <a:pt x="68" y="152"/>
                  </a:moveTo>
                  <a:lnTo>
                    <a:pt x="68" y="136"/>
                  </a:lnTo>
                  <a:lnTo>
                    <a:pt x="76" y="124"/>
                  </a:lnTo>
                  <a:lnTo>
                    <a:pt x="86" y="120"/>
                  </a:lnTo>
                  <a:lnTo>
                    <a:pt x="100" y="114"/>
                  </a:lnTo>
                  <a:lnTo>
                    <a:pt x="116" y="108"/>
                  </a:lnTo>
                  <a:lnTo>
                    <a:pt x="122" y="104"/>
                  </a:lnTo>
                  <a:lnTo>
                    <a:pt x="124" y="100"/>
                  </a:lnTo>
                  <a:lnTo>
                    <a:pt x="128" y="94"/>
                  </a:lnTo>
                  <a:lnTo>
                    <a:pt x="134" y="92"/>
                  </a:lnTo>
                  <a:lnTo>
                    <a:pt x="138" y="90"/>
                  </a:lnTo>
                  <a:lnTo>
                    <a:pt x="140" y="88"/>
                  </a:lnTo>
                  <a:lnTo>
                    <a:pt x="140" y="86"/>
                  </a:lnTo>
                  <a:lnTo>
                    <a:pt x="140" y="78"/>
                  </a:lnTo>
                  <a:lnTo>
                    <a:pt x="148" y="76"/>
                  </a:lnTo>
                  <a:lnTo>
                    <a:pt x="152" y="72"/>
                  </a:lnTo>
                  <a:lnTo>
                    <a:pt x="158" y="68"/>
                  </a:lnTo>
                  <a:lnTo>
                    <a:pt x="164" y="68"/>
                  </a:lnTo>
                  <a:lnTo>
                    <a:pt x="174" y="68"/>
                  </a:lnTo>
                  <a:lnTo>
                    <a:pt x="178" y="68"/>
                  </a:lnTo>
                  <a:lnTo>
                    <a:pt x="180" y="66"/>
                  </a:lnTo>
                  <a:lnTo>
                    <a:pt x="180" y="62"/>
                  </a:lnTo>
                  <a:lnTo>
                    <a:pt x="172" y="36"/>
                  </a:lnTo>
                  <a:lnTo>
                    <a:pt x="164" y="12"/>
                  </a:lnTo>
                  <a:lnTo>
                    <a:pt x="166" y="12"/>
                  </a:lnTo>
                  <a:lnTo>
                    <a:pt x="148" y="14"/>
                  </a:lnTo>
                  <a:lnTo>
                    <a:pt x="136" y="12"/>
                  </a:lnTo>
                  <a:lnTo>
                    <a:pt x="126" y="10"/>
                  </a:lnTo>
                  <a:lnTo>
                    <a:pt x="124" y="8"/>
                  </a:lnTo>
                  <a:lnTo>
                    <a:pt x="124" y="4"/>
                  </a:lnTo>
                  <a:lnTo>
                    <a:pt x="122" y="2"/>
                  </a:lnTo>
                  <a:lnTo>
                    <a:pt x="118" y="0"/>
                  </a:lnTo>
                  <a:lnTo>
                    <a:pt x="114" y="2"/>
                  </a:lnTo>
                  <a:lnTo>
                    <a:pt x="110" y="4"/>
                  </a:lnTo>
                  <a:lnTo>
                    <a:pt x="106" y="14"/>
                  </a:lnTo>
                  <a:lnTo>
                    <a:pt x="102" y="26"/>
                  </a:lnTo>
                  <a:lnTo>
                    <a:pt x="98" y="32"/>
                  </a:lnTo>
                  <a:lnTo>
                    <a:pt x="92" y="40"/>
                  </a:lnTo>
                  <a:lnTo>
                    <a:pt x="82" y="44"/>
                  </a:lnTo>
                  <a:lnTo>
                    <a:pt x="74" y="52"/>
                  </a:lnTo>
                  <a:lnTo>
                    <a:pt x="66" y="58"/>
                  </a:lnTo>
                  <a:lnTo>
                    <a:pt x="62" y="64"/>
                  </a:lnTo>
                  <a:lnTo>
                    <a:pt x="60" y="70"/>
                  </a:lnTo>
                  <a:lnTo>
                    <a:pt x="60" y="82"/>
                  </a:lnTo>
                  <a:lnTo>
                    <a:pt x="58" y="94"/>
                  </a:lnTo>
                  <a:lnTo>
                    <a:pt x="54" y="108"/>
                  </a:lnTo>
                  <a:lnTo>
                    <a:pt x="50" y="114"/>
                  </a:lnTo>
                  <a:lnTo>
                    <a:pt x="44" y="118"/>
                  </a:lnTo>
                  <a:lnTo>
                    <a:pt x="32" y="130"/>
                  </a:lnTo>
                  <a:lnTo>
                    <a:pt x="24" y="136"/>
                  </a:lnTo>
                  <a:lnTo>
                    <a:pt x="18" y="140"/>
                  </a:lnTo>
                  <a:lnTo>
                    <a:pt x="12" y="142"/>
                  </a:lnTo>
                  <a:lnTo>
                    <a:pt x="4" y="146"/>
                  </a:lnTo>
                  <a:lnTo>
                    <a:pt x="0" y="154"/>
                  </a:lnTo>
                  <a:lnTo>
                    <a:pt x="68"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89" name="Freeform 112"/>
            <p:cNvSpPr>
              <a:spLocks/>
            </p:cNvSpPr>
            <p:nvPr/>
          </p:nvSpPr>
          <p:spPr bwMode="auto">
            <a:xfrm>
              <a:off x="4248071" y="3772503"/>
              <a:ext cx="184497" cy="185842"/>
            </a:xfrm>
            <a:custGeom>
              <a:avLst/>
              <a:gdLst>
                <a:gd name="T0" fmla="*/ 2147483647 w 126"/>
                <a:gd name="T1" fmla="*/ 0 h 116"/>
                <a:gd name="T2" fmla="*/ 2147483647 w 126"/>
                <a:gd name="T3" fmla="*/ 2147483647 h 116"/>
                <a:gd name="T4" fmla="*/ 2147483647 w 126"/>
                <a:gd name="T5" fmla="*/ 2147483647 h 116"/>
                <a:gd name="T6" fmla="*/ 2147483647 w 126"/>
                <a:gd name="T7" fmla="*/ 2147483647 h 116"/>
                <a:gd name="T8" fmla="*/ 2147483647 w 126"/>
                <a:gd name="T9" fmla="*/ 2147483647 h 116"/>
                <a:gd name="T10" fmla="*/ 2147483647 w 126"/>
                <a:gd name="T11" fmla="*/ 2147483647 h 116"/>
                <a:gd name="T12" fmla="*/ 2147483647 w 126"/>
                <a:gd name="T13" fmla="*/ 2147483647 h 116"/>
                <a:gd name="T14" fmla="*/ 0 w 126"/>
                <a:gd name="T15" fmla="*/ 2147483647 h 116"/>
                <a:gd name="T16" fmla="*/ 0 w 126"/>
                <a:gd name="T17" fmla="*/ 2147483647 h 116"/>
                <a:gd name="T18" fmla="*/ 2147483647 w 126"/>
                <a:gd name="T19" fmla="*/ 2147483647 h 116"/>
                <a:gd name="T20" fmla="*/ 2147483647 w 126"/>
                <a:gd name="T21" fmla="*/ 2147483647 h 116"/>
                <a:gd name="T22" fmla="*/ 2147483647 w 126"/>
                <a:gd name="T23" fmla="*/ 2147483647 h 116"/>
                <a:gd name="T24" fmla="*/ 2147483647 w 126"/>
                <a:gd name="T25" fmla="*/ 2147483647 h 116"/>
                <a:gd name="T26" fmla="*/ 2147483647 w 126"/>
                <a:gd name="T27" fmla="*/ 2147483647 h 116"/>
                <a:gd name="T28" fmla="*/ 2147483647 w 126"/>
                <a:gd name="T29" fmla="*/ 2147483647 h 116"/>
                <a:gd name="T30" fmla="*/ 2147483647 w 126"/>
                <a:gd name="T31" fmla="*/ 2147483647 h 116"/>
                <a:gd name="T32" fmla="*/ 2147483647 w 126"/>
                <a:gd name="T33" fmla="*/ 2147483647 h 116"/>
                <a:gd name="T34" fmla="*/ 2147483647 w 126"/>
                <a:gd name="T35" fmla="*/ 0 h 1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6"/>
                <a:gd name="T55" fmla="*/ 0 h 116"/>
                <a:gd name="T56" fmla="*/ 126 w 126"/>
                <a:gd name="T57" fmla="*/ 116 h 1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6" h="116">
                  <a:moveTo>
                    <a:pt x="126" y="0"/>
                  </a:moveTo>
                  <a:lnTo>
                    <a:pt x="126" y="32"/>
                  </a:lnTo>
                  <a:lnTo>
                    <a:pt x="76" y="32"/>
                  </a:lnTo>
                  <a:lnTo>
                    <a:pt x="76" y="78"/>
                  </a:lnTo>
                  <a:lnTo>
                    <a:pt x="66" y="82"/>
                  </a:lnTo>
                  <a:lnTo>
                    <a:pt x="58" y="90"/>
                  </a:lnTo>
                  <a:lnTo>
                    <a:pt x="56" y="116"/>
                  </a:lnTo>
                  <a:lnTo>
                    <a:pt x="0" y="116"/>
                  </a:lnTo>
                  <a:lnTo>
                    <a:pt x="0" y="108"/>
                  </a:lnTo>
                  <a:lnTo>
                    <a:pt x="2" y="100"/>
                  </a:lnTo>
                  <a:lnTo>
                    <a:pt x="10" y="88"/>
                  </a:lnTo>
                  <a:lnTo>
                    <a:pt x="20" y="74"/>
                  </a:lnTo>
                  <a:lnTo>
                    <a:pt x="24" y="66"/>
                  </a:lnTo>
                  <a:lnTo>
                    <a:pt x="38" y="42"/>
                  </a:lnTo>
                  <a:lnTo>
                    <a:pt x="50" y="20"/>
                  </a:lnTo>
                  <a:lnTo>
                    <a:pt x="56" y="12"/>
                  </a:lnTo>
                  <a:lnTo>
                    <a:pt x="60" y="2"/>
                  </a:lnTo>
                  <a:lnTo>
                    <a:pt x="1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90" name="Freeform 113"/>
            <p:cNvSpPr>
              <a:spLocks/>
            </p:cNvSpPr>
            <p:nvPr/>
          </p:nvSpPr>
          <p:spPr bwMode="auto">
            <a:xfrm>
              <a:off x="4248071" y="3772503"/>
              <a:ext cx="272133" cy="378321"/>
            </a:xfrm>
            <a:custGeom>
              <a:avLst/>
              <a:gdLst>
                <a:gd name="T0" fmla="*/ 2147483647 w 186"/>
                <a:gd name="T1" fmla="*/ 0 h 238"/>
                <a:gd name="T2" fmla="*/ 2147483647 w 186"/>
                <a:gd name="T3" fmla="*/ 0 h 238"/>
                <a:gd name="T4" fmla="*/ 2147483647 w 186"/>
                <a:gd name="T5" fmla="*/ 2147483647 h 238"/>
                <a:gd name="T6" fmla="*/ 2147483647 w 186"/>
                <a:gd name="T7" fmla="*/ 2147483647 h 238"/>
                <a:gd name="T8" fmla="*/ 2147483647 w 186"/>
                <a:gd name="T9" fmla="*/ 2147483647 h 238"/>
                <a:gd name="T10" fmla="*/ 2147483647 w 186"/>
                <a:gd name="T11" fmla="*/ 2147483647 h 238"/>
                <a:gd name="T12" fmla="*/ 2147483647 w 186"/>
                <a:gd name="T13" fmla="*/ 2147483647 h 238"/>
                <a:gd name="T14" fmla="*/ 2147483647 w 186"/>
                <a:gd name="T15" fmla="*/ 2147483647 h 238"/>
                <a:gd name="T16" fmla="*/ 0 w 186"/>
                <a:gd name="T17" fmla="*/ 2147483647 h 238"/>
                <a:gd name="T18" fmla="*/ 2147483647 w 186"/>
                <a:gd name="T19" fmla="*/ 2147483647 h 238"/>
                <a:gd name="T20" fmla="*/ 2147483647 w 186"/>
                <a:gd name="T21" fmla="*/ 2147483647 h 238"/>
                <a:gd name="T22" fmla="*/ 2147483647 w 186"/>
                <a:gd name="T23" fmla="*/ 2147483647 h 238"/>
                <a:gd name="T24" fmla="*/ 2147483647 w 186"/>
                <a:gd name="T25" fmla="*/ 2147483647 h 238"/>
                <a:gd name="T26" fmla="*/ 2147483647 w 186"/>
                <a:gd name="T27" fmla="*/ 2147483647 h 238"/>
                <a:gd name="T28" fmla="*/ 2147483647 w 186"/>
                <a:gd name="T29" fmla="*/ 2147483647 h 238"/>
                <a:gd name="T30" fmla="*/ 2147483647 w 186"/>
                <a:gd name="T31" fmla="*/ 2147483647 h 238"/>
                <a:gd name="T32" fmla="*/ 2147483647 w 186"/>
                <a:gd name="T33" fmla="*/ 2147483647 h 238"/>
                <a:gd name="T34" fmla="*/ 2147483647 w 186"/>
                <a:gd name="T35" fmla="*/ 2147483647 h 238"/>
                <a:gd name="T36" fmla="*/ 2147483647 w 186"/>
                <a:gd name="T37" fmla="*/ 2147483647 h 238"/>
                <a:gd name="T38" fmla="*/ 2147483647 w 186"/>
                <a:gd name="T39" fmla="*/ 2147483647 h 238"/>
                <a:gd name="T40" fmla="*/ 2147483647 w 186"/>
                <a:gd name="T41" fmla="*/ 2147483647 h 238"/>
                <a:gd name="T42" fmla="*/ 2147483647 w 186"/>
                <a:gd name="T43" fmla="*/ 2147483647 h 238"/>
                <a:gd name="T44" fmla="*/ 2147483647 w 186"/>
                <a:gd name="T45" fmla="*/ 2147483647 h 238"/>
                <a:gd name="T46" fmla="*/ 2147483647 w 186"/>
                <a:gd name="T47" fmla="*/ 2147483647 h 238"/>
                <a:gd name="T48" fmla="*/ 2147483647 w 186"/>
                <a:gd name="T49" fmla="*/ 2147483647 h 238"/>
                <a:gd name="T50" fmla="*/ 2147483647 w 186"/>
                <a:gd name="T51" fmla="*/ 2147483647 h 238"/>
                <a:gd name="T52" fmla="*/ 2147483647 w 186"/>
                <a:gd name="T53" fmla="*/ 2147483647 h 238"/>
                <a:gd name="T54" fmla="*/ 2147483647 w 186"/>
                <a:gd name="T55" fmla="*/ 2147483647 h 238"/>
                <a:gd name="T56" fmla="*/ 2147483647 w 186"/>
                <a:gd name="T57" fmla="*/ 2147483647 h 238"/>
                <a:gd name="T58" fmla="*/ 2147483647 w 186"/>
                <a:gd name="T59" fmla="*/ 2147483647 h 238"/>
                <a:gd name="T60" fmla="*/ 2147483647 w 186"/>
                <a:gd name="T61" fmla="*/ 2147483647 h 238"/>
                <a:gd name="T62" fmla="*/ 2147483647 w 186"/>
                <a:gd name="T63" fmla="*/ 2147483647 h 238"/>
                <a:gd name="T64" fmla="*/ 2147483647 w 186"/>
                <a:gd name="T65" fmla="*/ 2147483647 h 238"/>
                <a:gd name="T66" fmla="*/ 2147483647 w 186"/>
                <a:gd name="T67" fmla="*/ 2147483647 h 238"/>
                <a:gd name="T68" fmla="*/ 2147483647 w 186"/>
                <a:gd name="T69" fmla="*/ 2147483647 h 238"/>
                <a:gd name="T70" fmla="*/ 2147483647 w 186"/>
                <a:gd name="T71" fmla="*/ 2147483647 h 238"/>
                <a:gd name="T72" fmla="*/ 2147483647 w 186"/>
                <a:gd name="T73" fmla="*/ 2147483647 h 238"/>
                <a:gd name="T74" fmla="*/ 2147483647 w 186"/>
                <a:gd name="T75" fmla="*/ 2147483647 h 238"/>
                <a:gd name="T76" fmla="*/ 2147483647 w 186"/>
                <a:gd name="T77" fmla="*/ 2147483647 h 238"/>
                <a:gd name="T78" fmla="*/ 2147483647 w 186"/>
                <a:gd name="T79" fmla="*/ 2147483647 h 238"/>
                <a:gd name="T80" fmla="*/ 2147483647 w 186"/>
                <a:gd name="T81" fmla="*/ 2147483647 h 238"/>
                <a:gd name="T82" fmla="*/ 2147483647 w 186"/>
                <a:gd name="T83" fmla="*/ 2147483647 h 238"/>
                <a:gd name="T84" fmla="*/ 2147483647 w 186"/>
                <a:gd name="T85" fmla="*/ 2147483647 h 238"/>
                <a:gd name="T86" fmla="*/ 2147483647 w 186"/>
                <a:gd name="T87" fmla="*/ 2147483647 h 238"/>
                <a:gd name="T88" fmla="*/ 2147483647 w 186"/>
                <a:gd name="T89" fmla="*/ 2147483647 h 238"/>
                <a:gd name="T90" fmla="*/ 2147483647 w 186"/>
                <a:gd name="T91" fmla="*/ 2147483647 h 238"/>
                <a:gd name="T92" fmla="*/ 2147483647 w 186"/>
                <a:gd name="T93" fmla="*/ 2147483647 h 238"/>
                <a:gd name="T94" fmla="*/ 2147483647 w 186"/>
                <a:gd name="T95" fmla="*/ 2147483647 h 238"/>
                <a:gd name="T96" fmla="*/ 2147483647 w 186"/>
                <a:gd name="T97" fmla="*/ 2147483647 h 238"/>
                <a:gd name="T98" fmla="*/ 2147483647 w 186"/>
                <a:gd name="T99" fmla="*/ 2147483647 h 238"/>
                <a:gd name="T100" fmla="*/ 2147483647 w 186"/>
                <a:gd name="T101" fmla="*/ 2147483647 h 238"/>
                <a:gd name="T102" fmla="*/ 2147483647 w 186"/>
                <a:gd name="T103" fmla="*/ 2147483647 h 238"/>
                <a:gd name="T104" fmla="*/ 2147483647 w 186"/>
                <a:gd name="T105" fmla="*/ 2147483647 h 238"/>
                <a:gd name="T106" fmla="*/ 2147483647 w 186"/>
                <a:gd name="T107" fmla="*/ 2147483647 h 238"/>
                <a:gd name="T108" fmla="*/ 2147483647 w 186"/>
                <a:gd name="T109" fmla="*/ 2147483647 h 238"/>
                <a:gd name="T110" fmla="*/ 2147483647 w 186"/>
                <a:gd name="T111" fmla="*/ 2147483647 h 238"/>
                <a:gd name="T112" fmla="*/ 2147483647 w 186"/>
                <a:gd name="T113" fmla="*/ 2147483647 h 238"/>
                <a:gd name="T114" fmla="*/ 2147483647 w 186"/>
                <a:gd name="T115" fmla="*/ 2147483647 h 238"/>
                <a:gd name="T116" fmla="*/ 2147483647 w 186"/>
                <a:gd name="T117" fmla="*/ 2147483647 h 238"/>
                <a:gd name="T118" fmla="*/ 2147483647 w 186"/>
                <a:gd name="T119" fmla="*/ 2147483647 h 238"/>
                <a:gd name="T120" fmla="*/ 2147483647 w 186"/>
                <a:gd name="T121" fmla="*/ 0 h 2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6"/>
                <a:gd name="T184" fmla="*/ 0 h 238"/>
                <a:gd name="T185" fmla="*/ 186 w 186"/>
                <a:gd name="T186" fmla="*/ 238 h 2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6" h="238">
                  <a:moveTo>
                    <a:pt x="128" y="0"/>
                  </a:moveTo>
                  <a:lnTo>
                    <a:pt x="126" y="0"/>
                  </a:lnTo>
                  <a:lnTo>
                    <a:pt x="126" y="32"/>
                  </a:lnTo>
                  <a:lnTo>
                    <a:pt x="76" y="32"/>
                  </a:lnTo>
                  <a:lnTo>
                    <a:pt x="76" y="78"/>
                  </a:lnTo>
                  <a:lnTo>
                    <a:pt x="66" y="82"/>
                  </a:lnTo>
                  <a:lnTo>
                    <a:pt x="58" y="90"/>
                  </a:lnTo>
                  <a:lnTo>
                    <a:pt x="56" y="116"/>
                  </a:lnTo>
                  <a:lnTo>
                    <a:pt x="0" y="116"/>
                  </a:lnTo>
                  <a:lnTo>
                    <a:pt x="2" y="124"/>
                  </a:lnTo>
                  <a:lnTo>
                    <a:pt x="6" y="128"/>
                  </a:lnTo>
                  <a:lnTo>
                    <a:pt x="10" y="134"/>
                  </a:lnTo>
                  <a:lnTo>
                    <a:pt x="12" y="138"/>
                  </a:lnTo>
                  <a:lnTo>
                    <a:pt x="10" y="142"/>
                  </a:lnTo>
                  <a:lnTo>
                    <a:pt x="8" y="146"/>
                  </a:lnTo>
                  <a:lnTo>
                    <a:pt x="6" y="150"/>
                  </a:lnTo>
                  <a:lnTo>
                    <a:pt x="6" y="152"/>
                  </a:lnTo>
                  <a:lnTo>
                    <a:pt x="6" y="156"/>
                  </a:lnTo>
                  <a:lnTo>
                    <a:pt x="10" y="158"/>
                  </a:lnTo>
                  <a:lnTo>
                    <a:pt x="14" y="166"/>
                  </a:lnTo>
                  <a:lnTo>
                    <a:pt x="12" y="166"/>
                  </a:lnTo>
                  <a:lnTo>
                    <a:pt x="14" y="176"/>
                  </a:lnTo>
                  <a:lnTo>
                    <a:pt x="12" y="186"/>
                  </a:lnTo>
                  <a:lnTo>
                    <a:pt x="10" y="196"/>
                  </a:lnTo>
                  <a:lnTo>
                    <a:pt x="6" y="206"/>
                  </a:lnTo>
                  <a:lnTo>
                    <a:pt x="10" y="206"/>
                  </a:lnTo>
                  <a:lnTo>
                    <a:pt x="12" y="206"/>
                  </a:lnTo>
                  <a:lnTo>
                    <a:pt x="16" y="206"/>
                  </a:lnTo>
                  <a:lnTo>
                    <a:pt x="18" y="204"/>
                  </a:lnTo>
                  <a:lnTo>
                    <a:pt x="22" y="202"/>
                  </a:lnTo>
                  <a:lnTo>
                    <a:pt x="26" y="202"/>
                  </a:lnTo>
                  <a:lnTo>
                    <a:pt x="34" y="204"/>
                  </a:lnTo>
                  <a:lnTo>
                    <a:pt x="42" y="208"/>
                  </a:lnTo>
                  <a:lnTo>
                    <a:pt x="48" y="210"/>
                  </a:lnTo>
                  <a:lnTo>
                    <a:pt x="50" y="216"/>
                  </a:lnTo>
                  <a:lnTo>
                    <a:pt x="60" y="230"/>
                  </a:lnTo>
                  <a:lnTo>
                    <a:pt x="64" y="234"/>
                  </a:lnTo>
                  <a:lnTo>
                    <a:pt x="70" y="238"/>
                  </a:lnTo>
                  <a:lnTo>
                    <a:pt x="76" y="228"/>
                  </a:lnTo>
                  <a:lnTo>
                    <a:pt x="78" y="222"/>
                  </a:lnTo>
                  <a:lnTo>
                    <a:pt x="82" y="222"/>
                  </a:lnTo>
                  <a:lnTo>
                    <a:pt x="88" y="220"/>
                  </a:lnTo>
                  <a:lnTo>
                    <a:pt x="86" y="226"/>
                  </a:lnTo>
                  <a:lnTo>
                    <a:pt x="88" y="230"/>
                  </a:lnTo>
                  <a:lnTo>
                    <a:pt x="92" y="224"/>
                  </a:lnTo>
                  <a:lnTo>
                    <a:pt x="94" y="224"/>
                  </a:lnTo>
                  <a:lnTo>
                    <a:pt x="96" y="222"/>
                  </a:lnTo>
                  <a:lnTo>
                    <a:pt x="98" y="224"/>
                  </a:lnTo>
                  <a:lnTo>
                    <a:pt x="100" y="226"/>
                  </a:lnTo>
                  <a:lnTo>
                    <a:pt x="102" y="228"/>
                  </a:lnTo>
                  <a:lnTo>
                    <a:pt x="106" y="226"/>
                  </a:lnTo>
                  <a:lnTo>
                    <a:pt x="110" y="224"/>
                  </a:lnTo>
                  <a:lnTo>
                    <a:pt x="172" y="224"/>
                  </a:lnTo>
                  <a:lnTo>
                    <a:pt x="174" y="216"/>
                  </a:lnTo>
                  <a:lnTo>
                    <a:pt x="176" y="208"/>
                  </a:lnTo>
                  <a:lnTo>
                    <a:pt x="172" y="208"/>
                  </a:lnTo>
                  <a:lnTo>
                    <a:pt x="170" y="206"/>
                  </a:lnTo>
                  <a:lnTo>
                    <a:pt x="158" y="50"/>
                  </a:lnTo>
                  <a:lnTo>
                    <a:pt x="186" y="50"/>
                  </a:lnTo>
                  <a:lnTo>
                    <a:pt x="128" y="6"/>
                  </a:lnTo>
                  <a:lnTo>
                    <a:pt x="1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91" name="Freeform 114"/>
            <p:cNvSpPr>
              <a:spLocks/>
            </p:cNvSpPr>
            <p:nvPr/>
          </p:nvSpPr>
          <p:spPr bwMode="auto">
            <a:xfrm>
              <a:off x="4347239" y="3852149"/>
              <a:ext cx="374760" cy="427437"/>
            </a:xfrm>
            <a:custGeom>
              <a:avLst/>
              <a:gdLst>
                <a:gd name="T0" fmla="*/ 2147483647 w 256"/>
                <a:gd name="T1" fmla="*/ 2147483647 h 270"/>
                <a:gd name="T2" fmla="*/ 2147483647 w 256"/>
                <a:gd name="T3" fmla="*/ 2147483647 h 270"/>
                <a:gd name="T4" fmla="*/ 2147483647 w 256"/>
                <a:gd name="T5" fmla="*/ 2147483647 h 270"/>
                <a:gd name="T6" fmla="*/ 2147483647 w 256"/>
                <a:gd name="T7" fmla="*/ 2147483647 h 270"/>
                <a:gd name="T8" fmla="*/ 2147483647 w 256"/>
                <a:gd name="T9" fmla="*/ 2147483647 h 270"/>
                <a:gd name="T10" fmla="*/ 2147483647 w 256"/>
                <a:gd name="T11" fmla="*/ 2147483647 h 270"/>
                <a:gd name="T12" fmla="*/ 2147483647 w 256"/>
                <a:gd name="T13" fmla="*/ 2147483647 h 270"/>
                <a:gd name="T14" fmla="*/ 2147483647 w 256"/>
                <a:gd name="T15" fmla="*/ 2147483647 h 270"/>
                <a:gd name="T16" fmla="*/ 2147483647 w 256"/>
                <a:gd name="T17" fmla="*/ 2147483647 h 270"/>
                <a:gd name="T18" fmla="*/ 2147483647 w 256"/>
                <a:gd name="T19" fmla="*/ 2147483647 h 270"/>
                <a:gd name="T20" fmla="*/ 2147483647 w 256"/>
                <a:gd name="T21" fmla="*/ 0 h 270"/>
                <a:gd name="T22" fmla="*/ 2147483647 w 256"/>
                <a:gd name="T23" fmla="*/ 2147483647 h 270"/>
                <a:gd name="T24" fmla="*/ 2147483647 w 256"/>
                <a:gd name="T25" fmla="*/ 2147483647 h 270"/>
                <a:gd name="T26" fmla="*/ 2147483647 w 256"/>
                <a:gd name="T27" fmla="*/ 2147483647 h 270"/>
                <a:gd name="T28" fmla="*/ 2147483647 w 256"/>
                <a:gd name="T29" fmla="*/ 2147483647 h 270"/>
                <a:gd name="T30" fmla="*/ 2147483647 w 256"/>
                <a:gd name="T31" fmla="*/ 2147483647 h 270"/>
                <a:gd name="T32" fmla="*/ 2147483647 w 256"/>
                <a:gd name="T33" fmla="*/ 2147483647 h 270"/>
                <a:gd name="T34" fmla="*/ 2147483647 w 256"/>
                <a:gd name="T35" fmla="*/ 2147483647 h 270"/>
                <a:gd name="T36" fmla="*/ 2147483647 w 256"/>
                <a:gd name="T37" fmla="*/ 2147483647 h 270"/>
                <a:gd name="T38" fmla="*/ 2147483647 w 256"/>
                <a:gd name="T39" fmla="*/ 2147483647 h 270"/>
                <a:gd name="T40" fmla="*/ 2147483647 w 256"/>
                <a:gd name="T41" fmla="*/ 2147483647 h 270"/>
                <a:gd name="T42" fmla="*/ 2147483647 w 256"/>
                <a:gd name="T43" fmla="*/ 2147483647 h 270"/>
                <a:gd name="T44" fmla="*/ 2147483647 w 256"/>
                <a:gd name="T45" fmla="*/ 2147483647 h 270"/>
                <a:gd name="T46" fmla="*/ 2147483647 w 256"/>
                <a:gd name="T47" fmla="*/ 2147483647 h 270"/>
                <a:gd name="T48" fmla="*/ 2147483647 w 256"/>
                <a:gd name="T49" fmla="*/ 2147483647 h 270"/>
                <a:gd name="T50" fmla="*/ 2147483647 w 256"/>
                <a:gd name="T51" fmla="*/ 2147483647 h 270"/>
                <a:gd name="T52" fmla="*/ 2147483647 w 256"/>
                <a:gd name="T53" fmla="*/ 2147483647 h 270"/>
                <a:gd name="T54" fmla="*/ 2147483647 w 256"/>
                <a:gd name="T55" fmla="*/ 2147483647 h 270"/>
                <a:gd name="T56" fmla="*/ 2147483647 w 256"/>
                <a:gd name="T57" fmla="*/ 2147483647 h 270"/>
                <a:gd name="T58" fmla="*/ 2147483647 w 256"/>
                <a:gd name="T59" fmla="*/ 2147483647 h 270"/>
                <a:gd name="T60" fmla="*/ 2147483647 w 256"/>
                <a:gd name="T61" fmla="*/ 2147483647 h 270"/>
                <a:gd name="T62" fmla="*/ 2147483647 w 256"/>
                <a:gd name="T63" fmla="*/ 2147483647 h 270"/>
                <a:gd name="T64" fmla="*/ 2147483647 w 256"/>
                <a:gd name="T65" fmla="*/ 2147483647 h 270"/>
                <a:gd name="T66" fmla="*/ 2147483647 w 256"/>
                <a:gd name="T67" fmla="*/ 2147483647 h 270"/>
                <a:gd name="T68" fmla="*/ 2147483647 w 256"/>
                <a:gd name="T69" fmla="*/ 2147483647 h 270"/>
                <a:gd name="T70" fmla="*/ 2147483647 w 256"/>
                <a:gd name="T71" fmla="*/ 2147483647 h 270"/>
                <a:gd name="T72" fmla="*/ 2147483647 w 256"/>
                <a:gd name="T73" fmla="*/ 2147483647 h 270"/>
                <a:gd name="T74" fmla="*/ 2147483647 w 256"/>
                <a:gd name="T75" fmla="*/ 2147483647 h 270"/>
                <a:gd name="T76" fmla="*/ 2147483647 w 256"/>
                <a:gd name="T77" fmla="*/ 2147483647 h 2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6"/>
                <a:gd name="T118" fmla="*/ 0 h 270"/>
                <a:gd name="T119" fmla="*/ 256 w 256"/>
                <a:gd name="T120" fmla="*/ 270 h 2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6" h="270">
                  <a:moveTo>
                    <a:pt x="2" y="188"/>
                  </a:moveTo>
                  <a:lnTo>
                    <a:pt x="8" y="178"/>
                  </a:lnTo>
                  <a:lnTo>
                    <a:pt x="10" y="172"/>
                  </a:lnTo>
                  <a:lnTo>
                    <a:pt x="14" y="172"/>
                  </a:lnTo>
                  <a:lnTo>
                    <a:pt x="20" y="170"/>
                  </a:lnTo>
                  <a:lnTo>
                    <a:pt x="18" y="176"/>
                  </a:lnTo>
                  <a:lnTo>
                    <a:pt x="20" y="180"/>
                  </a:lnTo>
                  <a:lnTo>
                    <a:pt x="24" y="174"/>
                  </a:lnTo>
                  <a:lnTo>
                    <a:pt x="26" y="174"/>
                  </a:lnTo>
                  <a:lnTo>
                    <a:pt x="28" y="172"/>
                  </a:lnTo>
                  <a:lnTo>
                    <a:pt x="30" y="174"/>
                  </a:lnTo>
                  <a:lnTo>
                    <a:pt x="32" y="176"/>
                  </a:lnTo>
                  <a:lnTo>
                    <a:pt x="34" y="178"/>
                  </a:lnTo>
                  <a:lnTo>
                    <a:pt x="38" y="176"/>
                  </a:lnTo>
                  <a:lnTo>
                    <a:pt x="42" y="174"/>
                  </a:lnTo>
                  <a:lnTo>
                    <a:pt x="104" y="174"/>
                  </a:lnTo>
                  <a:lnTo>
                    <a:pt x="106" y="166"/>
                  </a:lnTo>
                  <a:lnTo>
                    <a:pt x="108" y="158"/>
                  </a:lnTo>
                  <a:lnTo>
                    <a:pt x="104" y="158"/>
                  </a:lnTo>
                  <a:lnTo>
                    <a:pt x="102" y="156"/>
                  </a:lnTo>
                  <a:lnTo>
                    <a:pt x="90" y="0"/>
                  </a:lnTo>
                  <a:lnTo>
                    <a:pt x="118" y="0"/>
                  </a:lnTo>
                  <a:lnTo>
                    <a:pt x="208" y="68"/>
                  </a:lnTo>
                  <a:lnTo>
                    <a:pt x="208" y="72"/>
                  </a:lnTo>
                  <a:lnTo>
                    <a:pt x="212" y="76"/>
                  </a:lnTo>
                  <a:lnTo>
                    <a:pt x="220" y="84"/>
                  </a:lnTo>
                  <a:lnTo>
                    <a:pt x="230" y="88"/>
                  </a:lnTo>
                  <a:lnTo>
                    <a:pt x="242" y="92"/>
                  </a:lnTo>
                  <a:lnTo>
                    <a:pt x="242" y="106"/>
                  </a:lnTo>
                  <a:lnTo>
                    <a:pt x="256" y="104"/>
                  </a:lnTo>
                  <a:lnTo>
                    <a:pt x="256" y="154"/>
                  </a:lnTo>
                  <a:lnTo>
                    <a:pt x="252" y="162"/>
                  </a:lnTo>
                  <a:lnTo>
                    <a:pt x="248" y="170"/>
                  </a:lnTo>
                  <a:lnTo>
                    <a:pt x="240" y="174"/>
                  </a:lnTo>
                  <a:lnTo>
                    <a:pt x="230" y="176"/>
                  </a:lnTo>
                  <a:lnTo>
                    <a:pt x="218" y="176"/>
                  </a:lnTo>
                  <a:lnTo>
                    <a:pt x="206" y="178"/>
                  </a:lnTo>
                  <a:lnTo>
                    <a:pt x="186" y="184"/>
                  </a:lnTo>
                  <a:lnTo>
                    <a:pt x="150" y="196"/>
                  </a:lnTo>
                  <a:lnTo>
                    <a:pt x="146" y="198"/>
                  </a:lnTo>
                  <a:lnTo>
                    <a:pt x="144" y="200"/>
                  </a:lnTo>
                  <a:lnTo>
                    <a:pt x="142" y="206"/>
                  </a:lnTo>
                  <a:lnTo>
                    <a:pt x="138" y="212"/>
                  </a:lnTo>
                  <a:lnTo>
                    <a:pt x="136" y="212"/>
                  </a:lnTo>
                  <a:lnTo>
                    <a:pt x="132" y="212"/>
                  </a:lnTo>
                  <a:lnTo>
                    <a:pt x="124" y="212"/>
                  </a:lnTo>
                  <a:lnTo>
                    <a:pt x="124" y="222"/>
                  </a:lnTo>
                  <a:lnTo>
                    <a:pt x="124" y="228"/>
                  </a:lnTo>
                  <a:lnTo>
                    <a:pt x="122" y="232"/>
                  </a:lnTo>
                  <a:lnTo>
                    <a:pt x="116" y="236"/>
                  </a:lnTo>
                  <a:lnTo>
                    <a:pt x="110" y="240"/>
                  </a:lnTo>
                  <a:lnTo>
                    <a:pt x="108" y="244"/>
                  </a:lnTo>
                  <a:lnTo>
                    <a:pt x="108" y="248"/>
                  </a:lnTo>
                  <a:lnTo>
                    <a:pt x="106" y="256"/>
                  </a:lnTo>
                  <a:lnTo>
                    <a:pt x="104" y="264"/>
                  </a:lnTo>
                  <a:lnTo>
                    <a:pt x="100" y="266"/>
                  </a:lnTo>
                  <a:lnTo>
                    <a:pt x="94" y="270"/>
                  </a:lnTo>
                  <a:lnTo>
                    <a:pt x="90" y="264"/>
                  </a:lnTo>
                  <a:lnTo>
                    <a:pt x="82" y="266"/>
                  </a:lnTo>
                  <a:lnTo>
                    <a:pt x="76" y="268"/>
                  </a:lnTo>
                  <a:lnTo>
                    <a:pt x="70" y="270"/>
                  </a:lnTo>
                  <a:lnTo>
                    <a:pt x="64" y="268"/>
                  </a:lnTo>
                  <a:lnTo>
                    <a:pt x="62" y="266"/>
                  </a:lnTo>
                  <a:lnTo>
                    <a:pt x="58" y="252"/>
                  </a:lnTo>
                  <a:lnTo>
                    <a:pt x="54" y="240"/>
                  </a:lnTo>
                  <a:lnTo>
                    <a:pt x="50" y="234"/>
                  </a:lnTo>
                  <a:lnTo>
                    <a:pt x="44" y="232"/>
                  </a:lnTo>
                  <a:lnTo>
                    <a:pt x="42" y="234"/>
                  </a:lnTo>
                  <a:lnTo>
                    <a:pt x="40" y="236"/>
                  </a:lnTo>
                  <a:lnTo>
                    <a:pt x="34" y="236"/>
                  </a:lnTo>
                  <a:lnTo>
                    <a:pt x="20" y="234"/>
                  </a:lnTo>
                  <a:lnTo>
                    <a:pt x="10" y="232"/>
                  </a:lnTo>
                  <a:lnTo>
                    <a:pt x="10" y="224"/>
                  </a:lnTo>
                  <a:lnTo>
                    <a:pt x="10" y="218"/>
                  </a:lnTo>
                  <a:lnTo>
                    <a:pt x="8" y="210"/>
                  </a:lnTo>
                  <a:lnTo>
                    <a:pt x="4" y="200"/>
                  </a:lnTo>
                  <a:lnTo>
                    <a:pt x="0" y="186"/>
                  </a:lnTo>
                  <a:lnTo>
                    <a:pt x="2" y="186"/>
                  </a:lnTo>
                  <a:lnTo>
                    <a:pt x="2" y="1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92" name="Freeform 115"/>
            <p:cNvSpPr>
              <a:spLocks/>
            </p:cNvSpPr>
            <p:nvPr/>
          </p:nvSpPr>
          <p:spPr bwMode="auto">
            <a:xfrm>
              <a:off x="4630903" y="3891972"/>
              <a:ext cx="365535" cy="343808"/>
            </a:xfrm>
            <a:custGeom>
              <a:avLst/>
              <a:gdLst>
                <a:gd name="T0" fmla="*/ 2147483647 w 249"/>
                <a:gd name="T1" fmla="*/ 2147483647 h 216"/>
                <a:gd name="T2" fmla="*/ 2147483647 w 249"/>
                <a:gd name="T3" fmla="*/ 2147483647 h 216"/>
                <a:gd name="T4" fmla="*/ 2147483647 w 249"/>
                <a:gd name="T5" fmla="*/ 0 h 216"/>
                <a:gd name="T6" fmla="*/ 2147483647 w 249"/>
                <a:gd name="T7" fmla="*/ 0 h 216"/>
                <a:gd name="T8" fmla="*/ 2147483647 w 249"/>
                <a:gd name="T9" fmla="*/ 2147483647 h 216"/>
                <a:gd name="T10" fmla="*/ 2147483647 w 249"/>
                <a:gd name="T11" fmla="*/ 2147483647 h 216"/>
                <a:gd name="T12" fmla="*/ 2147483647 w 249"/>
                <a:gd name="T13" fmla="*/ 2147483647 h 216"/>
                <a:gd name="T14" fmla="*/ 2147483647 w 249"/>
                <a:gd name="T15" fmla="*/ 2147483647 h 216"/>
                <a:gd name="T16" fmla="*/ 0 w 249"/>
                <a:gd name="T17" fmla="*/ 2147483647 h 216"/>
                <a:gd name="T18" fmla="*/ 2147483647 w 249"/>
                <a:gd name="T19" fmla="*/ 2147483647 h 216"/>
                <a:gd name="T20" fmla="*/ 2147483647 w 249"/>
                <a:gd name="T21" fmla="*/ 2147483647 h 216"/>
                <a:gd name="T22" fmla="*/ 2147483647 w 249"/>
                <a:gd name="T23" fmla="*/ 2147483647 h 216"/>
                <a:gd name="T24" fmla="*/ 2147483647 w 249"/>
                <a:gd name="T25" fmla="*/ 2147483647 h 216"/>
                <a:gd name="T26" fmla="*/ 2147483647 w 249"/>
                <a:gd name="T27" fmla="*/ 2147483647 h 216"/>
                <a:gd name="T28" fmla="*/ 2147483647 w 249"/>
                <a:gd name="T29" fmla="*/ 2147483647 h 216"/>
                <a:gd name="T30" fmla="*/ 2147483647 w 249"/>
                <a:gd name="T31" fmla="*/ 2147483647 h 216"/>
                <a:gd name="T32" fmla="*/ 2147483647 w 249"/>
                <a:gd name="T33" fmla="*/ 2147483647 h 216"/>
                <a:gd name="T34" fmla="*/ 2147483647 w 249"/>
                <a:gd name="T35" fmla="*/ 2147483647 h 216"/>
                <a:gd name="T36" fmla="*/ 2147483647 w 249"/>
                <a:gd name="T37" fmla="*/ 2147483647 h 216"/>
                <a:gd name="T38" fmla="*/ 2147483647 w 249"/>
                <a:gd name="T39" fmla="*/ 2147483647 h 216"/>
                <a:gd name="T40" fmla="*/ 2147483647 w 249"/>
                <a:gd name="T41" fmla="*/ 2147483647 h 216"/>
                <a:gd name="T42" fmla="*/ 2147483647 w 249"/>
                <a:gd name="T43" fmla="*/ 2147483647 h 216"/>
                <a:gd name="T44" fmla="*/ 2147483647 w 249"/>
                <a:gd name="T45" fmla="*/ 2147483647 h 216"/>
                <a:gd name="T46" fmla="*/ 2147483647 w 249"/>
                <a:gd name="T47" fmla="*/ 2147483647 h 216"/>
                <a:gd name="T48" fmla="*/ 2147483647 w 249"/>
                <a:gd name="T49" fmla="*/ 2147483647 h 216"/>
                <a:gd name="T50" fmla="*/ 2147483647 w 249"/>
                <a:gd name="T51" fmla="*/ 2147483647 h 216"/>
                <a:gd name="T52" fmla="*/ 2147483647 w 249"/>
                <a:gd name="T53" fmla="*/ 2147483647 h 216"/>
                <a:gd name="T54" fmla="*/ 2147483647 w 249"/>
                <a:gd name="T55" fmla="*/ 2147483647 h 216"/>
                <a:gd name="T56" fmla="*/ 2147483647 w 249"/>
                <a:gd name="T57" fmla="*/ 2147483647 h 216"/>
                <a:gd name="T58" fmla="*/ 2147483647 w 249"/>
                <a:gd name="T59" fmla="*/ 2147483647 h 216"/>
                <a:gd name="T60" fmla="*/ 2147483647 w 249"/>
                <a:gd name="T61" fmla="*/ 2147483647 h 216"/>
                <a:gd name="T62" fmla="*/ 2147483647 w 249"/>
                <a:gd name="T63" fmla="*/ 2147483647 h 216"/>
                <a:gd name="T64" fmla="*/ 2147483647 w 249"/>
                <a:gd name="T65" fmla="*/ 2147483647 h 216"/>
                <a:gd name="T66" fmla="*/ 2147483647 w 249"/>
                <a:gd name="T67" fmla="*/ 2147483647 h 216"/>
                <a:gd name="T68" fmla="*/ 2147483647 w 249"/>
                <a:gd name="T69" fmla="*/ 2147483647 h 216"/>
                <a:gd name="T70" fmla="*/ 2147483647 w 249"/>
                <a:gd name="T71" fmla="*/ 2147483647 h 216"/>
                <a:gd name="T72" fmla="*/ 2147483647 w 249"/>
                <a:gd name="T73" fmla="*/ 2147483647 h 216"/>
                <a:gd name="T74" fmla="*/ 2147483647 w 249"/>
                <a:gd name="T75" fmla="*/ 2147483647 h 216"/>
                <a:gd name="T76" fmla="*/ 2147483647 w 249"/>
                <a:gd name="T77" fmla="*/ 2147483647 h 216"/>
                <a:gd name="T78" fmla="*/ 2147483647 w 249"/>
                <a:gd name="T79" fmla="*/ 2147483647 h 216"/>
                <a:gd name="T80" fmla="*/ 2147483647 w 249"/>
                <a:gd name="T81" fmla="*/ 2147483647 h 2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9"/>
                <a:gd name="T124" fmla="*/ 0 h 216"/>
                <a:gd name="T125" fmla="*/ 249 w 249"/>
                <a:gd name="T126" fmla="*/ 216 h 21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9" h="216">
                  <a:moveTo>
                    <a:pt x="219" y="14"/>
                  </a:moveTo>
                  <a:lnTo>
                    <a:pt x="215" y="8"/>
                  </a:lnTo>
                  <a:lnTo>
                    <a:pt x="211" y="4"/>
                  </a:lnTo>
                  <a:lnTo>
                    <a:pt x="205" y="2"/>
                  </a:lnTo>
                  <a:lnTo>
                    <a:pt x="199" y="0"/>
                  </a:lnTo>
                  <a:lnTo>
                    <a:pt x="190" y="0"/>
                  </a:lnTo>
                  <a:lnTo>
                    <a:pt x="186" y="0"/>
                  </a:lnTo>
                  <a:lnTo>
                    <a:pt x="184" y="0"/>
                  </a:lnTo>
                  <a:lnTo>
                    <a:pt x="114" y="48"/>
                  </a:lnTo>
                  <a:lnTo>
                    <a:pt x="86" y="76"/>
                  </a:lnTo>
                  <a:lnTo>
                    <a:pt x="62" y="78"/>
                  </a:lnTo>
                  <a:lnTo>
                    <a:pt x="62" y="128"/>
                  </a:lnTo>
                  <a:lnTo>
                    <a:pt x="58" y="136"/>
                  </a:lnTo>
                  <a:lnTo>
                    <a:pt x="54" y="144"/>
                  </a:lnTo>
                  <a:lnTo>
                    <a:pt x="46" y="148"/>
                  </a:lnTo>
                  <a:lnTo>
                    <a:pt x="36" y="150"/>
                  </a:lnTo>
                  <a:lnTo>
                    <a:pt x="16" y="152"/>
                  </a:lnTo>
                  <a:lnTo>
                    <a:pt x="0" y="156"/>
                  </a:lnTo>
                  <a:lnTo>
                    <a:pt x="0" y="166"/>
                  </a:lnTo>
                  <a:lnTo>
                    <a:pt x="4" y="172"/>
                  </a:lnTo>
                  <a:lnTo>
                    <a:pt x="8" y="174"/>
                  </a:lnTo>
                  <a:lnTo>
                    <a:pt x="12" y="178"/>
                  </a:lnTo>
                  <a:lnTo>
                    <a:pt x="14" y="182"/>
                  </a:lnTo>
                  <a:lnTo>
                    <a:pt x="14" y="186"/>
                  </a:lnTo>
                  <a:lnTo>
                    <a:pt x="14" y="190"/>
                  </a:lnTo>
                  <a:lnTo>
                    <a:pt x="14" y="194"/>
                  </a:lnTo>
                  <a:lnTo>
                    <a:pt x="18" y="198"/>
                  </a:lnTo>
                  <a:lnTo>
                    <a:pt x="24" y="198"/>
                  </a:lnTo>
                  <a:lnTo>
                    <a:pt x="30" y="200"/>
                  </a:lnTo>
                  <a:lnTo>
                    <a:pt x="32" y="204"/>
                  </a:lnTo>
                  <a:lnTo>
                    <a:pt x="32" y="206"/>
                  </a:lnTo>
                  <a:lnTo>
                    <a:pt x="42" y="206"/>
                  </a:lnTo>
                  <a:lnTo>
                    <a:pt x="46" y="212"/>
                  </a:lnTo>
                  <a:lnTo>
                    <a:pt x="52" y="216"/>
                  </a:lnTo>
                  <a:lnTo>
                    <a:pt x="56" y="202"/>
                  </a:lnTo>
                  <a:lnTo>
                    <a:pt x="60" y="188"/>
                  </a:lnTo>
                  <a:lnTo>
                    <a:pt x="64" y="184"/>
                  </a:lnTo>
                  <a:lnTo>
                    <a:pt x="70" y="180"/>
                  </a:lnTo>
                  <a:lnTo>
                    <a:pt x="76" y="176"/>
                  </a:lnTo>
                  <a:lnTo>
                    <a:pt x="86" y="176"/>
                  </a:lnTo>
                  <a:lnTo>
                    <a:pt x="88" y="176"/>
                  </a:lnTo>
                  <a:lnTo>
                    <a:pt x="92" y="178"/>
                  </a:lnTo>
                  <a:lnTo>
                    <a:pt x="98" y="184"/>
                  </a:lnTo>
                  <a:lnTo>
                    <a:pt x="104" y="188"/>
                  </a:lnTo>
                  <a:lnTo>
                    <a:pt x="106" y="190"/>
                  </a:lnTo>
                  <a:lnTo>
                    <a:pt x="110" y="192"/>
                  </a:lnTo>
                  <a:lnTo>
                    <a:pt x="114" y="190"/>
                  </a:lnTo>
                  <a:lnTo>
                    <a:pt x="114" y="188"/>
                  </a:lnTo>
                  <a:lnTo>
                    <a:pt x="116" y="186"/>
                  </a:lnTo>
                  <a:lnTo>
                    <a:pt x="120" y="186"/>
                  </a:lnTo>
                  <a:lnTo>
                    <a:pt x="128" y="186"/>
                  </a:lnTo>
                  <a:lnTo>
                    <a:pt x="132" y="190"/>
                  </a:lnTo>
                  <a:lnTo>
                    <a:pt x="136" y="192"/>
                  </a:lnTo>
                  <a:lnTo>
                    <a:pt x="142" y="194"/>
                  </a:lnTo>
                  <a:lnTo>
                    <a:pt x="150" y="192"/>
                  </a:lnTo>
                  <a:lnTo>
                    <a:pt x="156" y="188"/>
                  </a:lnTo>
                  <a:lnTo>
                    <a:pt x="162" y="186"/>
                  </a:lnTo>
                  <a:lnTo>
                    <a:pt x="170" y="184"/>
                  </a:lnTo>
                  <a:lnTo>
                    <a:pt x="176" y="184"/>
                  </a:lnTo>
                  <a:lnTo>
                    <a:pt x="180" y="186"/>
                  </a:lnTo>
                  <a:lnTo>
                    <a:pt x="184" y="186"/>
                  </a:lnTo>
                  <a:lnTo>
                    <a:pt x="193" y="188"/>
                  </a:lnTo>
                  <a:lnTo>
                    <a:pt x="197" y="186"/>
                  </a:lnTo>
                  <a:lnTo>
                    <a:pt x="203" y="184"/>
                  </a:lnTo>
                  <a:lnTo>
                    <a:pt x="213" y="176"/>
                  </a:lnTo>
                  <a:lnTo>
                    <a:pt x="215" y="166"/>
                  </a:lnTo>
                  <a:lnTo>
                    <a:pt x="217" y="158"/>
                  </a:lnTo>
                  <a:lnTo>
                    <a:pt x="221" y="150"/>
                  </a:lnTo>
                  <a:lnTo>
                    <a:pt x="225" y="144"/>
                  </a:lnTo>
                  <a:lnTo>
                    <a:pt x="235" y="132"/>
                  </a:lnTo>
                  <a:lnTo>
                    <a:pt x="239" y="126"/>
                  </a:lnTo>
                  <a:lnTo>
                    <a:pt x="243" y="118"/>
                  </a:lnTo>
                  <a:lnTo>
                    <a:pt x="243" y="76"/>
                  </a:lnTo>
                  <a:lnTo>
                    <a:pt x="243" y="72"/>
                  </a:lnTo>
                  <a:lnTo>
                    <a:pt x="245" y="68"/>
                  </a:lnTo>
                  <a:lnTo>
                    <a:pt x="247" y="64"/>
                  </a:lnTo>
                  <a:lnTo>
                    <a:pt x="249" y="58"/>
                  </a:lnTo>
                  <a:lnTo>
                    <a:pt x="247" y="48"/>
                  </a:lnTo>
                  <a:lnTo>
                    <a:pt x="241" y="34"/>
                  </a:lnTo>
                  <a:lnTo>
                    <a:pt x="235" y="22"/>
                  </a:lnTo>
                  <a:lnTo>
                    <a:pt x="231" y="8"/>
                  </a:lnTo>
                  <a:lnTo>
                    <a:pt x="229" y="8"/>
                  </a:lnTo>
                  <a:lnTo>
                    <a:pt x="219"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93" name="Freeform 116"/>
            <p:cNvSpPr>
              <a:spLocks/>
            </p:cNvSpPr>
            <p:nvPr/>
          </p:nvSpPr>
          <p:spPr bwMode="auto">
            <a:xfrm>
              <a:off x="4942243" y="3891972"/>
              <a:ext cx="246766" cy="465932"/>
            </a:xfrm>
            <a:custGeom>
              <a:avLst/>
              <a:gdLst>
                <a:gd name="T0" fmla="*/ 2147483647 w 168"/>
                <a:gd name="T1" fmla="*/ 2147483647 h 294"/>
                <a:gd name="T2" fmla="*/ 2147483647 w 168"/>
                <a:gd name="T3" fmla="*/ 2147483647 h 294"/>
                <a:gd name="T4" fmla="*/ 2147483647 w 168"/>
                <a:gd name="T5" fmla="*/ 2147483647 h 294"/>
                <a:gd name="T6" fmla="*/ 2147483647 w 168"/>
                <a:gd name="T7" fmla="*/ 2147483647 h 294"/>
                <a:gd name="T8" fmla="*/ 2147483647 w 168"/>
                <a:gd name="T9" fmla="*/ 2147483647 h 294"/>
                <a:gd name="T10" fmla="*/ 2147483647 w 168"/>
                <a:gd name="T11" fmla="*/ 2147483647 h 294"/>
                <a:gd name="T12" fmla="*/ 2147483647 w 168"/>
                <a:gd name="T13" fmla="*/ 2147483647 h 294"/>
                <a:gd name="T14" fmla="*/ 2147483647 w 168"/>
                <a:gd name="T15" fmla="*/ 2147483647 h 294"/>
                <a:gd name="T16" fmla="*/ 2147483647 w 168"/>
                <a:gd name="T17" fmla="*/ 2147483647 h 294"/>
                <a:gd name="T18" fmla="*/ 2147483647 w 168"/>
                <a:gd name="T19" fmla="*/ 2147483647 h 294"/>
                <a:gd name="T20" fmla="*/ 2147483647 w 168"/>
                <a:gd name="T21" fmla="*/ 2147483647 h 294"/>
                <a:gd name="T22" fmla="*/ 2147483647 w 168"/>
                <a:gd name="T23" fmla="*/ 2147483647 h 294"/>
                <a:gd name="T24" fmla="*/ 2147483647 w 168"/>
                <a:gd name="T25" fmla="*/ 2147483647 h 294"/>
                <a:gd name="T26" fmla="*/ 2147483647 w 168"/>
                <a:gd name="T27" fmla="*/ 2147483647 h 294"/>
                <a:gd name="T28" fmla="*/ 2147483647 w 168"/>
                <a:gd name="T29" fmla="*/ 2147483647 h 294"/>
                <a:gd name="T30" fmla="*/ 2147483647 w 168"/>
                <a:gd name="T31" fmla="*/ 2147483647 h 294"/>
                <a:gd name="T32" fmla="*/ 2147483647 w 168"/>
                <a:gd name="T33" fmla="*/ 2147483647 h 294"/>
                <a:gd name="T34" fmla="*/ 2147483647 w 168"/>
                <a:gd name="T35" fmla="*/ 2147483647 h 294"/>
                <a:gd name="T36" fmla="*/ 2147483647 w 168"/>
                <a:gd name="T37" fmla="*/ 2147483647 h 294"/>
                <a:gd name="T38" fmla="*/ 2147483647 w 168"/>
                <a:gd name="T39" fmla="*/ 2147483647 h 294"/>
                <a:gd name="T40" fmla="*/ 2147483647 w 168"/>
                <a:gd name="T41" fmla="*/ 2147483647 h 294"/>
                <a:gd name="T42" fmla="*/ 2147483647 w 168"/>
                <a:gd name="T43" fmla="*/ 2147483647 h 294"/>
                <a:gd name="T44" fmla="*/ 2147483647 w 168"/>
                <a:gd name="T45" fmla="*/ 2147483647 h 294"/>
                <a:gd name="T46" fmla="*/ 2147483647 w 168"/>
                <a:gd name="T47" fmla="*/ 2147483647 h 294"/>
                <a:gd name="T48" fmla="*/ 2147483647 w 168"/>
                <a:gd name="T49" fmla="*/ 2147483647 h 294"/>
                <a:gd name="T50" fmla="*/ 2147483647 w 168"/>
                <a:gd name="T51" fmla="*/ 2147483647 h 294"/>
                <a:gd name="T52" fmla="*/ 2147483647 w 168"/>
                <a:gd name="T53" fmla="*/ 2147483647 h 294"/>
                <a:gd name="T54" fmla="*/ 2147483647 w 168"/>
                <a:gd name="T55" fmla="*/ 2147483647 h 294"/>
                <a:gd name="T56" fmla="*/ 2147483647 w 168"/>
                <a:gd name="T57" fmla="*/ 2147483647 h 294"/>
                <a:gd name="T58" fmla="*/ 2147483647 w 168"/>
                <a:gd name="T59" fmla="*/ 2147483647 h 294"/>
                <a:gd name="T60" fmla="*/ 2147483647 w 168"/>
                <a:gd name="T61" fmla="*/ 2147483647 h 294"/>
                <a:gd name="T62" fmla="*/ 2147483647 w 168"/>
                <a:gd name="T63" fmla="*/ 2147483647 h 294"/>
                <a:gd name="T64" fmla="*/ 2147483647 w 168"/>
                <a:gd name="T65" fmla="*/ 2147483647 h 294"/>
                <a:gd name="T66" fmla="*/ 2147483647 w 168"/>
                <a:gd name="T67" fmla="*/ 2147483647 h 294"/>
                <a:gd name="T68" fmla="*/ 2147483647 w 168"/>
                <a:gd name="T69" fmla="*/ 2147483647 h 294"/>
                <a:gd name="T70" fmla="*/ 2147483647 w 168"/>
                <a:gd name="T71" fmla="*/ 2147483647 h 294"/>
                <a:gd name="T72" fmla="*/ 2147483647 w 168"/>
                <a:gd name="T73" fmla="*/ 2147483647 h 294"/>
                <a:gd name="T74" fmla="*/ 2147483647 w 168"/>
                <a:gd name="T75" fmla="*/ 2147483647 h 294"/>
                <a:gd name="T76" fmla="*/ 2147483647 w 168"/>
                <a:gd name="T77" fmla="*/ 2147483647 h 294"/>
                <a:gd name="T78" fmla="*/ 2147483647 w 168"/>
                <a:gd name="T79" fmla="*/ 2147483647 h 29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8"/>
                <a:gd name="T121" fmla="*/ 0 h 294"/>
                <a:gd name="T122" fmla="*/ 168 w 168"/>
                <a:gd name="T123" fmla="*/ 294 h 29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8" h="294">
                  <a:moveTo>
                    <a:pt x="162" y="68"/>
                  </a:moveTo>
                  <a:lnTo>
                    <a:pt x="168" y="138"/>
                  </a:lnTo>
                  <a:lnTo>
                    <a:pt x="158" y="140"/>
                  </a:lnTo>
                  <a:lnTo>
                    <a:pt x="152" y="144"/>
                  </a:lnTo>
                  <a:lnTo>
                    <a:pt x="148" y="150"/>
                  </a:lnTo>
                  <a:lnTo>
                    <a:pt x="146" y="158"/>
                  </a:lnTo>
                  <a:lnTo>
                    <a:pt x="142" y="164"/>
                  </a:lnTo>
                  <a:lnTo>
                    <a:pt x="140" y="172"/>
                  </a:lnTo>
                  <a:lnTo>
                    <a:pt x="140" y="190"/>
                  </a:lnTo>
                  <a:lnTo>
                    <a:pt x="138" y="194"/>
                  </a:lnTo>
                  <a:lnTo>
                    <a:pt x="134" y="200"/>
                  </a:lnTo>
                  <a:lnTo>
                    <a:pt x="134" y="202"/>
                  </a:lnTo>
                  <a:lnTo>
                    <a:pt x="136" y="202"/>
                  </a:lnTo>
                  <a:lnTo>
                    <a:pt x="144" y="206"/>
                  </a:lnTo>
                  <a:lnTo>
                    <a:pt x="146" y="214"/>
                  </a:lnTo>
                  <a:lnTo>
                    <a:pt x="148" y="216"/>
                  </a:lnTo>
                  <a:lnTo>
                    <a:pt x="150" y="220"/>
                  </a:lnTo>
                  <a:lnTo>
                    <a:pt x="152" y="228"/>
                  </a:lnTo>
                  <a:lnTo>
                    <a:pt x="146" y="228"/>
                  </a:lnTo>
                  <a:lnTo>
                    <a:pt x="142" y="228"/>
                  </a:lnTo>
                  <a:lnTo>
                    <a:pt x="138" y="230"/>
                  </a:lnTo>
                  <a:lnTo>
                    <a:pt x="130" y="238"/>
                  </a:lnTo>
                  <a:lnTo>
                    <a:pt x="126" y="246"/>
                  </a:lnTo>
                  <a:lnTo>
                    <a:pt x="122" y="256"/>
                  </a:lnTo>
                  <a:lnTo>
                    <a:pt x="120" y="258"/>
                  </a:lnTo>
                  <a:lnTo>
                    <a:pt x="118" y="260"/>
                  </a:lnTo>
                  <a:lnTo>
                    <a:pt x="108" y="262"/>
                  </a:lnTo>
                  <a:lnTo>
                    <a:pt x="90" y="264"/>
                  </a:lnTo>
                  <a:lnTo>
                    <a:pt x="88" y="270"/>
                  </a:lnTo>
                  <a:lnTo>
                    <a:pt x="86" y="276"/>
                  </a:lnTo>
                  <a:lnTo>
                    <a:pt x="82" y="280"/>
                  </a:lnTo>
                  <a:lnTo>
                    <a:pt x="76" y="284"/>
                  </a:lnTo>
                  <a:lnTo>
                    <a:pt x="64" y="288"/>
                  </a:lnTo>
                  <a:lnTo>
                    <a:pt x="52" y="290"/>
                  </a:lnTo>
                  <a:lnTo>
                    <a:pt x="48" y="288"/>
                  </a:lnTo>
                  <a:lnTo>
                    <a:pt x="46" y="286"/>
                  </a:lnTo>
                  <a:lnTo>
                    <a:pt x="42" y="288"/>
                  </a:lnTo>
                  <a:lnTo>
                    <a:pt x="38" y="292"/>
                  </a:lnTo>
                  <a:lnTo>
                    <a:pt x="38" y="294"/>
                  </a:lnTo>
                  <a:lnTo>
                    <a:pt x="36" y="292"/>
                  </a:lnTo>
                  <a:lnTo>
                    <a:pt x="34" y="282"/>
                  </a:lnTo>
                  <a:lnTo>
                    <a:pt x="30" y="274"/>
                  </a:lnTo>
                  <a:lnTo>
                    <a:pt x="20" y="264"/>
                  </a:lnTo>
                  <a:lnTo>
                    <a:pt x="12" y="256"/>
                  </a:lnTo>
                  <a:lnTo>
                    <a:pt x="8" y="252"/>
                  </a:lnTo>
                  <a:lnTo>
                    <a:pt x="10" y="250"/>
                  </a:lnTo>
                  <a:lnTo>
                    <a:pt x="12" y="248"/>
                  </a:lnTo>
                  <a:lnTo>
                    <a:pt x="18" y="246"/>
                  </a:lnTo>
                  <a:lnTo>
                    <a:pt x="36" y="246"/>
                  </a:lnTo>
                  <a:lnTo>
                    <a:pt x="28" y="240"/>
                  </a:lnTo>
                  <a:lnTo>
                    <a:pt x="28" y="236"/>
                  </a:lnTo>
                  <a:lnTo>
                    <a:pt x="26" y="230"/>
                  </a:lnTo>
                  <a:lnTo>
                    <a:pt x="28" y="212"/>
                  </a:lnTo>
                  <a:lnTo>
                    <a:pt x="26" y="206"/>
                  </a:lnTo>
                  <a:lnTo>
                    <a:pt x="22" y="200"/>
                  </a:lnTo>
                  <a:lnTo>
                    <a:pt x="16" y="192"/>
                  </a:lnTo>
                  <a:lnTo>
                    <a:pt x="12" y="186"/>
                  </a:lnTo>
                  <a:lnTo>
                    <a:pt x="10" y="188"/>
                  </a:lnTo>
                  <a:lnTo>
                    <a:pt x="8" y="186"/>
                  </a:lnTo>
                  <a:lnTo>
                    <a:pt x="4" y="182"/>
                  </a:lnTo>
                  <a:lnTo>
                    <a:pt x="0" y="176"/>
                  </a:lnTo>
                  <a:lnTo>
                    <a:pt x="2" y="166"/>
                  </a:lnTo>
                  <a:lnTo>
                    <a:pt x="4" y="158"/>
                  </a:lnTo>
                  <a:lnTo>
                    <a:pt x="8" y="150"/>
                  </a:lnTo>
                  <a:lnTo>
                    <a:pt x="12" y="144"/>
                  </a:lnTo>
                  <a:lnTo>
                    <a:pt x="22" y="132"/>
                  </a:lnTo>
                  <a:lnTo>
                    <a:pt x="26" y="126"/>
                  </a:lnTo>
                  <a:lnTo>
                    <a:pt x="30" y="118"/>
                  </a:lnTo>
                  <a:lnTo>
                    <a:pt x="30" y="76"/>
                  </a:lnTo>
                  <a:lnTo>
                    <a:pt x="30" y="72"/>
                  </a:lnTo>
                  <a:lnTo>
                    <a:pt x="32" y="68"/>
                  </a:lnTo>
                  <a:lnTo>
                    <a:pt x="34" y="64"/>
                  </a:lnTo>
                  <a:lnTo>
                    <a:pt x="36" y="58"/>
                  </a:lnTo>
                  <a:lnTo>
                    <a:pt x="34" y="48"/>
                  </a:lnTo>
                  <a:lnTo>
                    <a:pt x="28" y="34"/>
                  </a:lnTo>
                  <a:lnTo>
                    <a:pt x="22" y="22"/>
                  </a:lnTo>
                  <a:lnTo>
                    <a:pt x="18" y="8"/>
                  </a:lnTo>
                  <a:lnTo>
                    <a:pt x="20" y="8"/>
                  </a:lnTo>
                  <a:lnTo>
                    <a:pt x="36" y="0"/>
                  </a:lnTo>
                  <a:lnTo>
                    <a:pt x="162" y="70"/>
                  </a:lnTo>
                  <a:lnTo>
                    <a:pt x="162"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94" name="Freeform 117"/>
            <p:cNvSpPr>
              <a:spLocks/>
            </p:cNvSpPr>
            <p:nvPr/>
          </p:nvSpPr>
          <p:spPr bwMode="auto">
            <a:xfrm>
              <a:off x="5602974" y="4190647"/>
              <a:ext cx="48431" cy="63717"/>
            </a:xfrm>
            <a:custGeom>
              <a:avLst/>
              <a:gdLst>
                <a:gd name="T0" fmla="*/ 2147483647 w 32"/>
                <a:gd name="T1" fmla="*/ 0 h 40"/>
                <a:gd name="T2" fmla="*/ 2147483647 w 32"/>
                <a:gd name="T3" fmla="*/ 2147483647 h 40"/>
                <a:gd name="T4" fmla="*/ 2147483647 w 32"/>
                <a:gd name="T5" fmla="*/ 2147483647 h 40"/>
                <a:gd name="T6" fmla="*/ 2147483647 w 32"/>
                <a:gd name="T7" fmla="*/ 2147483647 h 40"/>
                <a:gd name="T8" fmla="*/ 2147483647 w 32"/>
                <a:gd name="T9" fmla="*/ 2147483647 h 40"/>
                <a:gd name="T10" fmla="*/ 2147483647 w 32"/>
                <a:gd name="T11" fmla="*/ 2147483647 h 40"/>
                <a:gd name="T12" fmla="*/ 2147483647 w 32"/>
                <a:gd name="T13" fmla="*/ 2147483647 h 40"/>
                <a:gd name="T14" fmla="*/ 2147483647 w 32"/>
                <a:gd name="T15" fmla="*/ 2147483647 h 40"/>
                <a:gd name="T16" fmla="*/ 2147483647 w 32"/>
                <a:gd name="T17" fmla="*/ 2147483647 h 40"/>
                <a:gd name="T18" fmla="*/ 2147483647 w 32"/>
                <a:gd name="T19" fmla="*/ 2147483647 h 40"/>
                <a:gd name="T20" fmla="*/ 0 w 32"/>
                <a:gd name="T21" fmla="*/ 2147483647 h 40"/>
                <a:gd name="T22" fmla="*/ 2147483647 w 32"/>
                <a:gd name="T23" fmla="*/ 2147483647 h 40"/>
                <a:gd name="T24" fmla="*/ 2147483647 w 32"/>
                <a:gd name="T25" fmla="*/ 2147483647 h 40"/>
                <a:gd name="T26" fmla="*/ 2147483647 w 32"/>
                <a:gd name="T27" fmla="*/ 2147483647 h 40"/>
                <a:gd name="T28" fmla="*/ 2147483647 w 32"/>
                <a:gd name="T29" fmla="*/ 0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40"/>
                <a:gd name="T47" fmla="*/ 32 w 32"/>
                <a:gd name="T48" fmla="*/ 40 h 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40">
                  <a:moveTo>
                    <a:pt x="16" y="0"/>
                  </a:moveTo>
                  <a:lnTo>
                    <a:pt x="24" y="8"/>
                  </a:lnTo>
                  <a:lnTo>
                    <a:pt x="30" y="14"/>
                  </a:lnTo>
                  <a:lnTo>
                    <a:pt x="32" y="20"/>
                  </a:lnTo>
                  <a:lnTo>
                    <a:pt x="30" y="26"/>
                  </a:lnTo>
                  <a:lnTo>
                    <a:pt x="26" y="30"/>
                  </a:lnTo>
                  <a:lnTo>
                    <a:pt x="22" y="34"/>
                  </a:lnTo>
                  <a:lnTo>
                    <a:pt x="16" y="38"/>
                  </a:lnTo>
                  <a:lnTo>
                    <a:pt x="6" y="40"/>
                  </a:lnTo>
                  <a:lnTo>
                    <a:pt x="2" y="38"/>
                  </a:lnTo>
                  <a:lnTo>
                    <a:pt x="0" y="32"/>
                  </a:lnTo>
                  <a:lnTo>
                    <a:pt x="2" y="24"/>
                  </a:lnTo>
                  <a:lnTo>
                    <a:pt x="8" y="16"/>
                  </a:lnTo>
                  <a:lnTo>
                    <a:pt x="22" y="6"/>
                  </a:lnTo>
                  <a:lnTo>
                    <a:pt x="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95" name="Freeform 118"/>
            <p:cNvSpPr>
              <a:spLocks/>
            </p:cNvSpPr>
            <p:nvPr/>
          </p:nvSpPr>
          <p:spPr bwMode="auto">
            <a:xfrm>
              <a:off x="5401180" y="4049938"/>
              <a:ext cx="345933" cy="419472"/>
            </a:xfrm>
            <a:custGeom>
              <a:avLst/>
              <a:gdLst>
                <a:gd name="T0" fmla="*/ 2147483647 w 236"/>
                <a:gd name="T1" fmla="*/ 2147483647 h 264"/>
                <a:gd name="T2" fmla="*/ 2147483647 w 236"/>
                <a:gd name="T3" fmla="*/ 2147483647 h 264"/>
                <a:gd name="T4" fmla="*/ 2147483647 w 236"/>
                <a:gd name="T5" fmla="*/ 2147483647 h 264"/>
                <a:gd name="T6" fmla="*/ 2147483647 w 236"/>
                <a:gd name="T7" fmla="*/ 2147483647 h 264"/>
                <a:gd name="T8" fmla="*/ 2147483647 w 236"/>
                <a:gd name="T9" fmla="*/ 2147483647 h 264"/>
                <a:gd name="T10" fmla="*/ 2147483647 w 236"/>
                <a:gd name="T11" fmla="*/ 2147483647 h 264"/>
                <a:gd name="T12" fmla="*/ 2147483647 w 236"/>
                <a:gd name="T13" fmla="*/ 2147483647 h 264"/>
                <a:gd name="T14" fmla="*/ 2147483647 w 236"/>
                <a:gd name="T15" fmla="*/ 2147483647 h 264"/>
                <a:gd name="T16" fmla="*/ 2147483647 w 236"/>
                <a:gd name="T17" fmla="*/ 2147483647 h 264"/>
                <a:gd name="T18" fmla="*/ 2147483647 w 236"/>
                <a:gd name="T19" fmla="*/ 2147483647 h 264"/>
                <a:gd name="T20" fmla="*/ 2147483647 w 236"/>
                <a:gd name="T21" fmla="*/ 2147483647 h 264"/>
                <a:gd name="T22" fmla="*/ 2147483647 w 236"/>
                <a:gd name="T23" fmla="*/ 2147483647 h 264"/>
                <a:gd name="T24" fmla="*/ 2147483647 w 236"/>
                <a:gd name="T25" fmla="*/ 2147483647 h 264"/>
                <a:gd name="T26" fmla="*/ 2147483647 w 236"/>
                <a:gd name="T27" fmla="*/ 2147483647 h 264"/>
                <a:gd name="T28" fmla="*/ 2147483647 w 236"/>
                <a:gd name="T29" fmla="*/ 2147483647 h 264"/>
                <a:gd name="T30" fmla="*/ 2147483647 w 236"/>
                <a:gd name="T31" fmla="*/ 2147483647 h 264"/>
                <a:gd name="T32" fmla="*/ 2147483647 w 236"/>
                <a:gd name="T33" fmla="*/ 2147483647 h 264"/>
                <a:gd name="T34" fmla="*/ 2147483647 w 236"/>
                <a:gd name="T35" fmla="*/ 2147483647 h 264"/>
                <a:gd name="T36" fmla="*/ 2147483647 w 236"/>
                <a:gd name="T37" fmla="*/ 2147483647 h 264"/>
                <a:gd name="T38" fmla="*/ 2147483647 w 236"/>
                <a:gd name="T39" fmla="*/ 2147483647 h 264"/>
                <a:gd name="T40" fmla="*/ 2147483647 w 236"/>
                <a:gd name="T41" fmla="*/ 2147483647 h 264"/>
                <a:gd name="T42" fmla="*/ 2147483647 w 236"/>
                <a:gd name="T43" fmla="*/ 2147483647 h 264"/>
                <a:gd name="T44" fmla="*/ 2147483647 w 236"/>
                <a:gd name="T45" fmla="*/ 2147483647 h 264"/>
                <a:gd name="T46" fmla="*/ 2147483647 w 236"/>
                <a:gd name="T47" fmla="*/ 2147483647 h 264"/>
                <a:gd name="T48" fmla="*/ 2147483647 w 236"/>
                <a:gd name="T49" fmla="*/ 2147483647 h 264"/>
                <a:gd name="T50" fmla="*/ 2147483647 w 236"/>
                <a:gd name="T51" fmla="*/ 2147483647 h 264"/>
                <a:gd name="T52" fmla="*/ 2147483647 w 236"/>
                <a:gd name="T53" fmla="*/ 2147483647 h 264"/>
                <a:gd name="T54" fmla="*/ 2147483647 w 236"/>
                <a:gd name="T55" fmla="*/ 2147483647 h 264"/>
                <a:gd name="T56" fmla="*/ 2147483647 w 236"/>
                <a:gd name="T57" fmla="*/ 2147483647 h 264"/>
                <a:gd name="T58" fmla="*/ 2147483647 w 236"/>
                <a:gd name="T59" fmla="*/ 2147483647 h 264"/>
                <a:gd name="T60" fmla="*/ 0 w 236"/>
                <a:gd name="T61" fmla="*/ 2147483647 h 264"/>
                <a:gd name="T62" fmla="*/ 2147483647 w 236"/>
                <a:gd name="T63" fmla="*/ 2147483647 h 264"/>
                <a:gd name="T64" fmla="*/ 2147483647 w 236"/>
                <a:gd name="T65" fmla="*/ 2147483647 h 264"/>
                <a:gd name="T66" fmla="*/ 2147483647 w 236"/>
                <a:gd name="T67" fmla="*/ 2147483647 h 264"/>
                <a:gd name="T68" fmla="*/ 2147483647 w 236"/>
                <a:gd name="T69" fmla="*/ 2147483647 h 264"/>
                <a:gd name="T70" fmla="*/ 2147483647 w 236"/>
                <a:gd name="T71" fmla="*/ 2147483647 h 264"/>
                <a:gd name="T72" fmla="*/ 2147483647 w 236"/>
                <a:gd name="T73" fmla="*/ 2147483647 h 264"/>
                <a:gd name="T74" fmla="*/ 2147483647 w 236"/>
                <a:gd name="T75" fmla="*/ 2147483647 h 264"/>
                <a:gd name="T76" fmla="*/ 2147483647 w 236"/>
                <a:gd name="T77" fmla="*/ 2147483647 h 264"/>
                <a:gd name="T78" fmla="*/ 2147483647 w 236"/>
                <a:gd name="T79" fmla="*/ 2147483647 h 264"/>
                <a:gd name="T80" fmla="*/ 2147483647 w 236"/>
                <a:gd name="T81" fmla="*/ 2147483647 h 264"/>
                <a:gd name="T82" fmla="*/ 2147483647 w 236"/>
                <a:gd name="T83" fmla="*/ 2147483647 h 264"/>
                <a:gd name="T84" fmla="*/ 2147483647 w 236"/>
                <a:gd name="T85" fmla="*/ 2147483647 h 264"/>
                <a:gd name="T86" fmla="*/ 2147483647 w 236"/>
                <a:gd name="T87" fmla="*/ 2147483647 h 264"/>
                <a:gd name="T88" fmla="*/ 2147483647 w 236"/>
                <a:gd name="T89" fmla="*/ 2147483647 h 264"/>
                <a:gd name="T90" fmla="*/ 2147483647 w 236"/>
                <a:gd name="T91" fmla="*/ 2147483647 h 264"/>
                <a:gd name="T92" fmla="*/ 2147483647 w 236"/>
                <a:gd name="T93" fmla="*/ 2147483647 h 264"/>
                <a:gd name="T94" fmla="*/ 2147483647 w 236"/>
                <a:gd name="T95" fmla="*/ 2147483647 h 2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6"/>
                <a:gd name="T145" fmla="*/ 0 h 264"/>
                <a:gd name="T146" fmla="*/ 236 w 236"/>
                <a:gd name="T147" fmla="*/ 264 h 2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6" h="264">
                  <a:moveTo>
                    <a:pt x="160" y="94"/>
                  </a:moveTo>
                  <a:lnTo>
                    <a:pt x="154" y="88"/>
                  </a:lnTo>
                  <a:lnTo>
                    <a:pt x="160" y="94"/>
                  </a:lnTo>
                  <a:lnTo>
                    <a:pt x="146" y="104"/>
                  </a:lnTo>
                  <a:lnTo>
                    <a:pt x="140" y="112"/>
                  </a:lnTo>
                  <a:lnTo>
                    <a:pt x="138" y="120"/>
                  </a:lnTo>
                  <a:lnTo>
                    <a:pt x="140" y="126"/>
                  </a:lnTo>
                  <a:lnTo>
                    <a:pt x="144" y="128"/>
                  </a:lnTo>
                  <a:lnTo>
                    <a:pt x="152" y="126"/>
                  </a:lnTo>
                  <a:lnTo>
                    <a:pt x="158" y="124"/>
                  </a:lnTo>
                  <a:lnTo>
                    <a:pt x="158" y="132"/>
                  </a:lnTo>
                  <a:lnTo>
                    <a:pt x="160" y="140"/>
                  </a:lnTo>
                  <a:lnTo>
                    <a:pt x="164" y="152"/>
                  </a:lnTo>
                  <a:lnTo>
                    <a:pt x="174" y="160"/>
                  </a:lnTo>
                  <a:lnTo>
                    <a:pt x="184" y="168"/>
                  </a:lnTo>
                  <a:lnTo>
                    <a:pt x="196" y="172"/>
                  </a:lnTo>
                  <a:lnTo>
                    <a:pt x="210" y="178"/>
                  </a:lnTo>
                  <a:lnTo>
                    <a:pt x="222" y="180"/>
                  </a:lnTo>
                  <a:lnTo>
                    <a:pt x="236" y="182"/>
                  </a:lnTo>
                  <a:lnTo>
                    <a:pt x="230" y="194"/>
                  </a:lnTo>
                  <a:lnTo>
                    <a:pt x="220" y="202"/>
                  </a:lnTo>
                  <a:lnTo>
                    <a:pt x="204" y="222"/>
                  </a:lnTo>
                  <a:lnTo>
                    <a:pt x="200" y="230"/>
                  </a:lnTo>
                  <a:lnTo>
                    <a:pt x="196" y="234"/>
                  </a:lnTo>
                  <a:lnTo>
                    <a:pt x="194" y="236"/>
                  </a:lnTo>
                  <a:lnTo>
                    <a:pt x="190" y="238"/>
                  </a:lnTo>
                  <a:lnTo>
                    <a:pt x="186" y="236"/>
                  </a:lnTo>
                  <a:lnTo>
                    <a:pt x="180" y="236"/>
                  </a:lnTo>
                  <a:lnTo>
                    <a:pt x="174" y="238"/>
                  </a:lnTo>
                  <a:lnTo>
                    <a:pt x="168" y="242"/>
                  </a:lnTo>
                  <a:lnTo>
                    <a:pt x="160" y="246"/>
                  </a:lnTo>
                  <a:lnTo>
                    <a:pt x="150" y="254"/>
                  </a:lnTo>
                  <a:lnTo>
                    <a:pt x="144" y="256"/>
                  </a:lnTo>
                  <a:lnTo>
                    <a:pt x="138" y="256"/>
                  </a:lnTo>
                  <a:lnTo>
                    <a:pt x="134" y="256"/>
                  </a:lnTo>
                  <a:lnTo>
                    <a:pt x="130" y="252"/>
                  </a:lnTo>
                  <a:lnTo>
                    <a:pt x="128" y="250"/>
                  </a:lnTo>
                  <a:lnTo>
                    <a:pt x="124" y="250"/>
                  </a:lnTo>
                  <a:lnTo>
                    <a:pt x="120" y="250"/>
                  </a:lnTo>
                  <a:lnTo>
                    <a:pt x="118" y="252"/>
                  </a:lnTo>
                  <a:lnTo>
                    <a:pt x="114" y="256"/>
                  </a:lnTo>
                  <a:lnTo>
                    <a:pt x="108" y="262"/>
                  </a:lnTo>
                  <a:lnTo>
                    <a:pt x="108" y="264"/>
                  </a:lnTo>
                  <a:lnTo>
                    <a:pt x="104" y="264"/>
                  </a:lnTo>
                  <a:lnTo>
                    <a:pt x="96" y="264"/>
                  </a:lnTo>
                  <a:lnTo>
                    <a:pt x="88" y="260"/>
                  </a:lnTo>
                  <a:lnTo>
                    <a:pt x="76" y="254"/>
                  </a:lnTo>
                  <a:lnTo>
                    <a:pt x="62" y="250"/>
                  </a:lnTo>
                  <a:lnTo>
                    <a:pt x="54" y="248"/>
                  </a:lnTo>
                  <a:lnTo>
                    <a:pt x="46" y="246"/>
                  </a:lnTo>
                  <a:lnTo>
                    <a:pt x="48" y="246"/>
                  </a:lnTo>
                  <a:lnTo>
                    <a:pt x="44" y="238"/>
                  </a:lnTo>
                  <a:lnTo>
                    <a:pt x="40" y="232"/>
                  </a:lnTo>
                  <a:lnTo>
                    <a:pt x="36" y="226"/>
                  </a:lnTo>
                  <a:lnTo>
                    <a:pt x="32" y="222"/>
                  </a:lnTo>
                  <a:lnTo>
                    <a:pt x="30" y="208"/>
                  </a:lnTo>
                  <a:lnTo>
                    <a:pt x="26" y="204"/>
                  </a:lnTo>
                  <a:lnTo>
                    <a:pt x="24" y="200"/>
                  </a:lnTo>
                  <a:lnTo>
                    <a:pt x="10" y="192"/>
                  </a:lnTo>
                  <a:lnTo>
                    <a:pt x="4" y="186"/>
                  </a:lnTo>
                  <a:lnTo>
                    <a:pt x="0" y="182"/>
                  </a:lnTo>
                  <a:lnTo>
                    <a:pt x="0" y="180"/>
                  </a:lnTo>
                  <a:lnTo>
                    <a:pt x="2" y="178"/>
                  </a:lnTo>
                  <a:lnTo>
                    <a:pt x="6" y="176"/>
                  </a:lnTo>
                  <a:lnTo>
                    <a:pt x="12" y="174"/>
                  </a:lnTo>
                  <a:lnTo>
                    <a:pt x="16" y="170"/>
                  </a:lnTo>
                  <a:lnTo>
                    <a:pt x="18" y="160"/>
                  </a:lnTo>
                  <a:lnTo>
                    <a:pt x="18" y="152"/>
                  </a:lnTo>
                  <a:lnTo>
                    <a:pt x="18" y="142"/>
                  </a:lnTo>
                  <a:lnTo>
                    <a:pt x="20" y="134"/>
                  </a:lnTo>
                  <a:lnTo>
                    <a:pt x="24" y="132"/>
                  </a:lnTo>
                  <a:lnTo>
                    <a:pt x="30" y="130"/>
                  </a:lnTo>
                  <a:lnTo>
                    <a:pt x="32" y="120"/>
                  </a:lnTo>
                  <a:lnTo>
                    <a:pt x="34" y="112"/>
                  </a:lnTo>
                  <a:lnTo>
                    <a:pt x="42" y="98"/>
                  </a:lnTo>
                  <a:lnTo>
                    <a:pt x="52" y="86"/>
                  </a:lnTo>
                  <a:lnTo>
                    <a:pt x="52" y="78"/>
                  </a:lnTo>
                  <a:lnTo>
                    <a:pt x="52" y="70"/>
                  </a:lnTo>
                  <a:lnTo>
                    <a:pt x="52" y="46"/>
                  </a:lnTo>
                  <a:lnTo>
                    <a:pt x="54" y="42"/>
                  </a:lnTo>
                  <a:lnTo>
                    <a:pt x="56" y="34"/>
                  </a:lnTo>
                  <a:lnTo>
                    <a:pt x="58" y="28"/>
                  </a:lnTo>
                  <a:lnTo>
                    <a:pt x="58" y="16"/>
                  </a:lnTo>
                  <a:lnTo>
                    <a:pt x="66" y="14"/>
                  </a:lnTo>
                  <a:lnTo>
                    <a:pt x="74" y="10"/>
                  </a:lnTo>
                  <a:lnTo>
                    <a:pt x="80" y="4"/>
                  </a:lnTo>
                  <a:lnTo>
                    <a:pt x="84" y="0"/>
                  </a:lnTo>
                  <a:lnTo>
                    <a:pt x="90" y="10"/>
                  </a:lnTo>
                  <a:lnTo>
                    <a:pt x="96" y="28"/>
                  </a:lnTo>
                  <a:lnTo>
                    <a:pt x="102" y="40"/>
                  </a:lnTo>
                  <a:lnTo>
                    <a:pt x="104" y="44"/>
                  </a:lnTo>
                  <a:lnTo>
                    <a:pt x="110" y="46"/>
                  </a:lnTo>
                  <a:lnTo>
                    <a:pt x="126" y="56"/>
                  </a:lnTo>
                  <a:lnTo>
                    <a:pt x="138" y="68"/>
                  </a:lnTo>
                  <a:lnTo>
                    <a:pt x="154" y="88"/>
                  </a:lnTo>
                  <a:lnTo>
                    <a:pt x="160" y="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96" name="Freeform 119"/>
            <p:cNvSpPr>
              <a:spLocks/>
            </p:cNvSpPr>
            <p:nvPr/>
          </p:nvSpPr>
          <p:spPr bwMode="auto">
            <a:xfrm>
              <a:off x="4968765" y="4254364"/>
              <a:ext cx="303268" cy="237612"/>
            </a:xfrm>
            <a:custGeom>
              <a:avLst/>
              <a:gdLst>
                <a:gd name="T0" fmla="*/ 2147483647 w 206"/>
                <a:gd name="T1" fmla="*/ 2147483647 h 152"/>
                <a:gd name="T2" fmla="*/ 2147483647 w 206"/>
                <a:gd name="T3" fmla="*/ 2147483647 h 152"/>
                <a:gd name="T4" fmla="*/ 2147483647 w 206"/>
                <a:gd name="T5" fmla="*/ 2147483647 h 152"/>
                <a:gd name="T6" fmla="*/ 2147483647 w 206"/>
                <a:gd name="T7" fmla="*/ 2147483647 h 152"/>
                <a:gd name="T8" fmla="*/ 2147483647 w 206"/>
                <a:gd name="T9" fmla="*/ 2147483647 h 152"/>
                <a:gd name="T10" fmla="*/ 2147483647 w 206"/>
                <a:gd name="T11" fmla="*/ 2147483647 h 152"/>
                <a:gd name="T12" fmla="*/ 2147483647 w 206"/>
                <a:gd name="T13" fmla="*/ 2147483647 h 152"/>
                <a:gd name="T14" fmla="*/ 2147483647 w 206"/>
                <a:gd name="T15" fmla="*/ 2147483647 h 152"/>
                <a:gd name="T16" fmla="*/ 2147483647 w 206"/>
                <a:gd name="T17" fmla="*/ 2147483647 h 152"/>
                <a:gd name="T18" fmla="*/ 2147483647 w 206"/>
                <a:gd name="T19" fmla="*/ 2147483647 h 152"/>
                <a:gd name="T20" fmla="*/ 2147483647 w 206"/>
                <a:gd name="T21" fmla="*/ 0 h 152"/>
                <a:gd name="T22" fmla="*/ 2147483647 w 206"/>
                <a:gd name="T23" fmla="*/ 0 h 152"/>
                <a:gd name="T24" fmla="*/ 2147483647 w 206"/>
                <a:gd name="T25" fmla="*/ 0 h 152"/>
                <a:gd name="T26" fmla="*/ 2147483647 w 206"/>
                <a:gd name="T27" fmla="*/ 2147483647 h 152"/>
                <a:gd name="T28" fmla="*/ 2147483647 w 206"/>
                <a:gd name="T29" fmla="*/ 2147483647 h 152"/>
                <a:gd name="T30" fmla="*/ 2147483647 w 206"/>
                <a:gd name="T31" fmla="*/ 2147483647 h 152"/>
                <a:gd name="T32" fmla="*/ 2147483647 w 206"/>
                <a:gd name="T33" fmla="*/ 2147483647 h 152"/>
                <a:gd name="T34" fmla="*/ 2147483647 w 206"/>
                <a:gd name="T35" fmla="*/ 2147483647 h 152"/>
                <a:gd name="T36" fmla="*/ 2147483647 w 206"/>
                <a:gd name="T37" fmla="*/ 2147483647 h 152"/>
                <a:gd name="T38" fmla="*/ 2147483647 w 206"/>
                <a:gd name="T39" fmla="*/ 2147483647 h 152"/>
                <a:gd name="T40" fmla="*/ 2147483647 w 206"/>
                <a:gd name="T41" fmla="*/ 2147483647 h 152"/>
                <a:gd name="T42" fmla="*/ 2147483647 w 206"/>
                <a:gd name="T43" fmla="*/ 2147483647 h 152"/>
                <a:gd name="T44" fmla="*/ 2147483647 w 206"/>
                <a:gd name="T45" fmla="*/ 2147483647 h 152"/>
                <a:gd name="T46" fmla="*/ 2147483647 w 206"/>
                <a:gd name="T47" fmla="*/ 2147483647 h 152"/>
                <a:gd name="T48" fmla="*/ 0 w 206"/>
                <a:gd name="T49" fmla="*/ 2147483647 h 152"/>
                <a:gd name="T50" fmla="*/ 2147483647 w 206"/>
                <a:gd name="T51" fmla="*/ 2147483647 h 152"/>
                <a:gd name="T52" fmla="*/ 2147483647 w 206"/>
                <a:gd name="T53" fmla="*/ 2147483647 h 152"/>
                <a:gd name="T54" fmla="*/ 2147483647 w 206"/>
                <a:gd name="T55" fmla="*/ 2147483647 h 152"/>
                <a:gd name="T56" fmla="*/ 2147483647 w 206"/>
                <a:gd name="T57" fmla="*/ 2147483647 h 152"/>
                <a:gd name="T58" fmla="*/ 2147483647 w 206"/>
                <a:gd name="T59" fmla="*/ 2147483647 h 152"/>
                <a:gd name="T60" fmla="*/ 2147483647 w 206"/>
                <a:gd name="T61" fmla="*/ 2147483647 h 152"/>
                <a:gd name="T62" fmla="*/ 2147483647 w 206"/>
                <a:gd name="T63" fmla="*/ 2147483647 h 152"/>
                <a:gd name="T64" fmla="*/ 2147483647 w 206"/>
                <a:gd name="T65" fmla="*/ 2147483647 h 152"/>
                <a:gd name="T66" fmla="*/ 2147483647 w 206"/>
                <a:gd name="T67" fmla="*/ 2147483647 h 152"/>
                <a:gd name="T68" fmla="*/ 2147483647 w 206"/>
                <a:gd name="T69" fmla="*/ 2147483647 h 152"/>
                <a:gd name="T70" fmla="*/ 2147483647 w 206"/>
                <a:gd name="T71" fmla="*/ 2147483647 h 152"/>
                <a:gd name="T72" fmla="*/ 2147483647 w 206"/>
                <a:gd name="T73" fmla="*/ 2147483647 h 152"/>
                <a:gd name="T74" fmla="*/ 2147483647 w 206"/>
                <a:gd name="T75" fmla="*/ 2147483647 h 152"/>
                <a:gd name="T76" fmla="*/ 2147483647 w 206"/>
                <a:gd name="T77" fmla="*/ 2147483647 h 152"/>
                <a:gd name="T78" fmla="*/ 2147483647 w 206"/>
                <a:gd name="T79" fmla="*/ 2147483647 h 152"/>
                <a:gd name="T80" fmla="*/ 2147483647 w 206"/>
                <a:gd name="T81" fmla="*/ 2147483647 h 152"/>
                <a:gd name="T82" fmla="*/ 2147483647 w 206"/>
                <a:gd name="T83" fmla="*/ 2147483647 h 152"/>
                <a:gd name="T84" fmla="*/ 2147483647 w 206"/>
                <a:gd name="T85" fmla="*/ 2147483647 h 152"/>
                <a:gd name="T86" fmla="*/ 2147483647 w 206"/>
                <a:gd name="T87" fmla="*/ 2147483647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6"/>
                <a:gd name="T133" fmla="*/ 0 h 152"/>
                <a:gd name="T134" fmla="*/ 206 w 206"/>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6" h="152">
                  <a:moveTo>
                    <a:pt x="206" y="108"/>
                  </a:moveTo>
                  <a:lnTo>
                    <a:pt x="204" y="106"/>
                  </a:lnTo>
                  <a:lnTo>
                    <a:pt x="204" y="102"/>
                  </a:lnTo>
                  <a:lnTo>
                    <a:pt x="204" y="96"/>
                  </a:lnTo>
                  <a:lnTo>
                    <a:pt x="200" y="92"/>
                  </a:lnTo>
                  <a:lnTo>
                    <a:pt x="196" y="88"/>
                  </a:lnTo>
                  <a:lnTo>
                    <a:pt x="186" y="80"/>
                  </a:lnTo>
                  <a:lnTo>
                    <a:pt x="178" y="70"/>
                  </a:lnTo>
                  <a:lnTo>
                    <a:pt x="174" y="68"/>
                  </a:lnTo>
                  <a:lnTo>
                    <a:pt x="170" y="62"/>
                  </a:lnTo>
                  <a:lnTo>
                    <a:pt x="170" y="56"/>
                  </a:lnTo>
                  <a:lnTo>
                    <a:pt x="168" y="54"/>
                  </a:lnTo>
                  <a:lnTo>
                    <a:pt x="162" y="50"/>
                  </a:lnTo>
                  <a:lnTo>
                    <a:pt x="158" y="46"/>
                  </a:lnTo>
                  <a:lnTo>
                    <a:pt x="156" y="44"/>
                  </a:lnTo>
                  <a:lnTo>
                    <a:pt x="156" y="40"/>
                  </a:lnTo>
                  <a:lnTo>
                    <a:pt x="144" y="40"/>
                  </a:lnTo>
                  <a:lnTo>
                    <a:pt x="144" y="28"/>
                  </a:lnTo>
                  <a:lnTo>
                    <a:pt x="142" y="20"/>
                  </a:lnTo>
                  <a:lnTo>
                    <a:pt x="140" y="12"/>
                  </a:lnTo>
                  <a:lnTo>
                    <a:pt x="136" y="6"/>
                  </a:lnTo>
                  <a:lnTo>
                    <a:pt x="136" y="0"/>
                  </a:lnTo>
                  <a:lnTo>
                    <a:pt x="134" y="0"/>
                  </a:lnTo>
                  <a:lnTo>
                    <a:pt x="132" y="0"/>
                  </a:lnTo>
                  <a:lnTo>
                    <a:pt x="128" y="0"/>
                  </a:lnTo>
                  <a:lnTo>
                    <a:pt x="124" y="0"/>
                  </a:lnTo>
                  <a:lnTo>
                    <a:pt x="120" y="2"/>
                  </a:lnTo>
                  <a:lnTo>
                    <a:pt x="112" y="10"/>
                  </a:lnTo>
                  <a:lnTo>
                    <a:pt x="108" y="18"/>
                  </a:lnTo>
                  <a:lnTo>
                    <a:pt x="104" y="28"/>
                  </a:lnTo>
                  <a:lnTo>
                    <a:pt x="102" y="30"/>
                  </a:lnTo>
                  <a:lnTo>
                    <a:pt x="100" y="32"/>
                  </a:lnTo>
                  <a:lnTo>
                    <a:pt x="90" y="34"/>
                  </a:lnTo>
                  <a:lnTo>
                    <a:pt x="72" y="36"/>
                  </a:lnTo>
                  <a:lnTo>
                    <a:pt x="70" y="42"/>
                  </a:lnTo>
                  <a:lnTo>
                    <a:pt x="68" y="48"/>
                  </a:lnTo>
                  <a:lnTo>
                    <a:pt x="64" y="52"/>
                  </a:lnTo>
                  <a:lnTo>
                    <a:pt x="58" y="56"/>
                  </a:lnTo>
                  <a:lnTo>
                    <a:pt x="46" y="60"/>
                  </a:lnTo>
                  <a:lnTo>
                    <a:pt x="34" y="62"/>
                  </a:lnTo>
                  <a:lnTo>
                    <a:pt x="30" y="60"/>
                  </a:lnTo>
                  <a:lnTo>
                    <a:pt x="28" y="58"/>
                  </a:lnTo>
                  <a:lnTo>
                    <a:pt x="24" y="60"/>
                  </a:lnTo>
                  <a:lnTo>
                    <a:pt x="20" y="64"/>
                  </a:lnTo>
                  <a:lnTo>
                    <a:pt x="20" y="66"/>
                  </a:lnTo>
                  <a:lnTo>
                    <a:pt x="18" y="64"/>
                  </a:lnTo>
                  <a:lnTo>
                    <a:pt x="14" y="68"/>
                  </a:lnTo>
                  <a:lnTo>
                    <a:pt x="8" y="74"/>
                  </a:lnTo>
                  <a:lnTo>
                    <a:pt x="2" y="84"/>
                  </a:lnTo>
                  <a:lnTo>
                    <a:pt x="0" y="94"/>
                  </a:lnTo>
                  <a:lnTo>
                    <a:pt x="0" y="102"/>
                  </a:lnTo>
                  <a:lnTo>
                    <a:pt x="2" y="112"/>
                  </a:lnTo>
                  <a:lnTo>
                    <a:pt x="10" y="126"/>
                  </a:lnTo>
                  <a:lnTo>
                    <a:pt x="20" y="140"/>
                  </a:lnTo>
                  <a:lnTo>
                    <a:pt x="28" y="152"/>
                  </a:lnTo>
                  <a:lnTo>
                    <a:pt x="32" y="146"/>
                  </a:lnTo>
                  <a:lnTo>
                    <a:pt x="36" y="140"/>
                  </a:lnTo>
                  <a:lnTo>
                    <a:pt x="42" y="136"/>
                  </a:lnTo>
                  <a:lnTo>
                    <a:pt x="52" y="136"/>
                  </a:lnTo>
                  <a:lnTo>
                    <a:pt x="62" y="136"/>
                  </a:lnTo>
                  <a:lnTo>
                    <a:pt x="64" y="126"/>
                  </a:lnTo>
                  <a:lnTo>
                    <a:pt x="66" y="118"/>
                  </a:lnTo>
                  <a:lnTo>
                    <a:pt x="68" y="114"/>
                  </a:lnTo>
                  <a:lnTo>
                    <a:pt x="72" y="112"/>
                  </a:lnTo>
                  <a:lnTo>
                    <a:pt x="76" y="108"/>
                  </a:lnTo>
                  <a:lnTo>
                    <a:pt x="78" y="108"/>
                  </a:lnTo>
                  <a:lnTo>
                    <a:pt x="84" y="108"/>
                  </a:lnTo>
                  <a:lnTo>
                    <a:pt x="90" y="110"/>
                  </a:lnTo>
                  <a:lnTo>
                    <a:pt x="102" y="116"/>
                  </a:lnTo>
                  <a:lnTo>
                    <a:pt x="112" y="122"/>
                  </a:lnTo>
                  <a:lnTo>
                    <a:pt x="120" y="122"/>
                  </a:lnTo>
                  <a:lnTo>
                    <a:pt x="128" y="122"/>
                  </a:lnTo>
                  <a:lnTo>
                    <a:pt x="130" y="122"/>
                  </a:lnTo>
                  <a:lnTo>
                    <a:pt x="130" y="120"/>
                  </a:lnTo>
                  <a:lnTo>
                    <a:pt x="132" y="116"/>
                  </a:lnTo>
                  <a:lnTo>
                    <a:pt x="134" y="114"/>
                  </a:lnTo>
                  <a:lnTo>
                    <a:pt x="138" y="116"/>
                  </a:lnTo>
                  <a:lnTo>
                    <a:pt x="140" y="116"/>
                  </a:lnTo>
                  <a:lnTo>
                    <a:pt x="146" y="114"/>
                  </a:lnTo>
                  <a:lnTo>
                    <a:pt x="150" y="112"/>
                  </a:lnTo>
                  <a:lnTo>
                    <a:pt x="156" y="110"/>
                  </a:lnTo>
                  <a:lnTo>
                    <a:pt x="160" y="110"/>
                  </a:lnTo>
                  <a:lnTo>
                    <a:pt x="172" y="110"/>
                  </a:lnTo>
                  <a:lnTo>
                    <a:pt x="174" y="104"/>
                  </a:lnTo>
                  <a:lnTo>
                    <a:pt x="178" y="102"/>
                  </a:lnTo>
                  <a:lnTo>
                    <a:pt x="184" y="104"/>
                  </a:lnTo>
                  <a:lnTo>
                    <a:pt x="192" y="106"/>
                  </a:lnTo>
                  <a:lnTo>
                    <a:pt x="204" y="106"/>
                  </a:lnTo>
                  <a:lnTo>
                    <a:pt x="206"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97" name="Freeform 120"/>
            <p:cNvSpPr>
              <a:spLocks/>
            </p:cNvSpPr>
            <p:nvPr/>
          </p:nvSpPr>
          <p:spPr bwMode="auto">
            <a:xfrm>
              <a:off x="5427702" y="4440207"/>
              <a:ext cx="184497" cy="266815"/>
            </a:xfrm>
            <a:custGeom>
              <a:avLst/>
              <a:gdLst>
                <a:gd name="T0" fmla="*/ 2147483647 w 126"/>
                <a:gd name="T1" fmla="*/ 2147483647 h 168"/>
                <a:gd name="T2" fmla="*/ 2147483647 w 126"/>
                <a:gd name="T3" fmla="*/ 2147483647 h 168"/>
                <a:gd name="T4" fmla="*/ 2147483647 w 126"/>
                <a:gd name="T5" fmla="*/ 2147483647 h 168"/>
                <a:gd name="T6" fmla="*/ 2147483647 w 126"/>
                <a:gd name="T7" fmla="*/ 2147483647 h 168"/>
                <a:gd name="T8" fmla="*/ 2147483647 w 126"/>
                <a:gd name="T9" fmla="*/ 2147483647 h 168"/>
                <a:gd name="T10" fmla="*/ 2147483647 w 126"/>
                <a:gd name="T11" fmla="*/ 2147483647 h 168"/>
                <a:gd name="T12" fmla="*/ 2147483647 w 126"/>
                <a:gd name="T13" fmla="*/ 2147483647 h 168"/>
                <a:gd name="T14" fmla="*/ 2147483647 w 126"/>
                <a:gd name="T15" fmla="*/ 2147483647 h 168"/>
                <a:gd name="T16" fmla="*/ 2147483647 w 126"/>
                <a:gd name="T17" fmla="*/ 2147483647 h 168"/>
                <a:gd name="T18" fmla="*/ 2147483647 w 126"/>
                <a:gd name="T19" fmla="*/ 2147483647 h 168"/>
                <a:gd name="T20" fmla="*/ 2147483647 w 126"/>
                <a:gd name="T21" fmla="*/ 2147483647 h 168"/>
                <a:gd name="T22" fmla="*/ 2147483647 w 126"/>
                <a:gd name="T23" fmla="*/ 2147483647 h 168"/>
                <a:gd name="T24" fmla="*/ 2147483647 w 126"/>
                <a:gd name="T25" fmla="*/ 2147483647 h 168"/>
                <a:gd name="T26" fmla="*/ 2147483647 w 126"/>
                <a:gd name="T27" fmla="*/ 2147483647 h 168"/>
                <a:gd name="T28" fmla="*/ 2147483647 w 126"/>
                <a:gd name="T29" fmla="*/ 2147483647 h 168"/>
                <a:gd name="T30" fmla="*/ 2147483647 w 126"/>
                <a:gd name="T31" fmla="*/ 2147483647 h 168"/>
                <a:gd name="T32" fmla="*/ 2147483647 w 126"/>
                <a:gd name="T33" fmla="*/ 0 h 168"/>
                <a:gd name="T34" fmla="*/ 2147483647 w 126"/>
                <a:gd name="T35" fmla="*/ 0 h 168"/>
                <a:gd name="T36" fmla="*/ 0 w 126"/>
                <a:gd name="T37" fmla="*/ 2147483647 h 168"/>
                <a:gd name="T38" fmla="*/ 2147483647 w 126"/>
                <a:gd name="T39" fmla="*/ 2147483647 h 168"/>
                <a:gd name="T40" fmla="*/ 2147483647 w 126"/>
                <a:gd name="T41" fmla="*/ 2147483647 h 168"/>
                <a:gd name="T42" fmla="*/ 2147483647 w 126"/>
                <a:gd name="T43" fmla="*/ 2147483647 h 168"/>
                <a:gd name="T44" fmla="*/ 2147483647 w 126"/>
                <a:gd name="T45" fmla="*/ 2147483647 h 168"/>
                <a:gd name="T46" fmla="*/ 2147483647 w 126"/>
                <a:gd name="T47" fmla="*/ 2147483647 h 168"/>
                <a:gd name="T48" fmla="*/ 2147483647 w 126"/>
                <a:gd name="T49" fmla="*/ 2147483647 h 168"/>
                <a:gd name="T50" fmla="*/ 2147483647 w 126"/>
                <a:gd name="T51" fmla="*/ 2147483647 h 168"/>
                <a:gd name="T52" fmla="*/ 0 w 126"/>
                <a:gd name="T53" fmla="*/ 2147483647 h 168"/>
                <a:gd name="T54" fmla="*/ 0 w 126"/>
                <a:gd name="T55" fmla="*/ 2147483647 h 168"/>
                <a:gd name="T56" fmla="*/ 2147483647 w 126"/>
                <a:gd name="T57" fmla="*/ 2147483647 h 168"/>
                <a:gd name="T58" fmla="*/ 2147483647 w 126"/>
                <a:gd name="T59" fmla="*/ 2147483647 h 168"/>
                <a:gd name="T60" fmla="*/ 2147483647 w 126"/>
                <a:gd name="T61" fmla="*/ 2147483647 h 168"/>
                <a:gd name="T62" fmla="*/ 2147483647 w 126"/>
                <a:gd name="T63" fmla="*/ 2147483647 h 168"/>
                <a:gd name="T64" fmla="*/ 2147483647 w 126"/>
                <a:gd name="T65" fmla="*/ 2147483647 h 168"/>
                <a:gd name="T66" fmla="*/ 2147483647 w 126"/>
                <a:gd name="T67" fmla="*/ 2147483647 h 168"/>
                <a:gd name="T68" fmla="*/ 2147483647 w 126"/>
                <a:gd name="T69" fmla="*/ 2147483647 h 168"/>
                <a:gd name="T70" fmla="*/ 2147483647 w 126"/>
                <a:gd name="T71" fmla="*/ 2147483647 h 168"/>
                <a:gd name="T72" fmla="*/ 2147483647 w 126"/>
                <a:gd name="T73" fmla="*/ 2147483647 h 168"/>
                <a:gd name="T74" fmla="*/ 2147483647 w 126"/>
                <a:gd name="T75" fmla="*/ 2147483647 h 168"/>
                <a:gd name="T76" fmla="*/ 2147483647 w 126"/>
                <a:gd name="T77" fmla="*/ 2147483647 h 168"/>
                <a:gd name="T78" fmla="*/ 2147483647 w 126"/>
                <a:gd name="T79" fmla="*/ 2147483647 h 168"/>
                <a:gd name="T80" fmla="*/ 2147483647 w 126"/>
                <a:gd name="T81" fmla="*/ 2147483647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6"/>
                <a:gd name="T124" fmla="*/ 0 h 168"/>
                <a:gd name="T125" fmla="*/ 126 w 126"/>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6" h="168">
                  <a:moveTo>
                    <a:pt x="120" y="10"/>
                  </a:moveTo>
                  <a:lnTo>
                    <a:pt x="116" y="10"/>
                  </a:lnTo>
                  <a:lnTo>
                    <a:pt x="112" y="6"/>
                  </a:lnTo>
                  <a:lnTo>
                    <a:pt x="110" y="4"/>
                  </a:lnTo>
                  <a:lnTo>
                    <a:pt x="106" y="4"/>
                  </a:lnTo>
                  <a:lnTo>
                    <a:pt x="102" y="4"/>
                  </a:lnTo>
                  <a:lnTo>
                    <a:pt x="100" y="6"/>
                  </a:lnTo>
                  <a:lnTo>
                    <a:pt x="96" y="10"/>
                  </a:lnTo>
                  <a:lnTo>
                    <a:pt x="90" y="16"/>
                  </a:lnTo>
                  <a:lnTo>
                    <a:pt x="90" y="18"/>
                  </a:lnTo>
                  <a:lnTo>
                    <a:pt x="86" y="18"/>
                  </a:lnTo>
                  <a:lnTo>
                    <a:pt x="78" y="18"/>
                  </a:lnTo>
                  <a:lnTo>
                    <a:pt x="70" y="14"/>
                  </a:lnTo>
                  <a:lnTo>
                    <a:pt x="58" y="8"/>
                  </a:lnTo>
                  <a:lnTo>
                    <a:pt x="46" y="4"/>
                  </a:lnTo>
                  <a:lnTo>
                    <a:pt x="38" y="2"/>
                  </a:lnTo>
                  <a:lnTo>
                    <a:pt x="30" y="0"/>
                  </a:lnTo>
                  <a:lnTo>
                    <a:pt x="4" y="0"/>
                  </a:lnTo>
                  <a:lnTo>
                    <a:pt x="0" y="4"/>
                  </a:lnTo>
                  <a:lnTo>
                    <a:pt x="4" y="12"/>
                  </a:lnTo>
                  <a:lnTo>
                    <a:pt x="8" y="20"/>
                  </a:lnTo>
                  <a:lnTo>
                    <a:pt x="14" y="32"/>
                  </a:lnTo>
                  <a:lnTo>
                    <a:pt x="16" y="38"/>
                  </a:lnTo>
                  <a:lnTo>
                    <a:pt x="16" y="42"/>
                  </a:lnTo>
                  <a:lnTo>
                    <a:pt x="16" y="48"/>
                  </a:lnTo>
                  <a:lnTo>
                    <a:pt x="16" y="52"/>
                  </a:lnTo>
                  <a:lnTo>
                    <a:pt x="0" y="76"/>
                  </a:lnTo>
                  <a:lnTo>
                    <a:pt x="0" y="100"/>
                  </a:lnTo>
                  <a:lnTo>
                    <a:pt x="62" y="138"/>
                  </a:lnTo>
                  <a:lnTo>
                    <a:pt x="62" y="146"/>
                  </a:lnTo>
                  <a:lnTo>
                    <a:pt x="88" y="168"/>
                  </a:lnTo>
                  <a:lnTo>
                    <a:pt x="90" y="164"/>
                  </a:lnTo>
                  <a:lnTo>
                    <a:pt x="94" y="158"/>
                  </a:lnTo>
                  <a:lnTo>
                    <a:pt x="108" y="130"/>
                  </a:lnTo>
                  <a:lnTo>
                    <a:pt x="122" y="106"/>
                  </a:lnTo>
                  <a:lnTo>
                    <a:pt x="116" y="102"/>
                  </a:lnTo>
                  <a:lnTo>
                    <a:pt x="112" y="98"/>
                  </a:lnTo>
                  <a:lnTo>
                    <a:pt x="112" y="32"/>
                  </a:lnTo>
                  <a:lnTo>
                    <a:pt x="120" y="14"/>
                  </a:lnTo>
                  <a:lnTo>
                    <a:pt x="126" y="10"/>
                  </a:lnTo>
                  <a:lnTo>
                    <a:pt x="12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98" name="Freeform 121"/>
            <p:cNvSpPr>
              <a:spLocks/>
            </p:cNvSpPr>
            <p:nvPr/>
          </p:nvSpPr>
          <p:spPr bwMode="auto">
            <a:xfrm>
              <a:off x="5322769" y="4440207"/>
              <a:ext cx="127995" cy="169912"/>
            </a:xfrm>
            <a:custGeom>
              <a:avLst/>
              <a:gdLst>
                <a:gd name="T0" fmla="*/ 2147483647 w 88"/>
                <a:gd name="T1" fmla="*/ 0 h 108"/>
                <a:gd name="T2" fmla="*/ 2147483647 w 88"/>
                <a:gd name="T3" fmla="*/ 2147483647 h 108"/>
                <a:gd name="T4" fmla="*/ 2147483647 w 88"/>
                <a:gd name="T5" fmla="*/ 2147483647 h 108"/>
                <a:gd name="T6" fmla="*/ 2147483647 w 88"/>
                <a:gd name="T7" fmla="*/ 2147483647 h 108"/>
                <a:gd name="T8" fmla="*/ 2147483647 w 88"/>
                <a:gd name="T9" fmla="*/ 2147483647 h 108"/>
                <a:gd name="T10" fmla="*/ 2147483647 w 88"/>
                <a:gd name="T11" fmla="*/ 2147483647 h 108"/>
                <a:gd name="T12" fmla="*/ 2147483647 w 88"/>
                <a:gd name="T13" fmla="*/ 2147483647 h 108"/>
                <a:gd name="T14" fmla="*/ 2147483647 w 88"/>
                <a:gd name="T15" fmla="*/ 2147483647 h 108"/>
                <a:gd name="T16" fmla="*/ 2147483647 w 88"/>
                <a:gd name="T17" fmla="*/ 2147483647 h 108"/>
                <a:gd name="T18" fmla="*/ 2147483647 w 88"/>
                <a:gd name="T19" fmla="*/ 2147483647 h 108"/>
                <a:gd name="T20" fmla="*/ 2147483647 w 88"/>
                <a:gd name="T21" fmla="*/ 2147483647 h 108"/>
                <a:gd name="T22" fmla="*/ 2147483647 w 88"/>
                <a:gd name="T23" fmla="*/ 2147483647 h 108"/>
                <a:gd name="T24" fmla="*/ 2147483647 w 88"/>
                <a:gd name="T25" fmla="*/ 2147483647 h 108"/>
                <a:gd name="T26" fmla="*/ 2147483647 w 88"/>
                <a:gd name="T27" fmla="*/ 2147483647 h 108"/>
                <a:gd name="T28" fmla="*/ 0 w 88"/>
                <a:gd name="T29" fmla="*/ 2147483647 h 108"/>
                <a:gd name="T30" fmla="*/ 0 w 88"/>
                <a:gd name="T31" fmla="*/ 2147483647 h 108"/>
                <a:gd name="T32" fmla="*/ 2147483647 w 88"/>
                <a:gd name="T33" fmla="*/ 2147483647 h 108"/>
                <a:gd name="T34" fmla="*/ 2147483647 w 88"/>
                <a:gd name="T35" fmla="*/ 2147483647 h 108"/>
                <a:gd name="T36" fmla="*/ 2147483647 w 88"/>
                <a:gd name="T37" fmla="*/ 2147483647 h 108"/>
                <a:gd name="T38" fmla="*/ 2147483647 w 88"/>
                <a:gd name="T39" fmla="*/ 2147483647 h 108"/>
                <a:gd name="T40" fmla="*/ 2147483647 w 88"/>
                <a:gd name="T41" fmla="*/ 2147483647 h 108"/>
                <a:gd name="T42" fmla="*/ 2147483647 w 88"/>
                <a:gd name="T43" fmla="*/ 2147483647 h 108"/>
                <a:gd name="T44" fmla="*/ 2147483647 w 88"/>
                <a:gd name="T45" fmla="*/ 2147483647 h 108"/>
                <a:gd name="T46" fmla="*/ 2147483647 w 88"/>
                <a:gd name="T47" fmla="*/ 2147483647 h 108"/>
                <a:gd name="T48" fmla="*/ 2147483647 w 88"/>
                <a:gd name="T49" fmla="*/ 2147483647 h 108"/>
                <a:gd name="T50" fmla="*/ 2147483647 w 88"/>
                <a:gd name="T51" fmla="*/ 2147483647 h 108"/>
                <a:gd name="T52" fmla="*/ 2147483647 w 88"/>
                <a:gd name="T53" fmla="*/ 2147483647 h 108"/>
                <a:gd name="T54" fmla="*/ 2147483647 w 88"/>
                <a:gd name="T55" fmla="*/ 2147483647 h 108"/>
                <a:gd name="T56" fmla="*/ 2147483647 w 88"/>
                <a:gd name="T57" fmla="*/ 2147483647 h 108"/>
                <a:gd name="T58" fmla="*/ 2147483647 w 88"/>
                <a:gd name="T59" fmla="*/ 0 h 10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8"/>
                <a:gd name="T91" fmla="*/ 0 h 108"/>
                <a:gd name="T92" fmla="*/ 88 w 88"/>
                <a:gd name="T93" fmla="*/ 108 h 10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8" h="108">
                  <a:moveTo>
                    <a:pt x="76" y="0"/>
                  </a:moveTo>
                  <a:lnTo>
                    <a:pt x="72" y="4"/>
                  </a:lnTo>
                  <a:lnTo>
                    <a:pt x="76" y="12"/>
                  </a:lnTo>
                  <a:lnTo>
                    <a:pt x="80" y="20"/>
                  </a:lnTo>
                  <a:lnTo>
                    <a:pt x="86" y="32"/>
                  </a:lnTo>
                  <a:lnTo>
                    <a:pt x="88" y="38"/>
                  </a:lnTo>
                  <a:lnTo>
                    <a:pt x="88" y="42"/>
                  </a:lnTo>
                  <a:lnTo>
                    <a:pt x="88" y="48"/>
                  </a:lnTo>
                  <a:lnTo>
                    <a:pt x="88" y="52"/>
                  </a:lnTo>
                  <a:lnTo>
                    <a:pt x="72" y="76"/>
                  </a:lnTo>
                  <a:lnTo>
                    <a:pt x="72" y="100"/>
                  </a:lnTo>
                  <a:lnTo>
                    <a:pt x="20" y="98"/>
                  </a:lnTo>
                  <a:lnTo>
                    <a:pt x="14" y="102"/>
                  </a:lnTo>
                  <a:lnTo>
                    <a:pt x="10" y="108"/>
                  </a:lnTo>
                  <a:lnTo>
                    <a:pt x="0" y="108"/>
                  </a:lnTo>
                  <a:lnTo>
                    <a:pt x="0" y="86"/>
                  </a:lnTo>
                  <a:lnTo>
                    <a:pt x="6" y="76"/>
                  </a:lnTo>
                  <a:lnTo>
                    <a:pt x="12" y="64"/>
                  </a:lnTo>
                  <a:lnTo>
                    <a:pt x="18" y="56"/>
                  </a:lnTo>
                  <a:lnTo>
                    <a:pt x="24" y="48"/>
                  </a:lnTo>
                  <a:lnTo>
                    <a:pt x="24" y="38"/>
                  </a:lnTo>
                  <a:lnTo>
                    <a:pt x="22" y="34"/>
                  </a:lnTo>
                  <a:lnTo>
                    <a:pt x="22" y="28"/>
                  </a:lnTo>
                  <a:lnTo>
                    <a:pt x="20" y="16"/>
                  </a:lnTo>
                  <a:lnTo>
                    <a:pt x="24" y="14"/>
                  </a:lnTo>
                  <a:lnTo>
                    <a:pt x="30" y="12"/>
                  </a:lnTo>
                  <a:lnTo>
                    <a:pt x="52" y="12"/>
                  </a:lnTo>
                  <a:lnTo>
                    <a:pt x="62" y="10"/>
                  </a:lnTo>
                  <a:lnTo>
                    <a:pt x="72" y="4"/>
                  </a:lnTo>
                  <a:lnTo>
                    <a:pt x="7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99" name="Freeform 122"/>
            <p:cNvSpPr>
              <a:spLocks/>
            </p:cNvSpPr>
            <p:nvPr/>
          </p:nvSpPr>
          <p:spPr bwMode="auto">
            <a:xfrm>
              <a:off x="5319309" y="4594190"/>
              <a:ext cx="267521" cy="318586"/>
            </a:xfrm>
            <a:custGeom>
              <a:avLst/>
              <a:gdLst>
                <a:gd name="T0" fmla="*/ 2147483647 w 182"/>
                <a:gd name="T1" fmla="*/ 2147483647 h 200"/>
                <a:gd name="T2" fmla="*/ 2147483647 w 182"/>
                <a:gd name="T3" fmla="*/ 2147483647 h 200"/>
                <a:gd name="T4" fmla="*/ 2147483647 w 182"/>
                <a:gd name="T5" fmla="*/ 2147483647 h 200"/>
                <a:gd name="T6" fmla="*/ 2147483647 w 182"/>
                <a:gd name="T7" fmla="*/ 2147483647 h 200"/>
                <a:gd name="T8" fmla="*/ 2147483647 w 182"/>
                <a:gd name="T9" fmla="*/ 2147483647 h 200"/>
                <a:gd name="T10" fmla="*/ 2147483647 w 182"/>
                <a:gd name="T11" fmla="*/ 2147483647 h 200"/>
                <a:gd name="T12" fmla="*/ 2147483647 w 182"/>
                <a:gd name="T13" fmla="*/ 2147483647 h 200"/>
                <a:gd name="T14" fmla="*/ 2147483647 w 182"/>
                <a:gd name="T15" fmla="*/ 2147483647 h 200"/>
                <a:gd name="T16" fmla="*/ 2147483647 w 182"/>
                <a:gd name="T17" fmla="*/ 2147483647 h 200"/>
                <a:gd name="T18" fmla="*/ 2147483647 w 182"/>
                <a:gd name="T19" fmla="*/ 2147483647 h 200"/>
                <a:gd name="T20" fmla="*/ 2147483647 w 182"/>
                <a:gd name="T21" fmla="*/ 2147483647 h 200"/>
                <a:gd name="T22" fmla="*/ 2147483647 w 182"/>
                <a:gd name="T23" fmla="*/ 2147483647 h 200"/>
                <a:gd name="T24" fmla="*/ 2147483647 w 182"/>
                <a:gd name="T25" fmla="*/ 2147483647 h 200"/>
                <a:gd name="T26" fmla="*/ 2147483647 w 182"/>
                <a:gd name="T27" fmla="*/ 2147483647 h 200"/>
                <a:gd name="T28" fmla="*/ 2147483647 w 182"/>
                <a:gd name="T29" fmla="*/ 2147483647 h 200"/>
                <a:gd name="T30" fmla="*/ 2147483647 w 182"/>
                <a:gd name="T31" fmla="*/ 2147483647 h 200"/>
                <a:gd name="T32" fmla="*/ 2147483647 w 182"/>
                <a:gd name="T33" fmla="*/ 2147483647 h 200"/>
                <a:gd name="T34" fmla="*/ 2147483647 w 182"/>
                <a:gd name="T35" fmla="*/ 2147483647 h 200"/>
                <a:gd name="T36" fmla="*/ 2147483647 w 182"/>
                <a:gd name="T37" fmla="*/ 2147483647 h 200"/>
                <a:gd name="T38" fmla="*/ 2147483647 w 182"/>
                <a:gd name="T39" fmla="*/ 2147483647 h 200"/>
                <a:gd name="T40" fmla="*/ 2147483647 w 182"/>
                <a:gd name="T41" fmla="*/ 2147483647 h 200"/>
                <a:gd name="T42" fmla="*/ 2147483647 w 182"/>
                <a:gd name="T43" fmla="*/ 2147483647 h 200"/>
                <a:gd name="T44" fmla="*/ 2147483647 w 182"/>
                <a:gd name="T45" fmla="*/ 2147483647 h 200"/>
                <a:gd name="T46" fmla="*/ 2147483647 w 182"/>
                <a:gd name="T47" fmla="*/ 2147483647 h 200"/>
                <a:gd name="T48" fmla="*/ 2147483647 w 182"/>
                <a:gd name="T49" fmla="*/ 2147483647 h 200"/>
                <a:gd name="T50" fmla="*/ 2147483647 w 182"/>
                <a:gd name="T51" fmla="*/ 2147483647 h 200"/>
                <a:gd name="T52" fmla="*/ 2147483647 w 182"/>
                <a:gd name="T53" fmla="*/ 2147483647 h 200"/>
                <a:gd name="T54" fmla="*/ 0 w 182"/>
                <a:gd name="T55" fmla="*/ 2147483647 h 200"/>
                <a:gd name="T56" fmla="*/ 0 w 182"/>
                <a:gd name="T57" fmla="*/ 2147483647 h 200"/>
                <a:gd name="T58" fmla="*/ 0 w 182"/>
                <a:gd name="T59" fmla="*/ 2147483647 h 200"/>
                <a:gd name="T60" fmla="*/ 0 w 182"/>
                <a:gd name="T61" fmla="*/ 2147483647 h 200"/>
                <a:gd name="T62" fmla="*/ 2147483647 w 182"/>
                <a:gd name="T63" fmla="*/ 2147483647 h 200"/>
                <a:gd name="T64" fmla="*/ 2147483647 w 182"/>
                <a:gd name="T65" fmla="*/ 2147483647 h 200"/>
                <a:gd name="T66" fmla="*/ 2147483647 w 182"/>
                <a:gd name="T67" fmla="*/ 2147483647 h 200"/>
                <a:gd name="T68" fmla="*/ 2147483647 w 182"/>
                <a:gd name="T69" fmla="*/ 2147483647 h 200"/>
                <a:gd name="T70" fmla="*/ 2147483647 w 182"/>
                <a:gd name="T71" fmla="*/ 2147483647 h 200"/>
                <a:gd name="T72" fmla="*/ 2147483647 w 182"/>
                <a:gd name="T73" fmla="*/ 2147483647 h 200"/>
                <a:gd name="T74" fmla="*/ 2147483647 w 182"/>
                <a:gd name="T75" fmla="*/ 2147483647 h 200"/>
                <a:gd name="T76" fmla="*/ 2147483647 w 182"/>
                <a:gd name="T77" fmla="*/ 2147483647 h 200"/>
                <a:gd name="T78" fmla="*/ 2147483647 w 182"/>
                <a:gd name="T79" fmla="*/ 2147483647 h 200"/>
                <a:gd name="T80" fmla="*/ 2147483647 w 182"/>
                <a:gd name="T81" fmla="*/ 0 h 2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2"/>
                <a:gd name="T124" fmla="*/ 0 h 200"/>
                <a:gd name="T125" fmla="*/ 182 w 182"/>
                <a:gd name="T126" fmla="*/ 200 h 2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2" h="200">
                  <a:moveTo>
                    <a:pt x="30" y="0"/>
                  </a:moveTo>
                  <a:lnTo>
                    <a:pt x="74" y="2"/>
                  </a:lnTo>
                  <a:lnTo>
                    <a:pt x="136" y="40"/>
                  </a:lnTo>
                  <a:lnTo>
                    <a:pt x="136" y="48"/>
                  </a:lnTo>
                  <a:lnTo>
                    <a:pt x="162" y="70"/>
                  </a:lnTo>
                  <a:lnTo>
                    <a:pt x="160" y="74"/>
                  </a:lnTo>
                  <a:lnTo>
                    <a:pt x="158" y="80"/>
                  </a:lnTo>
                  <a:lnTo>
                    <a:pt x="156" y="84"/>
                  </a:lnTo>
                  <a:lnTo>
                    <a:pt x="154" y="88"/>
                  </a:lnTo>
                  <a:lnTo>
                    <a:pt x="152" y="92"/>
                  </a:lnTo>
                  <a:lnTo>
                    <a:pt x="152" y="98"/>
                  </a:lnTo>
                  <a:lnTo>
                    <a:pt x="154" y="102"/>
                  </a:lnTo>
                  <a:lnTo>
                    <a:pt x="158" y="106"/>
                  </a:lnTo>
                  <a:lnTo>
                    <a:pt x="162" y="110"/>
                  </a:lnTo>
                  <a:lnTo>
                    <a:pt x="164" y="116"/>
                  </a:lnTo>
                  <a:lnTo>
                    <a:pt x="164" y="126"/>
                  </a:lnTo>
                  <a:lnTo>
                    <a:pt x="164" y="142"/>
                  </a:lnTo>
                  <a:lnTo>
                    <a:pt x="164" y="156"/>
                  </a:lnTo>
                  <a:lnTo>
                    <a:pt x="168" y="162"/>
                  </a:lnTo>
                  <a:lnTo>
                    <a:pt x="172" y="168"/>
                  </a:lnTo>
                  <a:lnTo>
                    <a:pt x="176" y="174"/>
                  </a:lnTo>
                  <a:lnTo>
                    <a:pt x="182" y="178"/>
                  </a:lnTo>
                  <a:lnTo>
                    <a:pt x="174" y="180"/>
                  </a:lnTo>
                  <a:lnTo>
                    <a:pt x="166" y="180"/>
                  </a:lnTo>
                  <a:lnTo>
                    <a:pt x="162" y="184"/>
                  </a:lnTo>
                  <a:lnTo>
                    <a:pt x="152" y="188"/>
                  </a:lnTo>
                  <a:lnTo>
                    <a:pt x="138" y="192"/>
                  </a:lnTo>
                  <a:lnTo>
                    <a:pt x="134" y="194"/>
                  </a:lnTo>
                  <a:lnTo>
                    <a:pt x="132" y="196"/>
                  </a:lnTo>
                  <a:lnTo>
                    <a:pt x="130" y="198"/>
                  </a:lnTo>
                  <a:lnTo>
                    <a:pt x="126" y="198"/>
                  </a:lnTo>
                  <a:lnTo>
                    <a:pt x="122" y="198"/>
                  </a:lnTo>
                  <a:lnTo>
                    <a:pt x="120" y="196"/>
                  </a:lnTo>
                  <a:lnTo>
                    <a:pt x="116" y="196"/>
                  </a:lnTo>
                  <a:lnTo>
                    <a:pt x="114" y="198"/>
                  </a:lnTo>
                  <a:lnTo>
                    <a:pt x="112" y="200"/>
                  </a:lnTo>
                  <a:lnTo>
                    <a:pt x="108" y="200"/>
                  </a:lnTo>
                  <a:lnTo>
                    <a:pt x="82" y="198"/>
                  </a:lnTo>
                  <a:lnTo>
                    <a:pt x="82" y="172"/>
                  </a:lnTo>
                  <a:lnTo>
                    <a:pt x="80" y="170"/>
                  </a:lnTo>
                  <a:lnTo>
                    <a:pt x="78" y="166"/>
                  </a:lnTo>
                  <a:lnTo>
                    <a:pt x="76" y="160"/>
                  </a:lnTo>
                  <a:lnTo>
                    <a:pt x="60" y="160"/>
                  </a:lnTo>
                  <a:lnTo>
                    <a:pt x="46" y="150"/>
                  </a:lnTo>
                  <a:lnTo>
                    <a:pt x="40" y="146"/>
                  </a:lnTo>
                  <a:lnTo>
                    <a:pt x="30" y="142"/>
                  </a:lnTo>
                  <a:lnTo>
                    <a:pt x="26" y="140"/>
                  </a:lnTo>
                  <a:lnTo>
                    <a:pt x="24" y="138"/>
                  </a:lnTo>
                  <a:lnTo>
                    <a:pt x="22" y="136"/>
                  </a:lnTo>
                  <a:lnTo>
                    <a:pt x="20" y="134"/>
                  </a:lnTo>
                  <a:lnTo>
                    <a:pt x="18" y="126"/>
                  </a:lnTo>
                  <a:lnTo>
                    <a:pt x="16" y="120"/>
                  </a:lnTo>
                  <a:lnTo>
                    <a:pt x="16" y="114"/>
                  </a:lnTo>
                  <a:lnTo>
                    <a:pt x="10" y="110"/>
                  </a:lnTo>
                  <a:lnTo>
                    <a:pt x="6" y="104"/>
                  </a:lnTo>
                  <a:lnTo>
                    <a:pt x="0" y="100"/>
                  </a:lnTo>
                  <a:lnTo>
                    <a:pt x="0" y="94"/>
                  </a:lnTo>
                  <a:lnTo>
                    <a:pt x="0" y="92"/>
                  </a:lnTo>
                  <a:lnTo>
                    <a:pt x="2" y="88"/>
                  </a:lnTo>
                  <a:lnTo>
                    <a:pt x="0" y="84"/>
                  </a:lnTo>
                  <a:lnTo>
                    <a:pt x="0" y="82"/>
                  </a:lnTo>
                  <a:lnTo>
                    <a:pt x="0" y="78"/>
                  </a:lnTo>
                  <a:lnTo>
                    <a:pt x="0" y="72"/>
                  </a:lnTo>
                  <a:lnTo>
                    <a:pt x="2" y="68"/>
                  </a:lnTo>
                  <a:lnTo>
                    <a:pt x="8" y="60"/>
                  </a:lnTo>
                  <a:lnTo>
                    <a:pt x="20" y="50"/>
                  </a:lnTo>
                  <a:lnTo>
                    <a:pt x="22" y="46"/>
                  </a:lnTo>
                  <a:lnTo>
                    <a:pt x="22" y="42"/>
                  </a:lnTo>
                  <a:lnTo>
                    <a:pt x="22" y="40"/>
                  </a:lnTo>
                  <a:lnTo>
                    <a:pt x="20" y="38"/>
                  </a:lnTo>
                  <a:lnTo>
                    <a:pt x="18" y="36"/>
                  </a:lnTo>
                  <a:lnTo>
                    <a:pt x="16" y="34"/>
                  </a:lnTo>
                  <a:lnTo>
                    <a:pt x="18" y="30"/>
                  </a:lnTo>
                  <a:lnTo>
                    <a:pt x="20" y="28"/>
                  </a:lnTo>
                  <a:lnTo>
                    <a:pt x="22" y="26"/>
                  </a:lnTo>
                  <a:lnTo>
                    <a:pt x="22" y="22"/>
                  </a:lnTo>
                  <a:lnTo>
                    <a:pt x="24" y="22"/>
                  </a:lnTo>
                  <a:lnTo>
                    <a:pt x="24" y="16"/>
                  </a:lnTo>
                  <a:lnTo>
                    <a:pt x="22" y="12"/>
                  </a:lnTo>
                  <a:lnTo>
                    <a:pt x="20" y="6"/>
                  </a:lnTo>
                  <a:lnTo>
                    <a:pt x="22" y="0"/>
                  </a:lnTo>
                  <a:lnTo>
                    <a:pt x="24"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00" name="Freeform 123"/>
            <p:cNvSpPr>
              <a:spLocks/>
            </p:cNvSpPr>
            <p:nvPr/>
          </p:nvSpPr>
          <p:spPr bwMode="auto">
            <a:xfrm>
              <a:off x="5311237" y="4594190"/>
              <a:ext cx="42665" cy="54425"/>
            </a:xfrm>
            <a:custGeom>
              <a:avLst/>
              <a:gdLst>
                <a:gd name="T0" fmla="*/ 2147483647 w 30"/>
                <a:gd name="T1" fmla="*/ 2147483647 h 34"/>
                <a:gd name="T2" fmla="*/ 2147483647 w 30"/>
                <a:gd name="T3" fmla="*/ 2147483647 h 34"/>
                <a:gd name="T4" fmla="*/ 2147483647 w 30"/>
                <a:gd name="T5" fmla="*/ 2147483647 h 34"/>
                <a:gd name="T6" fmla="*/ 2147483647 w 30"/>
                <a:gd name="T7" fmla="*/ 2147483647 h 34"/>
                <a:gd name="T8" fmla="*/ 2147483647 w 30"/>
                <a:gd name="T9" fmla="*/ 2147483647 h 34"/>
                <a:gd name="T10" fmla="*/ 2147483647 w 30"/>
                <a:gd name="T11" fmla="*/ 2147483647 h 34"/>
                <a:gd name="T12" fmla="*/ 2147483647 w 30"/>
                <a:gd name="T13" fmla="*/ 2147483647 h 34"/>
                <a:gd name="T14" fmla="*/ 2147483647 w 30"/>
                <a:gd name="T15" fmla="*/ 0 h 34"/>
                <a:gd name="T16" fmla="*/ 2147483647 w 30"/>
                <a:gd name="T17" fmla="*/ 2147483647 h 34"/>
                <a:gd name="T18" fmla="*/ 2147483647 w 30"/>
                <a:gd name="T19" fmla="*/ 2147483647 h 34"/>
                <a:gd name="T20" fmla="*/ 2147483647 w 30"/>
                <a:gd name="T21" fmla="*/ 2147483647 h 34"/>
                <a:gd name="T22" fmla="*/ 2147483647 w 30"/>
                <a:gd name="T23" fmla="*/ 2147483647 h 34"/>
                <a:gd name="T24" fmla="*/ 2147483647 w 30"/>
                <a:gd name="T25" fmla="*/ 2147483647 h 34"/>
                <a:gd name="T26" fmla="*/ 0 w 30"/>
                <a:gd name="T27" fmla="*/ 2147483647 h 34"/>
                <a:gd name="T28" fmla="*/ 0 w 30"/>
                <a:gd name="T29" fmla="*/ 2147483647 h 34"/>
                <a:gd name="T30" fmla="*/ 0 w 30"/>
                <a:gd name="T31" fmla="*/ 2147483647 h 34"/>
                <a:gd name="T32" fmla="*/ 0 w 30"/>
                <a:gd name="T33" fmla="*/ 2147483647 h 34"/>
                <a:gd name="T34" fmla="*/ 2147483647 w 30"/>
                <a:gd name="T35" fmla="*/ 2147483647 h 34"/>
                <a:gd name="T36" fmla="*/ 2147483647 w 30"/>
                <a:gd name="T37" fmla="*/ 2147483647 h 34"/>
                <a:gd name="T38" fmla="*/ 2147483647 w 30"/>
                <a:gd name="T39" fmla="*/ 2147483647 h 34"/>
                <a:gd name="T40" fmla="*/ 2147483647 w 30"/>
                <a:gd name="T41" fmla="*/ 2147483647 h 34"/>
                <a:gd name="T42" fmla="*/ 2147483647 w 30"/>
                <a:gd name="T43" fmla="*/ 2147483647 h 34"/>
                <a:gd name="T44" fmla="*/ 2147483647 w 30"/>
                <a:gd name="T45" fmla="*/ 2147483647 h 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
                <a:gd name="T70" fmla="*/ 0 h 34"/>
                <a:gd name="T71" fmla="*/ 30 w 30"/>
                <a:gd name="T72" fmla="*/ 34 h 3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 h="34">
                  <a:moveTo>
                    <a:pt x="26" y="28"/>
                  </a:moveTo>
                  <a:lnTo>
                    <a:pt x="28" y="26"/>
                  </a:lnTo>
                  <a:lnTo>
                    <a:pt x="28" y="22"/>
                  </a:lnTo>
                  <a:lnTo>
                    <a:pt x="30" y="22"/>
                  </a:lnTo>
                  <a:lnTo>
                    <a:pt x="30" y="16"/>
                  </a:lnTo>
                  <a:lnTo>
                    <a:pt x="28" y="12"/>
                  </a:lnTo>
                  <a:lnTo>
                    <a:pt x="26" y="6"/>
                  </a:lnTo>
                  <a:lnTo>
                    <a:pt x="28" y="0"/>
                  </a:lnTo>
                  <a:lnTo>
                    <a:pt x="24" y="2"/>
                  </a:lnTo>
                  <a:lnTo>
                    <a:pt x="22" y="4"/>
                  </a:lnTo>
                  <a:lnTo>
                    <a:pt x="18" y="10"/>
                  </a:lnTo>
                  <a:lnTo>
                    <a:pt x="8" y="10"/>
                  </a:lnTo>
                  <a:lnTo>
                    <a:pt x="2" y="18"/>
                  </a:lnTo>
                  <a:lnTo>
                    <a:pt x="0" y="24"/>
                  </a:lnTo>
                  <a:lnTo>
                    <a:pt x="0" y="30"/>
                  </a:lnTo>
                  <a:lnTo>
                    <a:pt x="0" y="32"/>
                  </a:lnTo>
                  <a:lnTo>
                    <a:pt x="0" y="34"/>
                  </a:lnTo>
                  <a:lnTo>
                    <a:pt x="12" y="34"/>
                  </a:lnTo>
                  <a:lnTo>
                    <a:pt x="14" y="30"/>
                  </a:lnTo>
                  <a:lnTo>
                    <a:pt x="14" y="28"/>
                  </a:lnTo>
                  <a:lnTo>
                    <a:pt x="16" y="26"/>
                  </a:lnTo>
                  <a:lnTo>
                    <a:pt x="26" y="26"/>
                  </a:lnTo>
                  <a:lnTo>
                    <a:pt x="2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01" name="Freeform 124"/>
            <p:cNvSpPr>
              <a:spLocks/>
            </p:cNvSpPr>
            <p:nvPr/>
          </p:nvSpPr>
          <p:spPr bwMode="auto">
            <a:xfrm>
              <a:off x="5311237" y="4637995"/>
              <a:ext cx="40359" cy="65044"/>
            </a:xfrm>
            <a:custGeom>
              <a:avLst/>
              <a:gdLst>
                <a:gd name="T0" fmla="*/ 0 w 28"/>
                <a:gd name="T1" fmla="*/ 2147483647 h 42"/>
                <a:gd name="T2" fmla="*/ 2147483647 w 28"/>
                <a:gd name="T3" fmla="*/ 2147483647 h 42"/>
                <a:gd name="T4" fmla="*/ 2147483647 w 28"/>
                <a:gd name="T5" fmla="*/ 2147483647 h 42"/>
                <a:gd name="T6" fmla="*/ 2147483647 w 28"/>
                <a:gd name="T7" fmla="*/ 2147483647 h 42"/>
                <a:gd name="T8" fmla="*/ 2147483647 w 28"/>
                <a:gd name="T9" fmla="*/ 2147483647 h 42"/>
                <a:gd name="T10" fmla="*/ 2147483647 w 28"/>
                <a:gd name="T11" fmla="*/ 2147483647 h 42"/>
                <a:gd name="T12" fmla="*/ 2147483647 w 28"/>
                <a:gd name="T13" fmla="*/ 2147483647 h 42"/>
                <a:gd name="T14" fmla="*/ 2147483647 w 28"/>
                <a:gd name="T15" fmla="*/ 2147483647 h 42"/>
                <a:gd name="T16" fmla="*/ 2147483647 w 28"/>
                <a:gd name="T17" fmla="*/ 2147483647 h 42"/>
                <a:gd name="T18" fmla="*/ 2147483647 w 28"/>
                <a:gd name="T19" fmla="*/ 2147483647 h 42"/>
                <a:gd name="T20" fmla="*/ 2147483647 w 28"/>
                <a:gd name="T21" fmla="*/ 2147483647 h 42"/>
                <a:gd name="T22" fmla="*/ 2147483647 w 28"/>
                <a:gd name="T23" fmla="*/ 2147483647 h 42"/>
                <a:gd name="T24" fmla="*/ 2147483647 w 28"/>
                <a:gd name="T25" fmla="*/ 2147483647 h 42"/>
                <a:gd name="T26" fmla="*/ 2147483647 w 28"/>
                <a:gd name="T27" fmla="*/ 2147483647 h 42"/>
                <a:gd name="T28" fmla="*/ 2147483647 w 28"/>
                <a:gd name="T29" fmla="*/ 2147483647 h 42"/>
                <a:gd name="T30" fmla="*/ 2147483647 w 28"/>
                <a:gd name="T31" fmla="*/ 2147483647 h 42"/>
                <a:gd name="T32" fmla="*/ 2147483647 w 28"/>
                <a:gd name="T33" fmla="*/ 2147483647 h 42"/>
                <a:gd name="T34" fmla="*/ 2147483647 w 28"/>
                <a:gd name="T35" fmla="*/ 2147483647 h 42"/>
                <a:gd name="T36" fmla="*/ 2147483647 w 28"/>
                <a:gd name="T37" fmla="*/ 2147483647 h 42"/>
                <a:gd name="T38" fmla="*/ 2147483647 w 28"/>
                <a:gd name="T39" fmla="*/ 0 h 42"/>
                <a:gd name="T40" fmla="*/ 2147483647 w 28"/>
                <a:gd name="T41" fmla="*/ 0 h 42"/>
                <a:gd name="T42" fmla="*/ 2147483647 w 28"/>
                <a:gd name="T43" fmla="*/ 2147483647 h 42"/>
                <a:gd name="T44" fmla="*/ 2147483647 w 28"/>
                <a:gd name="T45" fmla="*/ 2147483647 h 42"/>
                <a:gd name="T46" fmla="*/ 2147483647 w 28"/>
                <a:gd name="T47" fmla="*/ 2147483647 h 42"/>
                <a:gd name="T48" fmla="*/ 0 w 28"/>
                <a:gd name="T49" fmla="*/ 2147483647 h 42"/>
                <a:gd name="T50" fmla="*/ 0 w 28"/>
                <a:gd name="T51" fmla="*/ 2147483647 h 42"/>
                <a:gd name="T52" fmla="*/ 0 w 28"/>
                <a:gd name="T53" fmla="*/ 2147483647 h 42"/>
                <a:gd name="T54" fmla="*/ 0 w 28"/>
                <a:gd name="T55" fmla="*/ 2147483647 h 4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8"/>
                <a:gd name="T85" fmla="*/ 0 h 42"/>
                <a:gd name="T86" fmla="*/ 28 w 28"/>
                <a:gd name="T87" fmla="*/ 42 h 4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8" h="42">
                  <a:moveTo>
                    <a:pt x="0" y="8"/>
                  </a:moveTo>
                  <a:lnTo>
                    <a:pt x="2" y="12"/>
                  </a:lnTo>
                  <a:lnTo>
                    <a:pt x="6" y="14"/>
                  </a:lnTo>
                  <a:lnTo>
                    <a:pt x="6" y="16"/>
                  </a:lnTo>
                  <a:lnTo>
                    <a:pt x="4" y="20"/>
                  </a:lnTo>
                  <a:lnTo>
                    <a:pt x="4" y="24"/>
                  </a:lnTo>
                  <a:lnTo>
                    <a:pt x="4" y="28"/>
                  </a:lnTo>
                  <a:lnTo>
                    <a:pt x="6" y="34"/>
                  </a:lnTo>
                  <a:lnTo>
                    <a:pt x="8" y="42"/>
                  </a:lnTo>
                  <a:lnTo>
                    <a:pt x="14" y="34"/>
                  </a:lnTo>
                  <a:lnTo>
                    <a:pt x="22" y="28"/>
                  </a:lnTo>
                  <a:lnTo>
                    <a:pt x="26" y="24"/>
                  </a:lnTo>
                  <a:lnTo>
                    <a:pt x="28" y="20"/>
                  </a:lnTo>
                  <a:lnTo>
                    <a:pt x="28" y="16"/>
                  </a:lnTo>
                  <a:lnTo>
                    <a:pt x="28" y="14"/>
                  </a:lnTo>
                  <a:lnTo>
                    <a:pt x="26" y="12"/>
                  </a:lnTo>
                  <a:lnTo>
                    <a:pt x="24" y="10"/>
                  </a:lnTo>
                  <a:lnTo>
                    <a:pt x="22" y="8"/>
                  </a:lnTo>
                  <a:lnTo>
                    <a:pt x="24" y="2"/>
                  </a:lnTo>
                  <a:lnTo>
                    <a:pt x="26" y="0"/>
                  </a:lnTo>
                  <a:lnTo>
                    <a:pt x="16" y="0"/>
                  </a:lnTo>
                  <a:lnTo>
                    <a:pt x="14" y="2"/>
                  </a:lnTo>
                  <a:lnTo>
                    <a:pt x="14" y="4"/>
                  </a:lnTo>
                  <a:lnTo>
                    <a:pt x="12" y="8"/>
                  </a:lnTo>
                  <a:lnTo>
                    <a:pt x="0" y="8"/>
                  </a:lnTo>
                  <a:lnTo>
                    <a:pt x="0" y="6"/>
                  </a:lnTo>
                  <a:lnTo>
                    <a:pt x="0" y="4"/>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02" name="Freeform 125"/>
            <p:cNvSpPr>
              <a:spLocks/>
            </p:cNvSpPr>
            <p:nvPr/>
          </p:nvSpPr>
          <p:spPr bwMode="auto">
            <a:xfrm>
              <a:off x="4922641" y="4414984"/>
              <a:ext cx="434722" cy="545579"/>
            </a:xfrm>
            <a:custGeom>
              <a:avLst/>
              <a:gdLst>
                <a:gd name="T0" fmla="*/ 2147483647 w 298"/>
                <a:gd name="T1" fmla="*/ 2147483647 h 346"/>
                <a:gd name="T2" fmla="*/ 2147483647 w 298"/>
                <a:gd name="T3" fmla="*/ 2147483647 h 346"/>
                <a:gd name="T4" fmla="*/ 2147483647 w 298"/>
                <a:gd name="T5" fmla="*/ 2147483647 h 346"/>
                <a:gd name="T6" fmla="*/ 2147483647 w 298"/>
                <a:gd name="T7" fmla="*/ 2147483647 h 346"/>
                <a:gd name="T8" fmla="*/ 2147483647 w 298"/>
                <a:gd name="T9" fmla="*/ 2147483647 h 346"/>
                <a:gd name="T10" fmla="*/ 2147483647 w 298"/>
                <a:gd name="T11" fmla="*/ 2147483647 h 346"/>
                <a:gd name="T12" fmla="*/ 2147483647 w 298"/>
                <a:gd name="T13" fmla="*/ 2147483647 h 346"/>
                <a:gd name="T14" fmla="*/ 2147483647 w 298"/>
                <a:gd name="T15" fmla="*/ 2147483647 h 346"/>
                <a:gd name="T16" fmla="*/ 2147483647 w 298"/>
                <a:gd name="T17" fmla="*/ 2147483647 h 346"/>
                <a:gd name="T18" fmla="*/ 2147483647 w 298"/>
                <a:gd name="T19" fmla="*/ 2147483647 h 346"/>
                <a:gd name="T20" fmla="*/ 2147483647 w 298"/>
                <a:gd name="T21" fmla="*/ 2147483647 h 346"/>
                <a:gd name="T22" fmla="*/ 2147483647 w 298"/>
                <a:gd name="T23" fmla="*/ 2147483647 h 346"/>
                <a:gd name="T24" fmla="*/ 2147483647 w 298"/>
                <a:gd name="T25" fmla="*/ 2147483647 h 346"/>
                <a:gd name="T26" fmla="*/ 2147483647 w 298"/>
                <a:gd name="T27" fmla="*/ 2147483647 h 346"/>
                <a:gd name="T28" fmla="*/ 2147483647 w 298"/>
                <a:gd name="T29" fmla="*/ 2147483647 h 346"/>
                <a:gd name="T30" fmla="*/ 2147483647 w 298"/>
                <a:gd name="T31" fmla="*/ 2147483647 h 346"/>
                <a:gd name="T32" fmla="*/ 2147483647 w 298"/>
                <a:gd name="T33" fmla="*/ 2147483647 h 346"/>
                <a:gd name="T34" fmla="*/ 2147483647 w 298"/>
                <a:gd name="T35" fmla="*/ 2147483647 h 346"/>
                <a:gd name="T36" fmla="*/ 2147483647 w 298"/>
                <a:gd name="T37" fmla="*/ 2147483647 h 346"/>
                <a:gd name="T38" fmla="*/ 2147483647 w 298"/>
                <a:gd name="T39" fmla="*/ 2147483647 h 346"/>
                <a:gd name="T40" fmla="*/ 0 w 298"/>
                <a:gd name="T41" fmla="*/ 2147483647 h 346"/>
                <a:gd name="T42" fmla="*/ 2147483647 w 298"/>
                <a:gd name="T43" fmla="*/ 2147483647 h 346"/>
                <a:gd name="T44" fmla="*/ 2147483647 w 298"/>
                <a:gd name="T45" fmla="*/ 2147483647 h 346"/>
                <a:gd name="T46" fmla="*/ 2147483647 w 298"/>
                <a:gd name="T47" fmla="*/ 2147483647 h 346"/>
                <a:gd name="T48" fmla="*/ 2147483647 w 298"/>
                <a:gd name="T49" fmla="*/ 2147483647 h 346"/>
                <a:gd name="T50" fmla="*/ 2147483647 w 298"/>
                <a:gd name="T51" fmla="*/ 2147483647 h 346"/>
                <a:gd name="T52" fmla="*/ 2147483647 w 298"/>
                <a:gd name="T53" fmla="*/ 2147483647 h 346"/>
                <a:gd name="T54" fmla="*/ 2147483647 w 298"/>
                <a:gd name="T55" fmla="*/ 2147483647 h 346"/>
                <a:gd name="T56" fmla="*/ 2147483647 w 298"/>
                <a:gd name="T57" fmla="*/ 2147483647 h 346"/>
                <a:gd name="T58" fmla="*/ 2147483647 w 298"/>
                <a:gd name="T59" fmla="*/ 2147483647 h 346"/>
                <a:gd name="T60" fmla="*/ 2147483647 w 298"/>
                <a:gd name="T61" fmla="*/ 2147483647 h 346"/>
                <a:gd name="T62" fmla="*/ 2147483647 w 298"/>
                <a:gd name="T63" fmla="*/ 2147483647 h 346"/>
                <a:gd name="T64" fmla="*/ 2147483647 w 298"/>
                <a:gd name="T65" fmla="*/ 2147483647 h 346"/>
                <a:gd name="T66" fmla="*/ 2147483647 w 298"/>
                <a:gd name="T67" fmla="*/ 2147483647 h 346"/>
                <a:gd name="T68" fmla="*/ 2147483647 w 298"/>
                <a:gd name="T69" fmla="*/ 2147483647 h 346"/>
                <a:gd name="T70" fmla="*/ 2147483647 w 298"/>
                <a:gd name="T71" fmla="*/ 2147483647 h 346"/>
                <a:gd name="T72" fmla="*/ 2147483647 w 298"/>
                <a:gd name="T73" fmla="*/ 2147483647 h 346"/>
                <a:gd name="T74" fmla="*/ 2147483647 w 298"/>
                <a:gd name="T75" fmla="*/ 2147483647 h 346"/>
                <a:gd name="T76" fmla="*/ 2147483647 w 298"/>
                <a:gd name="T77" fmla="*/ 2147483647 h 346"/>
                <a:gd name="T78" fmla="*/ 2147483647 w 298"/>
                <a:gd name="T79" fmla="*/ 2147483647 h 346"/>
                <a:gd name="T80" fmla="*/ 2147483647 w 298"/>
                <a:gd name="T81" fmla="*/ 2147483647 h 346"/>
                <a:gd name="T82" fmla="*/ 2147483647 w 298"/>
                <a:gd name="T83" fmla="*/ 2147483647 h 346"/>
                <a:gd name="T84" fmla="*/ 2147483647 w 298"/>
                <a:gd name="T85" fmla="*/ 2147483647 h 346"/>
                <a:gd name="T86" fmla="*/ 2147483647 w 298"/>
                <a:gd name="T87" fmla="*/ 2147483647 h 346"/>
                <a:gd name="T88" fmla="*/ 2147483647 w 298"/>
                <a:gd name="T89" fmla="*/ 2147483647 h 346"/>
                <a:gd name="T90" fmla="*/ 2147483647 w 298"/>
                <a:gd name="T91" fmla="*/ 2147483647 h 346"/>
                <a:gd name="T92" fmla="*/ 2147483647 w 298"/>
                <a:gd name="T93" fmla="*/ 2147483647 h 346"/>
                <a:gd name="T94" fmla="*/ 2147483647 w 298"/>
                <a:gd name="T95" fmla="*/ 2147483647 h 346"/>
                <a:gd name="T96" fmla="*/ 2147483647 w 298"/>
                <a:gd name="T97" fmla="*/ 2147483647 h 346"/>
                <a:gd name="T98" fmla="*/ 2147483647 w 298"/>
                <a:gd name="T99" fmla="*/ 2147483647 h 346"/>
                <a:gd name="T100" fmla="*/ 2147483647 w 298"/>
                <a:gd name="T101" fmla="*/ 2147483647 h 346"/>
                <a:gd name="T102" fmla="*/ 2147483647 w 298"/>
                <a:gd name="T103" fmla="*/ 2147483647 h 346"/>
                <a:gd name="T104" fmla="*/ 2147483647 w 298"/>
                <a:gd name="T105" fmla="*/ 2147483647 h 346"/>
                <a:gd name="T106" fmla="*/ 2147483647 w 298"/>
                <a:gd name="T107" fmla="*/ 2147483647 h 346"/>
                <a:gd name="T108" fmla="*/ 2147483647 w 298"/>
                <a:gd name="T109" fmla="*/ 2147483647 h 346"/>
                <a:gd name="T110" fmla="*/ 2147483647 w 298"/>
                <a:gd name="T111" fmla="*/ 2147483647 h 346"/>
                <a:gd name="T112" fmla="*/ 2147483647 w 298"/>
                <a:gd name="T113" fmla="*/ 2147483647 h 346"/>
                <a:gd name="T114" fmla="*/ 2147483647 w 298"/>
                <a:gd name="T115" fmla="*/ 2147483647 h 3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8"/>
                <a:gd name="T175" fmla="*/ 0 h 346"/>
                <a:gd name="T176" fmla="*/ 298 w 298"/>
                <a:gd name="T177" fmla="*/ 346 h 34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8" h="346">
                  <a:moveTo>
                    <a:pt x="290" y="248"/>
                  </a:moveTo>
                  <a:lnTo>
                    <a:pt x="280" y="250"/>
                  </a:lnTo>
                  <a:lnTo>
                    <a:pt x="270" y="256"/>
                  </a:lnTo>
                  <a:lnTo>
                    <a:pt x="264" y="258"/>
                  </a:lnTo>
                  <a:lnTo>
                    <a:pt x="260" y="262"/>
                  </a:lnTo>
                  <a:lnTo>
                    <a:pt x="258" y="266"/>
                  </a:lnTo>
                  <a:lnTo>
                    <a:pt x="256" y="272"/>
                  </a:lnTo>
                  <a:lnTo>
                    <a:pt x="256" y="310"/>
                  </a:lnTo>
                  <a:lnTo>
                    <a:pt x="258" y="318"/>
                  </a:lnTo>
                  <a:lnTo>
                    <a:pt x="260" y="320"/>
                  </a:lnTo>
                  <a:lnTo>
                    <a:pt x="266" y="324"/>
                  </a:lnTo>
                  <a:lnTo>
                    <a:pt x="276" y="324"/>
                  </a:lnTo>
                  <a:lnTo>
                    <a:pt x="276" y="336"/>
                  </a:lnTo>
                  <a:lnTo>
                    <a:pt x="274" y="340"/>
                  </a:lnTo>
                  <a:lnTo>
                    <a:pt x="272" y="344"/>
                  </a:lnTo>
                  <a:lnTo>
                    <a:pt x="268" y="346"/>
                  </a:lnTo>
                  <a:lnTo>
                    <a:pt x="266" y="346"/>
                  </a:lnTo>
                  <a:lnTo>
                    <a:pt x="262" y="338"/>
                  </a:lnTo>
                  <a:lnTo>
                    <a:pt x="258" y="334"/>
                  </a:lnTo>
                  <a:lnTo>
                    <a:pt x="248" y="326"/>
                  </a:lnTo>
                  <a:lnTo>
                    <a:pt x="242" y="320"/>
                  </a:lnTo>
                  <a:lnTo>
                    <a:pt x="238" y="318"/>
                  </a:lnTo>
                  <a:lnTo>
                    <a:pt x="238" y="314"/>
                  </a:lnTo>
                  <a:lnTo>
                    <a:pt x="232" y="316"/>
                  </a:lnTo>
                  <a:lnTo>
                    <a:pt x="230" y="318"/>
                  </a:lnTo>
                  <a:lnTo>
                    <a:pt x="228" y="318"/>
                  </a:lnTo>
                  <a:lnTo>
                    <a:pt x="224" y="320"/>
                  </a:lnTo>
                  <a:lnTo>
                    <a:pt x="218" y="318"/>
                  </a:lnTo>
                  <a:lnTo>
                    <a:pt x="212" y="316"/>
                  </a:lnTo>
                  <a:lnTo>
                    <a:pt x="208" y="312"/>
                  </a:lnTo>
                  <a:lnTo>
                    <a:pt x="206" y="308"/>
                  </a:lnTo>
                  <a:lnTo>
                    <a:pt x="190" y="302"/>
                  </a:lnTo>
                  <a:lnTo>
                    <a:pt x="186" y="300"/>
                  </a:lnTo>
                  <a:lnTo>
                    <a:pt x="178" y="300"/>
                  </a:lnTo>
                  <a:lnTo>
                    <a:pt x="170" y="300"/>
                  </a:lnTo>
                  <a:lnTo>
                    <a:pt x="166" y="302"/>
                  </a:lnTo>
                  <a:lnTo>
                    <a:pt x="162" y="302"/>
                  </a:lnTo>
                  <a:lnTo>
                    <a:pt x="156" y="300"/>
                  </a:lnTo>
                  <a:lnTo>
                    <a:pt x="158" y="294"/>
                  </a:lnTo>
                  <a:lnTo>
                    <a:pt x="158" y="290"/>
                  </a:lnTo>
                  <a:lnTo>
                    <a:pt x="156" y="282"/>
                  </a:lnTo>
                  <a:lnTo>
                    <a:pt x="152" y="280"/>
                  </a:lnTo>
                  <a:lnTo>
                    <a:pt x="152" y="276"/>
                  </a:lnTo>
                  <a:lnTo>
                    <a:pt x="154" y="254"/>
                  </a:lnTo>
                  <a:lnTo>
                    <a:pt x="152" y="232"/>
                  </a:lnTo>
                  <a:lnTo>
                    <a:pt x="146" y="234"/>
                  </a:lnTo>
                  <a:lnTo>
                    <a:pt x="138" y="234"/>
                  </a:lnTo>
                  <a:lnTo>
                    <a:pt x="134" y="232"/>
                  </a:lnTo>
                  <a:lnTo>
                    <a:pt x="132" y="230"/>
                  </a:lnTo>
                  <a:lnTo>
                    <a:pt x="130" y="228"/>
                  </a:lnTo>
                  <a:lnTo>
                    <a:pt x="110" y="228"/>
                  </a:lnTo>
                  <a:lnTo>
                    <a:pt x="110" y="236"/>
                  </a:lnTo>
                  <a:lnTo>
                    <a:pt x="108" y="240"/>
                  </a:lnTo>
                  <a:lnTo>
                    <a:pt x="106" y="242"/>
                  </a:lnTo>
                  <a:lnTo>
                    <a:pt x="98" y="242"/>
                  </a:lnTo>
                  <a:lnTo>
                    <a:pt x="86" y="242"/>
                  </a:lnTo>
                  <a:lnTo>
                    <a:pt x="82" y="242"/>
                  </a:lnTo>
                  <a:lnTo>
                    <a:pt x="80" y="240"/>
                  </a:lnTo>
                  <a:lnTo>
                    <a:pt x="72" y="232"/>
                  </a:lnTo>
                  <a:lnTo>
                    <a:pt x="66" y="220"/>
                  </a:lnTo>
                  <a:lnTo>
                    <a:pt x="66" y="208"/>
                  </a:lnTo>
                  <a:lnTo>
                    <a:pt x="2" y="208"/>
                  </a:lnTo>
                  <a:lnTo>
                    <a:pt x="0" y="202"/>
                  </a:lnTo>
                  <a:lnTo>
                    <a:pt x="2" y="190"/>
                  </a:lnTo>
                  <a:lnTo>
                    <a:pt x="4" y="186"/>
                  </a:lnTo>
                  <a:lnTo>
                    <a:pt x="8" y="184"/>
                  </a:lnTo>
                  <a:lnTo>
                    <a:pt x="14" y="184"/>
                  </a:lnTo>
                  <a:lnTo>
                    <a:pt x="16" y="184"/>
                  </a:lnTo>
                  <a:lnTo>
                    <a:pt x="20" y="184"/>
                  </a:lnTo>
                  <a:lnTo>
                    <a:pt x="22" y="182"/>
                  </a:lnTo>
                  <a:lnTo>
                    <a:pt x="24" y="180"/>
                  </a:lnTo>
                  <a:lnTo>
                    <a:pt x="26" y="180"/>
                  </a:lnTo>
                  <a:lnTo>
                    <a:pt x="30" y="180"/>
                  </a:lnTo>
                  <a:lnTo>
                    <a:pt x="30" y="184"/>
                  </a:lnTo>
                  <a:lnTo>
                    <a:pt x="32" y="184"/>
                  </a:lnTo>
                  <a:lnTo>
                    <a:pt x="36" y="184"/>
                  </a:lnTo>
                  <a:lnTo>
                    <a:pt x="42" y="184"/>
                  </a:lnTo>
                  <a:lnTo>
                    <a:pt x="46" y="182"/>
                  </a:lnTo>
                  <a:lnTo>
                    <a:pt x="50" y="176"/>
                  </a:lnTo>
                  <a:lnTo>
                    <a:pt x="52" y="168"/>
                  </a:lnTo>
                  <a:lnTo>
                    <a:pt x="56" y="156"/>
                  </a:lnTo>
                  <a:lnTo>
                    <a:pt x="56" y="142"/>
                  </a:lnTo>
                  <a:lnTo>
                    <a:pt x="60" y="140"/>
                  </a:lnTo>
                  <a:lnTo>
                    <a:pt x="64" y="136"/>
                  </a:lnTo>
                  <a:lnTo>
                    <a:pt x="66" y="126"/>
                  </a:lnTo>
                  <a:lnTo>
                    <a:pt x="70" y="122"/>
                  </a:lnTo>
                  <a:lnTo>
                    <a:pt x="74" y="118"/>
                  </a:lnTo>
                  <a:lnTo>
                    <a:pt x="78" y="116"/>
                  </a:lnTo>
                  <a:lnTo>
                    <a:pt x="80" y="112"/>
                  </a:lnTo>
                  <a:lnTo>
                    <a:pt x="82" y="108"/>
                  </a:lnTo>
                  <a:lnTo>
                    <a:pt x="80" y="104"/>
                  </a:lnTo>
                  <a:lnTo>
                    <a:pt x="80" y="102"/>
                  </a:lnTo>
                  <a:lnTo>
                    <a:pt x="80" y="98"/>
                  </a:lnTo>
                  <a:lnTo>
                    <a:pt x="92" y="68"/>
                  </a:lnTo>
                  <a:lnTo>
                    <a:pt x="96" y="54"/>
                  </a:lnTo>
                  <a:lnTo>
                    <a:pt x="98" y="44"/>
                  </a:lnTo>
                  <a:lnTo>
                    <a:pt x="96" y="40"/>
                  </a:lnTo>
                  <a:lnTo>
                    <a:pt x="96" y="38"/>
                  </a:lnTo>
                  <a:lnTo>
                    <a:pt x="94" y="36"/>
                  </a:lnTo>
                  <a:lnTo>
                    <a:pt x="94" y="34"/>
                  </a:lnTo>
                  <a:lnTo>
                    <a:pt x="96" y="24"/>
                  </a:lnTo>
                  <a:lnTo>
                    <a:pt x="98" y="16"/>
                  </a:lnTo>
                  <a:lnTo>
                    <a:pt x="100" y="12"/>
                  </a:lnTo>
                  <a:lnTo>
                    <a:pt x="104" y="10"/>
                  </a:lnTo>
                  <a:lnTo>
                    <a:pt x="108" y="6"/>
                  </a:lnTo>
                  <a:lnTo>
                    <a:pt x="110" y="6"/>
                  </a:lnTo>
                  <a:lnTo>
                    <a:pt x="116" y="6"/>
                  </a:lnTo>
                  <a:lnTo>
                    <a:pt x="122" y="8"/>
                  </a:lnTo>
                  <a:lnTo>
                    <a:pt x="134" y="14"/>
                  </a:lnTo>
                  <a:lnTo>
                    <a:pt x="144" y="20"/>
                  </a:lnTo>
                  <a:lnTo>
                    <a:pt x="152" y="20"/>
                  </a:lnTo>
                  <a:lnTo>
                    <a:pt x="160" y="20"/>
                  </a:lnTo>
                  <a:lnTo>
                    <a:pt x="162" y="20"/>
                  </a:lnTo>
                  <a:lnTo>
                    <a:pt x="162" y="18"/>
                  </a:lnTo>
                  <a:lnTo>
                    <a:pt x="164" y="14"/>
                  </a:lnTo>
                  <a:lnTo>
                    <a:pt x="166" y="12"/>
                  </a:lnTo>
                  <a:lnTo>
                    <a:pt x="170" y="14"/>
                  </a:lnTo>
                  <a:lnTo>
                    <a:pt x="172" y="14"/>
                  </a:lnTo>
                  <a:lnTo>
                    <a:pt x="178" y="12"/>
                  </a:lnTo>
                  <a:lnTo>
                    <a:pt x="182" y="10"/>
                  </a:lnTo>
                  <a:lnTo>
                    <a:pt x="188" y="8"/>
                  </a:lnTo>
                  <a:lnTo>
                    <a:pt x="192" y="8"/>
                  </a:lnTo>
                  <a:lnTo>
                    <a:pt x="204" y="8"/>
                  </a:lnTo>
                  <a:lnTo>
                    <a:pt x="206" y="2"/>
                  </a:lnTo>
                  <a:lnTo>
                    <a:pt x="210" y="0"/>
                  </a:lnTo>
                  <a:lnTo>
                    <a:pt x="216" y="2"/>
                  </a:lnTo>
                  <a:lnTo>
                    <a:pt x="224" y="4"/>
                  </a:lnTo>
                  <a:lnTo>
                    <a:pt x="236" y="4"/>
                  </a:lnTo>
                  <a:lnTo>
                    <a:pt x="246" y="14"/>
                  </a:lnTo>
                  <a:lnTo>
                    <a:pt x="252" y="16"/>
                  </a:lnTo>
                  <a:lnTo>
                    <a:pt x="260" y="20"/>
                  </a:lnTo>
                  <a:lnTo>
                    <a:pt x="260" y="16"/>
                  </a:lnTo>
                  <a:lnTo>
                    <a:pt x="264" y="16"/>
                  </a:lnTo>
                  <a:lnTo>
                    <a:pt x="268" y="20"/>
                  </a:lnTo>
                  <a:lnTo>
                    <a:pt x="272" y="16"/>
                  </a:lnTo>
                  <a:lnTo>
                    <a:pt x="280" y="16"/>
                  </a:lnTo>
                  <a:lnTo>
                    <a:pt x="282" y="20"/>
                  </a:lnTo>
                  <a:lnTo>
                    <a:pt x="284" y="24"/>
                  </a:lnTo>
                  <a:lnTo>
                    <a:pt x="294" y="32"/>
                  </a:lnTo>
                  <a:lnTo>
                    <a:pt x="296" y="44"/>
                  </a:lnTo>
                  <a:lnTo>
                    <a:pt x="296" y="50"/>
                  </a:lnTo>
                  <a:lnTo>
                    <a:pt x="298" y="54"/>
                  </a:lnTo>
                  <a:lnTo>
                    <a:pt x="298" y="64"/>
                  </a:lnTo>
                  <a:lnTo>
                    <a:pt x="292" y="72"/>
                  </a:lnTo>
                  <a:lnTo>
                    <a:pt x="286" y="80"/>
                  </a:lnTo>
                  <a:lnTo>
                    <a:pt x="280" y="92"/>
                  </a:lnTo>
                  <a:lnTo>
                    <a:pt x="274" y="102"/>
                  </a:lnTo>
                  <a:lnTo>
                    <a:pt x="274" y="124"/>
                  </a:lnTo>
                  <a:lnTo>
                    <a:pt x="272" y="128"/>
                  </a:lnTo>
                  <a:lnTo>
                    <a:pt x="268" y="132"/>
                  </a:lnTo>
                  <a:lnTo>
                    <a:pt x="266" y="138"/>
                  </a:lnTo>
                  <a:lnTo>
                    <a:pt x="266" y="148"/>
                  </a:lnTo>
                  <a:lnTo>
                    <a:pt x="268" y="152"/>
                  </a:lnTo>
                  <a:lnTo>
                    <a:pt x="272" y="154"/>
                  </a:lnTo>
                  <a:lnTo>
                    <a:pt x="272" y="156"/>
                  </a:lnTo>
                  <a:lnTo>
                    <a:pt x="270" y="160"/>
                  </a:lnTo>
                  <a:lnTo>
                    <a:pt x="270" y="164"/>
                  </a:lnTo>
                  <a:lnTo>
                    <a:pt x="270" y="168"/>
                  </a:lnTo>
                  <a:lnTo>
                    <a:pt x="272" y="174"/>
                  </a:lnTo>
                  <a:lnTo>
                    <a:pt x="274" y="182"/>
                  </a:lnTo>
                  <a:lnTo>
                    <a:pt x="272" y="186"/>
                  </a:lnTo>
                  <a:lnTo>
                    <a:pt x="272" y="192"/>
                  </a:lnTo>
                  <a:lnTo>
                    <a:pt x="272" y="196"/>
                  </a:lnTo>
                  <a:lnTo>
                    <a:pt x="272" y="198"/>
                  </a:lnTo>
                  <a:lnTo>
                    <a:pt x="274" y="202"/>
                  </a:lnTo>
                  <a:lnTo>
                    <a:pt x="272" y="206"/>
                  </a:lnTo>
                  <a:lnTo>
                    <a:pt x="272" y="208"/>
                  </a:lnTo>
                  <a:lnTo>
                    <a:pt x="272" y="214"/>
                  </a:lnTo>
                  <a:lnTo>
                    <a:pt x="278" y="218"/>
                  </a:lnTo>
                  <a:lnTo>
                    <a:pt x="282" y="224"/>
                  </a:lnTo>
                  <a:lnTo>
                    <a:pt x="288" y="228"/>
                  </a:lnTo>
                  <a:lnTo>
                    <a:pt x="288" y="234"/>
                  </a:lnTo>
                  <a:lnTo>
                    <a:pt x="290" y="240"/>
                  </a:lnTo>
                  <a:lnTo>
                    <a:pt x="292" y="248"/>
                  </a:lnTo>
                  <a:lnTo>
                    <a:pt x="290" y="2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03" name="Freeform 126"/>
            <p:cNvSpPr>
              <a:spLocks/>
            </p:cNvSpPr>
            <p:nvPr/>
          </p:nvSpPr>
          <p:spPr bwMode="auto">
            <a:xfrm>
              <a:off x="5330841" y="4876935"/>
              <a:ext cx="255990" cy="471243"/>
            </a:xfrm>
            <a:custGeom>
              <a:avLst/>
              <a:gdLst>
                <a:gd name="T0" fmla="*/ 2147483647 w 174"/>
                <a:gd name="T1" fmla="*/ 2147483647 h 298"/>
                <a:gd name="T2" fmla="*/ 2147483647 w 174"/>
                <a:gd name="T3" fmla="*/ 2147483647 h 298"/>
                <a:gd name="T4" fmla="*/ 2147483647 w 174"/>
                <a:gd name="T5" fmla="*/ 2147483647 h 298"/>
                <a:gd name="T6" fmla="*/ 2147483647 w 174"/>
                <a:gd name="T7" fmla="*/ 2147483647 h 298"/>
                <a:gd name="T8" fmla="*/ 2147483647 w 174"/>
                <a:gd name="T9" fmla="*/ 2147483647 h 298"/>
                <a:gd name="T10" fmla="*/ 2147483647 w 174"/>
                <a:gd name="T11" fmla="*/ 2147483647 h 298"/>
                <a:gd name="T12" fmla="*/ 2147483647 w 174"/>
                <a:gd name="T13" fmla="*/ 2147483647 h 298"/>
                <a:gd name="T14" fmla="*/ 2147483647 w 174"/>
                <a:gd name="T15" fmla="*/ 2147483647 h 298"/>
                <a:gd name="T16" fmla="*/ 2147483647 w 174"/>
                <a:gd name="T17" fmla="*/ 2147483647 h 298"/>
                <a:gd name="T18" fmla="*/ 2147483647 w 174"/>
                <a:gd name="T19" fmla="*/ 2147483647 h 298"/>
                <a:gd name="T20" fmla="*/ 2147483647 w 174"/>
                <a:gd name="T21" fmla="*/ 2147483647 h 298"/>
                <a:gd name="T22" fmla="*/ 2147483647 w 174"/>
                <a:gd name="T23" fmla="*/ 2147483647 h 298"/>
                <a:gd name="T24" fmla="*/ 2147483647 w 174"/>
                <a:gd name="T25" fmla="*/ 2147483647 h 298"/>
                <a:gd name="T26" fmla="*/ 2147483647 w 174"/>
                <a:gd name="T27" fmla="*/ 2147483647 h 298"/>
                <a:gd name="T28" fmla="*/ 2147483647 w 174"/>
                <a:gd name="T29" fmla="*/ 2147483647 h 298"/>
                <a:gd name="T30" fmla="*/ 2147483647 w 174"/>
                <a:gd name="T31" fmla="*/ 2147483647 h 298"/>
                <a:gd name="T32" fmla="*/ 2147483647 w 174"/>
                <a:gd name="T33" fmla="*/ 2147483647 h 298"/>
                <a:gd name="T34" fmla="*/ 2147483647 w 174"/>
                <a:gd name="T35" fmla="*/ 2147483647 h 298"/>
                <a:gd name="T36" fmla="*/ 2147483647 w 174"/>
                <a:gd name="T37" fmla="*/ 2147483647 h 298"/>
                <a:gd name="T38" fmla="*/ 2147483647 w 174"/>
                <a:gd name="T39" fmla="*/ 2147483647 h 298"/>
                <a:gd name="T40" fmla="*/ 2147483647 w 174"/>
                <a:gd name="T41" fmla="*/ 2147483647 h 298"/>
                <a:gd name="T42" fmla="*/ 2147483647 w 174"/>
                <a:gd name="T43" fmla="*/ 2147483647 h 298"/>
                <a:gd name="T44" fmla="*/ 2147483647 w 174"/>
                <a:gd name="T45" fmla="*/ 2147483647 h 298"/>
                <a:gd name="T46" fmla="*/ 2147483647 w 174"/>
                <a:gd name="T47" fmla="*/ 2147483647 h 298"/>
                <a:gd name="T48" fmla="*/ 2147483647 w 174"/>
                <a:gd name="T49" fmla="*/ 2147483647 h 298"/>
                <a:gd name="T50" fmla="*/ 2147483647 w 174"/>
                <a:gd name="T51" fmla="*/ 2147483647 h 298"/>
                <a:gd name="T52" fmla="*/ 2147483647 w 174"/>
                <a:gd name="T53" fmla="*/ 2147483647 h 298"/>
                <a:gd name="T54" fmla="*/ 2147483647 w 174"/>
                <a:gd name="T55" fmla="*/ 2147483647 h 298"/>
                <a:gd name="T56" fmla="*/ 2147483647 w 174"/>
                <a:gd name="T57" fmla="*/ 2147483647 h 298"/>
                <a:gd name="T58" fmla="*/ 2147483647 w 174"/>
                <a:gd name="T59" fmla="*/ 2147483647 h 298"/>
                <a:gd name="T60" fmla="*/ 2147483647 w 174"/>
                <a:gd name="T61" fmla="*/ 2147483647 h 298"/>
                <a:gd name="T62" fmla="*/ 2147483647 w 174"/>
                <a:gd name="T63" fmla="*/ 2147483647 h 298"/>
                <a:gd name="T64" fmla="*/ 2147483647 w 174"/>
                <a:gd name="T65" fmla="*/ 2147483647 h 298"/>
                <a:gd name="T66" fmla="*/ 2147483647 w 174"/>
                <a:gd name="T67" fmla="*/ 2147483647 h 298"/>
                <a:gd name="T68" fmla="*/ 2147483647 w 174"/>
                <a:gd name="T69" fmla="*/ 2147483647 h 298"/>
                <a:gd name="T70" fmla="*/ 2147483647 w 174"/>
                <a:gd name="T71" fmla="*/ 2147483647 h 298"/>
                <a:gd name="T72" fmla="*/ 2147483647 w 174"/>
                <a:gd name="T73" fmla="*/ 2147483647 h 298"/>
                <a:gd name="T74" fmla="*/ 2147483647 w 174"/>
                <a:gd name="T75" fmla="*/ 2147483647 h 298"/>
                <a:gd name="T76" fmla="*/ 2147483647 w 174"/>
                <a:gd name="T77" fmla="*/ 2147483647 h 298"/>
                <a:gd name="T78" fmla="*/ 2147483647 w 174"/>
                <a:gd name="T79" fmla="*/ 2147483647 h 298"/>
                <a:gd name="T80" fmla="*/ 2147483647 w 174"/>
                <a:gd name="T81" fmla="*/ 2147483647 h 298"/>
                <a:gd name="T82" fmla="*/ 2147483647 w 174"/>
                <a:gd name="T83" fmla="*/ 2147483647 h 298"/>
                <a:gd name="T84" fmla="*/ 2147483647 w 174"/>
                <a:gd name="T85" fmla="*/ 2147483647 h 298"/>
                <a:gd name="T86" fmla="*/ 2147483647 w 174"/>
                <a:gd name="T87" fmla="*/ 2147483647 h 298"/>
                <a:gd name="T88" fmla="*/ 0 w 174"/>
                <a:gd name="T89" fmla="*/ 2147483647 h 298"/>
                <a:gd name="T90" fmla="*/ 2147483647 w 174"/>
                <a:gd name="T91" fmla="*/ 2147483647 h 298"/>
                <a:gd name="T92" fmla="*/ 2147483647 w 174"/>
                <a:gd name="T93" fmla="*/ 2147483647 h 298"/>
                <a:gd name="T94" fmla="*/ 2147483647 w 174"/>
                <a:gd name="T95" fmla="*/ 2147483647 h 298"/>
                <a:gd name="T96" fmla="*/ 2147483647 w 174"/>
                <a:gd name="T97" fmla="*/ 2147483647 h 298"/>
                <a:gd name="T98" fmla="*/ 2147483647 w 174"/>
                <a:gd name="T99" fmla="*/ 2147483647 h 298"/>
                <a:gd name="T100" fmla="*/ 2147483647 w 174"/>
                <a:gd name="T101" fmla="*/ 2147483647 h 298"/>
                <a:gd name="T102" fmla="*/ 2147483647 w 174"/>
                <a:gd name="T103" fmla="*/ 2147483647 h 298"/>
                <a:gd name="T104" fmla="*/ 2147483647 w 174"/>
                <a:gd name="T105" fmla="*/ 2147483647 h 298"/>
                <a:gd name="T106" fmla="*/ 2147483647 w 174"/>
                <a:gd name="T107" fmla="*/ 2147483647 h 298"/>
                <a:gd name="T108" fmla="*/ 2147483647 w 174"/>
                <a:gd name="T109" fmla="*/ 2147483647 h 298"/>
                <a:gd name="T110" fmla="*/ 2147483647 w 174"/>
                <a:gd name="T111" fmla="*/ 2147483647 h 298"/>
                <a:gd name="T112" fmla="*/ 2147483647 w 174"/>
                <a:gd name="T113" fmla="*/ 2147483647 h 298"/>
                <a:gd name="T114" fmla="*/ 2147483647 w 174"/>
                <a:gd name="T115" fmla="*/ 2147483647 h 29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4"/>
                <a:gd name="T175" fmla="*/ 0 h 298"/>
                <a:gd name="T176" fmla="*/ 174 w 174"/>
                <a:gd name="T177" fmla="*/ 298 h 29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4" h="298">
                  <a:moveTo>
                    <a:pt x="30" y="298"/>
                  </a:moveTo>
                  <a:lnTo>
                    <a:pt x="32" y="288"/>
                  </a:lnTo>
                  <a:lnTo>
                    <a:pt x="32" y="282"/>
                  </a:lnTo>
                  <a:lnTo>
                    <a:pt x="34" y="274"/>
                  </a:lnTo>
                  <a:lnTo>
                    <a:pt x="38" y="270"/>
                  </a:lnTo>
                  <a:lnTo>
                    <a:pt x="44" y="268"/>
                  </a:lnTo>
                  <a:lnTo>
                    <a:pt x="50" y="264"/>
                  </a:lnTo>
                  <a:lnTo>
                    <a:pt x="66" y="258"/>
                  </a:lnTo>
                  <a:lnTo>
                    <a:pt x="72" y="254"/>
                  </a:lnTo>
                  <a:lnTo>
                    <a:pt x="74" y="248"/>
                  </a:lnTo>
                  <a:lnTo>
                    <a:pt x="78" y="232"/>
                  </a:lnTo>
                  <a:lnTo>
                    <a:pt x="78" y="218"/>
                  </a:lnTo>
                  <a:lnTo>
                    <a:pt x="78" y="210"/>
                  </a:lnTo>
                  <a:lnTo>
                    <a:pt x="76" y="204"/>
                  </a:lnTo>
                  <a:lnTo>
                    <a:pt x="74" y="196"/>
                  </a:lnTo>
                  <a:lnTo>
                    <a:pt x="74" y="192"/>
                  </a:lnTo>
                  <a:lnTo>
                    <a:pt x="74" y="186"/>
                  </a:lnTo>
                  <a:lnTo>
                    <a:pt x="70" y="182"/>
                  </a:lnTo>
                  <a:lnTo>
                    <a:pt x="70" y="178"/>
                  </a:lnTo>
                  <a:lnTo>
                    <a:pt x="70" y="172"/>
                  </a:lnTo>
                  <a:lnTo>
                    <a:pt x="72" y="168"/>
                  </a:lnTo>
                  <a:lnTo>
                    <a:pt x="76" y="162"/>
                  </a:lnTo>
                  <a:lnTo>
                    <a:pt x="86" y="156"/>
                  </a:lnTo>
                  <a:lnTo>
                    <a:pt x="94" y="152"/>
                  </a:lnTo>
                  <a:lnTo>
                    <a:pt x="100" y="148"/>
                  </a:lnTo>
                  <a:lnTo>
                    <a:pt x="102" y="140"/>
                  </a:lnTo>
                  <a:lnTo>
                    <a:pt x="108" y="134"/>
                  </a:lnTo>
                  <a:lnTo>
                    <a:pt x="112" y="128"/>
                  </a:lnTo>
                  <a:lnTo>
                    <a:pt x="130" y="116"/>
                  </a:lnTo>
                  <a:lnTo>
                    <a:pt x="150" y="108"/>
                  </a:lnTo>
                  <a:lnTo>
                    <a:pt x="156" y="100"/>
                  </a:lnTo>
                  <a:lnTo>
                    <a:pt x="162" y="94"/>
                  </a:lnTo>
                  <a:lnTo>
                    <a:pt x="168" y="84"/>
                  </a:lnTo>
                  <a:lnTo>
                    <a:pt x="168" y="76"/>
                  </a:lnTo>
                  <a:lnTo>
                    <a:pt x="168" y="66"/>
                  </a:lnTo>
                  <a:lnTo>
                    <a:pt x="170" y="56"/>
                  </a:lnTo>
                  <a:lnTo>
                    <a:pt x="170" y="50"/>
                  </a:lnTo>
                  <a:lnTo>
                    <a:pt x="174" y="48"/>
                  </a:lnTo>
                  <a:lnTo>
                    <a:pt x="172" y="22"/>
                  </a:lnTo>
                  <a:lnTo>
                    <a:pt x="172" y="10"/>
                  </a:lnTo>
                  <a:lnTo>
                    <a:pt x="174" y="0"/>
                  </a:lnTo>
                  <a:lnTo>
                    <a:pt x="166" y="2"/>
                  </a:lnTo>
                  <a:lnTo>
                    <a:pt x="158" y="2"/>
                  </a:lnTo>
                  <a:lnTo>
                    <a:pt x="154" y="6"/>
                  </a:lnTo>
                  <a:lnTo>
                    <a:pt x="144" y="10"/>
                  </a:lnTo>
                  <a:lnTo>
                    <a:pt x="130" y="14"/>
                  </a:lnTo>
                  <a:lnTo>
                    <a:pt x="126" y="16"/>
                  </a:lnTo>
                  <a:lnTo>
                    <a:pt x="124" y="18"/>
                  </a:lnTo>
                  <a:lnTo>
                    <a:pt x="122" y="20"/>
                  </a:lnTo>
                  <a:lnTo>
                    <a:pt x="118" y="20"/>
                  </a:lnTo>
                  <a:lnTo>
                    <a:pt x="114" y="20"/>
                  </a:lnTo>
                  <a:lnTo>
                    <a:pt x="112" y="18"/>
                  </a:lnTo>
                  <a:lnTo>
                    <a:pt x="108" y="18"/>
                  </a:lnTo>
                  <a:lnTo>
                    <a:pt x="106" y="20"/>
                  </a:lnTo>
                  <a:lnTo>
                    <a:pt x="104" y="22"/>
                  </a:lnTo>
                  <a:lnTo>
                    <a:pt x="100" y="22"/>
                  </a:lnTo>
                  <a:lnTo>
                    <a:pt x="74" y="20"/>
                  </a:lnTo>
                  <a:lnTo>
                    <a:pt x="72" y="28"/>
                  </a:lnTo>
                  <a:lnTo>
                    <a:pt x="70" y="36"/>
                  </a:lnTo>
                  <a:lnTo>
                    <a:pt x="72" y="42"/>
                  </a:lnTo>
                  <a:lnTo>
                    <a:pt x="74" y="48"/>
                  </a:lnTo>
                  <a:lnTo>
                    <a:pt x="80" y="56"/>
                  </a:lnTo>
                  <a:lnTo>
                    <a:pt x="88" y="68"/>
                  </a:lnTo>
                  <a:lnTo>
                    <a:pt x="92" y="74"/>
                  </a:lnTo>
                  <a:lnTo>
                    <a:pt x="92" y="80"/>
                  </a:lnTo>
                  <a:lnTo>
                    <a:pt x="92" y="88"/>
                  </a:lnTo>
                  <a:lnTo>
                    <a:pt x="90" y="94"/>
                  </a:lnTo>
                  <a:lnTo>
                    <a:pt x="88" y="100"/>
                  </a:lnTo>
                  <a:lnTo>
                    <a:pt x="86" y="102"/>
                  </a:lnTo>
                  <a:lnTo>
                    <a:pt x="82" y="106"/>
                  </a:lnTo>
                  <a:lnTo>
                    <a:pt x="80" y="108"/>
                  </a:lnTo>
                  <a:lnTo>
                    <a:pt x="78" y="110"/>
                  </a:lnTo>
                  <a:lnTo>
                    <a:pt x="78" y="118"/>
                  </a:lnTo>
                  <a:lnTo>
                    <a:pt x="76" y="114"/>
                  </a:lnTo>
                  <a:lnTo>
                    <a:pt x="72" y="110"/>
                  </a:lnTo>
                  <a:lnTo>
                    <a:pt x="68" y="108"/>
                  </a:lnTo>
                  <a:lnTo>
                    <a:pt x="66" y="100"/>
                  </a:lnTo>
                  <a:lnTo>
                    <a:pt x="68" y="90"/>
                  </a:lnTo>
                  <a:lnTo>
                    <a:pt x="70" y="82"/>
                  </a:lnTo>
                  <a:lnTo>
                    <a:pt x="70" y="72"/>
                  </a:lnTo>
                  <a:lnTo>
                    <a:pt x="62" y="72"/>
                  </a:lnTo>
                  <a:lnTo>
                    <a:pt x="56" y="72"/>
                  </a:lnTo>
                  <a:lnTo>
                    <a:pt x="52" y="70"/>
                  </a:lnTo>
                  <a:lnTo>
                    <a:pt x="50" y="64"/>
                  </a:lnTo>
                  <a:lnTo>
                    <a:pt x="44" y="64"/>
                  </a:lnTo>
                  <a:lnTo>
                    <a:pt x="34" y="70"/>
                  </a:lnTo>
                  <a:lnTo>
                    <a:pt x="22" y="72"/>
                  </a:lnTo>
                  <a:lnTo>
                    <a:pt x="12" y="76"/>
                  </a:lnTo>
                  <a:lnTo>
                    <a:pt x="6" y="80"/>
                  </a:lnTo>
                  <a:lnTo>
                    <a:pt x="0" y="82"/>
                  </a:lnTo>
                  <a:lnTo>
                    <a:pt x="2" y="98"/>
                  </a:lnTo>
                  <a:lnTo>
                    <a:pt x="18" y="102"/>
                  </a:lnTo>
                  <a:lnTo>
                    <a:pt x="30" y="106"/>
                  </a:lnTo>
                  <a:lnTo>
                    <a:pt x="36" y="110"/>
                  </a:lnTo>
                  <a:lnTo>
                    <a:pt x="40" y="114"/>
                  </a:lnTo>
                  <a:lnTo>
                    <a:pt x="44" y="120"/>
                  </a:lnTo>
                  <a:lnTo>
                    <a:pt x="44" y="128"/>
                  </a:lnTo>
                  <a:lnTo>
                    <a:pt x="44" y="136"/>
                  </a:lnTo>
                  <a:lnTo>
                    <a:pt x="42" y="142"/>
                  </a:lnTo>
                  <a:lnTo>
                    <a:pt x="40" y="148"/>
                  </a:lnTo>
                  <a:lnTo>
                    <a:pt x="40" y="158"/>
                  </a:lnTo>
                  <a:lnTo>
                    <a:pt x="40" y="168"/>
                  </a:lnTo>
                  <a:lnTo>
                    <a:pt x="38" y="178"/>
                  </a:lnTo>
                  <a:lnTo>
                    <a:pt x="36" y="188"/>
                  </a:lnTo>
                  <a:lnTo>
                    <a:pt x="30" y="196"/>
                  </a:lnTo>
                  <a:lnTo>
                    <a:pt x="18" y="208"/>
                  </a:lnTo>
                  <a:lnTo>
                    <a:pt x="14" y="218"/>
                  </a:lnTo>
                  <a:lnTo>
                    <a:pt x="14" y="226"/>
                  </a:lnTo>
                  <a:lnTo>
                    <a:pt x="18" y="234"/>
                  </a:lnTo>
                  <a:lnTo>
                    <a:pt x="20" y="242"/>
                  </a:lnTo>
                  <a:lnTo>
                    <a:pt x="22" y="250"/>
                  </a:lnTo>
                  <a:lnTo>
                    <a:pt x="20" y="258"/>
                  </a:lnTo>
                  <a:lnTo>
                    <a:pt x="18" y="264"/>
                  </a:lnTo>
                  <a:lnTo>
                    <a:pt x="18" y="298"/>
                  </a:lnTo>
                  <a:lnTo>
                    <a:pt x="28" y="298"/>
                  </a:lnTo>
                  <a:lnTo>
                    <a:pt x="30" y="2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04" name="Freeform 127"/>
            <p:cNvSpPr>
              <a:spLocks/>
            </p:cNvSpPr>
            <p:nvPr/>
          </p:nvSpPr>
          <p:spPr bwMode="auto">
            <a:xfrm>
              <a:off x="5004511" y="5208796"/>
              <a:ext cx="374760" cy="369029"/>
            </a:xfrm>
            <a:custGeom>
              <a:avLst/>
              <a:gdLst>
                <a:gd name="T0" fmla="*/ 2147483647 w 256"/>
                <a:gd name="T1" fmla="*/ 2147483647 h 234"/>
                <a:gd name="T2" fmla="*/ 2147483647 w 256"/>
                <a:gd name="T3" fmla="*/ 2147483647 h 234"/>
                <a:gd name="T4" fmla="*/ 2147483647 w 256"/>
                <a:gd name="T5" fmla="*/ 2147483647 h 234"/>
                <a:gd name="T6" fmla="*/ 2147483647 w 256"/>
                <a:gd name="T7" fmla="*/ 2147483647 h 234"/>
                <a:gd name="T8" fmla="*/ 2147483647 w 256"/>
                <a:gd name="T9" fmla="*/ 2147483647 h 234"/>
                <a:gd name="T10" fmla="*/ 2147483647 w 256"/>
                <a:gd name="T11" fmla="*/ 2147483647 h 234"/>
                <a:gd name="T12" fmla="*/ 2147483647 w 256"/>
                <a:gd name="T13" fmla="*/ 2147483647 h 234"/>
                <a:gd name="T14" fmla="*/ 2147483647 w 256"/>
                <a:gd name="T15" fmla="*/ 2147483647 h 234"/>
                <a:gd name="T16" fmla="*/ 2147483647 w 256"/>
                <a:gd name="T17" fmla="*/ 2147483647 h 234"/>
                <a:gd name="T18" fmla="*/ 2147483647 w 256"/>
                <a:gd name="T19" fmla="*/ 2147483647 h 234"/>
                <a:gd name="T20" fmla="*/ 2147483647 w 256"/>
                <a:gd name="T21" fmla="*/ 2147483647 h 234"/>
                <a:gd name="T22" fmla="*/ 2147483647 w 256"/>
                <a:gd name="T23" fmla="*/ 2147483647 h 234"/>
                <a:gd name="T24" fmla="*/ 2147483647 w 256"/>
                <a:gd name="T25" fmla="*/ 2147483647 h 234"/>
                <a:gd name="T26" fmla="*/ 2147483647 w 256"/>
                <a:gd name="T27" fmla="*/ 2147483647 h 234"/>
                <a:gd name="T28" fmla="*/ 2147483647 w 256"/>
                <a:gd name="T29" fmla="*/ 2147483647 h 234"/>
                <a:gd name="T30" fmla="*/ 2147483647 w 256"/>
                <a:gd name="T31" fmla="*/ 2147483647 h 234"/>
                <a:gd name="T32" fmla="*/ 2147483647 w 256"/>
                <a:gd name="T33" fmla="*/ 2147483647 h 234"/>
                <a:gd name="T34" fmla="*/ 2147483647 w 256"/>
                <a:gd name="T35" fmla="*/ 2147483647 h 234"/>
                <a:gd name="T36" fmla="*/ 2147483647 w 256"/>
                <a:gd name="T37" fmla="*/ 2147483647 h 234"/>
                <a:gd name="T38" fmla="*/ 2147483647 w 256"/>
                <a:gd name="T39" fmla="*/ 2147483647 h 234"/>
                <a:gd name="T40" fmla="*/ 2147483647 w 256"/>
                <a:gd name="T41" fmla="*/ 2147483647 h 234"/>
                <a:gd name="T42" fmla="*/ 0 w 256"/>
                <a:gd name="T43" fmla="*/ 2147483647 h 234"/>
                <a:gd name="T44" fmla="*/ 2147483647 w 256"/>
                <a:gd name="T45" fmla="*/ 2147483647 h 234"/>
                <a:gd name="T46" fmla="*/ 2147483647 w 256"/>
                <a:gd name="T47" fmla="*/ 2147483647 h 234"/>
                <a:gd name="T48" fmla="*/ 2147483647 w 256"/>
                <a:gd name="T49" fmla="*/ 2147483647 h 234"/>
                <a:gd name="T50" fmla="*/ 2147483647 w 256"/>
                <a:gd name="T51" fmla="*/ 2147483647 h 234"/>
                <a:gd name="T52" fmla="*/ 2147483647 w 256"/>
                <a:gd name="T53" fmla="*/ 2147483647 h 234"/>
                <a:gd name="T54" fmla="*/ 2147483647 w 256"/>
                <a:gd name="T55" fmla="*/ 2147483647 h 234"/>
                <a:gd name="T56" fmla="*/ 2147483647 w 256"/>
                <a:gd name="T57" fmla="*/ 2147483647 h 234"/>
                <a:gd name="T58" fmla="*/ 2147483647 w 256"/>
                <a:gd name="T59" fmla="*/ 2147483647 h 234"/>
                <a:gd name="T60" fmla="*/ 2147483647 w 256"/>
                <a:gd name="T61" fmla="*/ 2147483647 h 234"/>
                <a:gd name="T62" fmla="*/ 2147483647 w 256"/>
                <a:gd name="T63" fmla="*/ 2147483647 h 234"/>
                <a:gd name="T64" fmla="*/ 2147483647 w 256"/>
                <a:gd name="T65" fmla="*/ 2147483647 h 234"/>
                <a:gd name="T66" fmla="*/ 2147483647 w 256"/>
                <a:gd name="T67" fmla="*/ 2147483647 h 234"/>
                <a:gd name="T68" fmla="*/ 2147483647 w 256"/>
                <a:gd name="T69" fmla="*/ 2147483647 h 234"/>
                <a:gd name="T70" fmla="*/ 2147483647 w 256"/>
                <a:gd name="T71" fmla="*/ 2147483647 h 234"/>
                <a:gd name="T72" fmla="*/ 2147483647 w 256"/>
                <a:gd name="T73" fmla="*/ 2147483647 h 234"/>
                <a:gd name="T74" fmla="*/ 2147483647 w 256"/>
                <a:gd name="T75" fmla="*/ 2147483647 h 234"/>
                <a:gd name="T76" fmla="*/ 2147483647 w 256"/>
                <a:gd name="T77" fmla="*/ 2147483647 h 234"/>
                <a:gd name="T78" fmla="*/ 2147483647 w 256"/>
                <a:gd name="T79" fmla="*/ 2147483647 h 234"/>
                <a:gd name="T80" fmla="*/ 2147483647 w 256"/>
                <a:gd name="T81" fmla="*/ 2147483647 h 234"/>
                <a:gd name="T82" fmla="*/ 2147483647 w 256"/>
                <a:gd name="T83" fmla="*/ 2147483647 h 234"/>
                <a:gd name="T84" fmla="*/ 2147483647 w 256"/>
                <a:gd name="T85" fmla="*/ 2147483647 h 234"/>
                <a:gd name="T86" fmla="*/ 2147483647 w 256"/>
                <a:gd name="T87" fmla="*/ 2147483647 h 234"/>
                <a:gd name="T88" fmla="*/ 2147483647 w 256"/>
                <a:gd name="T89" fmla="*/ 2147483647 h 234"/>
                <a:gd name="T90" fmla="*/ 2147483647 w 256"/>
                <a:gd name="T91" fmla="*/ 2147483647 h 234"/>
                <a:gd name="T92" fmla="*/ 2147483647 w 256"/>
                <a:gd name="T93" fmla="*/ 2147483647 h 234"/>
                <a:gd name="T94" fmla="*/ 2147483647 w 256"/>
                <a:gd name="T95" fmla="*/ 2147483647 h 23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6"/>
                <a:gd name="T145" fmla="*/ 0 h 234"/>
                <a:gd name="T146" fmla="*/ 256 w 256"/>
                <a:gd name="T147" fmla="*/ 234 h 23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6" h="234">
                  <a:moveTo>
                    <a:pt x="254" y="88"/>
                  </a:moveTo>
                  <a:lnTo>
                    <a:pt x="252" y="92"/>
                  </a:lnTo>
                  <a:lnTo>
                    <a:pt x="254" y="98"/>
                  </a:lnTo>
                  <a:lnTo>
                    <a:pt x="256" y="100"/>
                  </a:lnTo>
                  <a:lnTo>
                    <a:pt x="256" y="104"/>
                  </a:lnTo>
                  <a:lnTo>
                    <a:pt x="256" y="108"/>
                  </a:lnTo>
                  <a:lnTo>
                    <a:pt x="254" y="114"/>
                  </a:lnTo>
                  <a:lnTo>
                    <a:pt x="248" y="118"/>
                  </a:lnTo>
                  <a:lnTo>
                    <a:pt x="236" y="126"/>
                  </a:lnTo>
                  <a:lnTo>
                    <a:pt x="226" y="136"/>
                  </a:lnTo>
                  <a:lnTo>
                    <a:pt x="218" y="146"/>
                  </a:lnTo>
                  <a:lnTo>
                    <a:pt x="206" y="170"/>
                  </a:lnTo>
                  <a:lnTo>
                    <a:pt x="190" y="188"/>
                  </a:lnTo>
                  <a:lnTo>
                    <a:pt x="182" y="198"/>
                  </a:lnTo>
                  <a:lnTo>
                    <a:pt x="172" y="204"/>
                  </a:lnTo>
                  <a:lnTo>
                    <a:pt x="162" y="206"/>
                  </a:lnTo>
                  <a:lnTo>
                    <a:pt x="156" y="208"/>
                  </a:lnTo>
                  <a:lnTo>
                    <a:pt x="146" y="212"/>
                  </a:lnTo>
                  <a:lnTo>
                    <a:pt x="136" y="216"/>
                  </a:lnTo>
                  <a:lnTo>
                    <a:pt x="132" y="220"/>
                  </a:lnTo>
                  <a:lnTo>
                    <a:pt x="126" y="222"/>
                  </a:lnTo>
                  <a:lnTo>
                    <a:pt x="112" y="222"/>
                  </a:lnTo>
                  <a:lnTo>
                    <a:pt x="98" y="220"/>
                  </a:lnTo>
                  <a:lnTo>
                    <a:pt x="82" y="220"/>
                  </a:lnTo>
                  <a:lnTo>
                    <a:pt x="80" y="224"/>
                  </a:lnTo>
                  <a:lnTo>
                    <a:pt x="78" y="228"/>
                  </a:lnTo>
                  <a:lnTo>
                    <a:pt x="68" y="228"/>
                  </a:lnTo>
                  <a:lnTo>
                    <a:pt x="58" y="228"/>
                  </a:lnTo>
                  <a:lnTo>
                    <a:pt x="52" y="230"/>
                  </a:lnTo>
                  <a:lnTo>
                    <a:pt x="46" y="234"/>
                  </a:lnTo>
                  <a:lnTo>
                    <a:pt x="28" y="220"/>
                  </a:lnTo>
                  <a:lnTo>
                    <a:pt x="22" y="210"/>
                  </a:lnTo>
                  <a:lnTo>
                    <a:pt x="20" y="204"/>
                  </a:lnTo>
                  <a:lnTo>
                    <a:pt x="22" y="200"/>
                  </a:lnTo>
                  <a:lnTo>
                    <a:pt x="24" y="194"/>
                  </a:lnTo>
                  <a:lnTo>
                    <a:pt x="24" y="184"/>
                  </a:lnTo>
                  <a:lnTo>
                    <a:pt x="24" y="178"/>
                  </a:lnTo>
                  <a:lnTo>
                    <a:pt x="20" y="174"/>
                  </a:lnTo>
                  <a:lnTo>
                    <a:pt x="16" y="170"/>
                  </a:lnTo>
                  <a:lnTo>
                    <a:pt x="16" y="166"/>
                  </a:lnTo>
                  <a:lnTo>
                    <a:pt x="14" y="150"/>
                  </a:lnTo>
                  <a:lnTo>
                    <a:pt x="10" y="140"/>
                  </a:lnTo>
                  <a:lnTo>
                    <a:pt x="6" y="132"/>
                  </a:lnTo>
                  <a:lnTo>
                    <a:pt x="0" y="122"/>
                  </a:lnTo>
                  <a:lnTo>
                    <a:pt x="4" y="118"/>
                  </a:lnTo>
                  <a:lnTo>
                    <a:pt x="6" y="114"/>
                  </a:lnTo>
                  <a:lnTo>
                    <a:pt x="10" y="114"/>
                  </a:lnTo>
                  <a:lnTo>
                    <a:pt x="14" y="120"/>
                  </a:lnTo>
                  <a:lnTo>
                    <a:pt x="20" y="124"/>
                  </a:lnTo>
                  <a:lnTo>
                    <a:pt x="24" y="126"/>
                  </a:lnTo>
                  <a:lnTo>
                    <a:pt x="32" y="126"/>
                  </a:lnTo>
                  <a:lnTo>
                    <a:pt x="42" y="126"/>
                  </a:lnTo>
                  <a:lnTo>
                    <a:pt x="48" y="122"/>
                  </a:lnTo>
                  <a:lnTo>
                    <a:pt x="52" y="118"/>
                  </a:lnTo>
                  <a:lnTo>
                    <a:pt x="56" y="116"/>
                  </a:lnTo>
                  <a:lnTo>
                    <a:pt x="54" y="54"/>
                  </a:lnTo>
                  <a:lnTo>
                    <a:pt x="60" y="56"/>
                  </a:lnTo>
                  <a:lnTo>
                    <a:pt x="68" y="64"/>
                  </a:lnTo>
                  <a:lnTo>
                    <a:pt x="70" y="68"/>
                  </a:lnTo>
                  <a:lnTo>
                    <a:pt x="70" y="74"/>
                  </a:lnTo>
                  <a:lnTo>
                    <a:pt x="68" y="82"/>
                  </a:lnTo>
                  <a:lnTo>
                    <a:pt x="66" y="90"/>
                  </a:lnTo>
                  <a:lnTo>
                    <a:pt x="82" y="90"/>
                  </a:lnTo>
                  <a:lnTo>
                    <a:pt x="90" y="84"/>
                  </a:lnTo>
                  <a:lnTo>
                    <a:pt x="98" y="72"/>
                  </a:lnTo>
                  <a:lnTo>
                    <a:pt x="106" y="64"/>
                  </a:lnTo>
                  <a:lnTo>
                    <a:pt x="110" y="60"/>
                  </a:lnTo>
                  <a:lnTo>
                    <a:pt x="116" y="62"/>
                  </a:lnTo>
                  <a:lnTo>
                    <a:pt x="122" y="64"/>
                  </a:lnTo>
                  <a:lnTo>
                    <a:pt x="126" y="68"/>
                  </a:lnTo>
                  <a:lnTo>
                    <a:pt x="132" y="70"/>
                  </a:lnTo>
                  <a:lnTo>
                    <a:pt x="138" y="68"/>
                  </a:lnTo>
                  <a:lnTo>
                    <a:pt x="142" y="64"/>
                  </a:lnTo>
                  <a:lnTo>
                    <a:pt x="146" y="60"/>
                  </a:lnTo>
                  <a:lnTo>
                    <a:pt x="148" y="54"/>
                  </a:lnTo>
                  <a:lnTo>
                    <a:pt x="152" y="50"/>
                  </a:lnTo>
                  <a:lnTo>
                    <a:pt x="154" y="48"/>
                  </a:lnTo>
                  <a:lnTo>
                    <a:pt x="158" y="46"/>
                  </a:lnTo>
                  <a:lnTo>
                    <a:pt x="160" y="44"/>
                  </a:lnTo>
                  <a:lnTo>
                    <a:pt x="172" y="32"/>
                  </a:lnTo>
                  <a:lnTo>
                    <a:pt x="182" y="20"/>
                  </a:lnTo>
                  <a:lnTo>
                    <a:pt x="188" y="10"/>
                  </a:lnTo>
                  <a:lnTo>
                    <a:pt x="194" y="6"/>
                  </a:lnTo>
                  <a:lnTo>
                    <a:pt x="202" y="2"/>
                  </a:lnTo>
                  <a:lnTo>
                    <a:pt x="210" y="0"/>
                  </a:lnTo>
                  <a:lnTo>
                    <a:pt x="216" y="2"/>
                  </a:lnTo>
                  <a:lnTo>
                    <a:pt x="222" y="4"/>
                  </a:lnTo>
                  <a:lnTo>
                    <a:pt x="228" y="6"/>
                  </a:lnTo>
                  <a:lnTo>
                    <a:pt x="238" y="8"/>
                  </a:lnTo>
                  <a:lnTo>
                    <a:pt x="238" y="16"/>
                  </a:lnTo>
                  <a:lnTo>
                    <a:pt x="242" y="24"/>
                  </a:lnTo>
                  <a:lnTo>
                    <a:pt x="244" y="32"/>
                  </a:lnTo>
                  <a:lnTo>
                    <a:pt x="246" y="40"/>
                  </a:lnTo>
                  <a:lnTo>
                    <a:pt x="244" y="48"/>
                  </a:lnTo>
                  <a:lnTo>
                    <a:pt x="242" y="54"/>
                  </a:lnTo>
                  <a:lnTo>
                    <a:pt x="242" y="88"/>
                  </a:lnTo>
                  <a:lnTo>
                    <a:pt x="254" y="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05" name="Freeform 128"/>
            <p:cNvSpPr>
              <a:spLocks/>
            </p:cNvSpPr>
            <p:nvPr/>
          </p:nvSpPr>
          <p:spPr bwMode="auto">
            <a:xfrm>
              <a:off x="5244357" y="5398619"/>
              <a:ext cx="49583" cy="57080"/>
            </a:xfrm>
            <a:custGeom>
              <a:avLst/>
              <a:gdLst>
                <a:gd name="T0" fmla="*/ 2147483647 w 34"/>
                <a:gd name="T1" fmla="*/ 0 h 36"/>
                <a:gd name="T2" fmla="*/ 2147483647 w 34"/>
                <a:gd name="T3" fmla="*/ 0 h 36"/>
                <a:gd name="T4" fmla="*/ 2147483647 w 34"/>
                <a:gd name="T5" fmla="*/ 2147483647 h 36"/>
                <a:gd name="T6" fmla="*/ 2147483647 w 34"/>
                <a:gd name="T7" fmla="*/ 2147483647 h 36"/>
                <a:gd name="T8" fmla="*/ 0 w 34"/>
                <a:gd name="T9" fmla="*/ 2147483647 h 36"/>
                <a:gd name="T10" fmla="*/ 0 w 34"/>
                <a:gd name="T11" fmla="*/ 2147483647 h 36"/>
                <a:gd name="T12" fmla="*/ 2147483647 w 34"/>
                <a:gd name="T13" fmla="*/ 2147483647 h 36"/>
                <a:gd name="T14" fmla="*/ 2147483647 w 34"/>
                <a:gd name="T15" fmla="*/ 2147483647 h 36"/>
                <a:gd name="T16" fmla="*/ 2147483647 w 34"/>
                <a:gd name="T17" fmla="*/ 2147483647 h 36"/>
                <a:gd name="T18" fmla="*/ 2147483647 w 34"/>
                <a:gd name="T19" fmla="*/ 2147483647 h 36"/>
                <a:gd name="T20" fmla="*/ 2147483647 w 34"/>
                <a:gd name="T21" fmla="*/ 2147483647 h 36"/>
                <a:gd name="T22" fmla="*/ 2147483647 w 34"/>
                <a:gd name="T23" fmla="*/ 2147483647 h 36"/>
                <a:gd name="T24" fmla="*/ 2147483647 w 34"/>
                <a:gd name="T25" fmla="*/ 2147483647 h 36"/>
                <a:gd name="T26" fmla="*/ 2147483647 w 34"/>
                <a:gd name="T27" fmla="*/ 2147483647 h 36"/>
                <a:gd name="T28" fmla="*/ 2147483647 w 34"/>
                <a:gd name="T29" fmla="*/ 2147483647 h 36"/>
                <a:gd name="T30" fmla="*/ 2147483647 w 34"/>
                <a:gd name="T31" fmla="*/ 2147483647 h 36"/>
                <a:gd name="T32" fmla="*/ 2147483647 w 34"/>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36"/>
                <a:gd name="T53" fmla="*/ 34 w 34"/>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36">
                  <a:moveTo>
                    <a:pt x="28" y="0"/>
                  </a:moveTo>
                  <a:lnTo>
                    <a:pt x="22" y="0"/>
                  </a:lnTo>
                  <a:lnTo>
                    <a:pt x="8" y="10"/>
                  </a:lnTo>
                  <a:lnTo>
                    <a:pt x="2" y="18"/>
                  </a:lnTo>
                  <a:lnTo>
                    <a:pt x="0" y="22"/>
                  </a:lnTo>
                  <a:lnTo>
                    <a:pt x="0" y="26"/>
                  </a:lnTo>
                  <a:lnTo>
                    <a:pt x="2" y="32"/>
                  </a:lnTo>
                  <a:lnTo>
                    <a:pt x="6" y="34"/>
                  </a:lnTo>
                  <a:lnTo>
                    <a:pt x="10" y="36"/>
                  </a:lnTo>
                  <a:lnTo>
                    <a:pt x="14" y="36"/>
                  </a:lnTo>
                  <a:lnTo>
                    <a:pt x="18" y="32"/>
                  </a:lnTo>
                  <a:lnTo>
                    <a:pt x="24" y="26"/>
                  </a:lnTo>
                  <a:lnTo>
                    <a:pt x="32" y="18"/>
                  </a:lnTo>
                  <a:lnTo>
                    <a:pt x="34" y="10"/>
                  </a:lnTo>
                  <a:lnTo>
                    <a:pt x="30" y="6"/>
                  </a:lnTo>
                  <a:lnTo>
                    <a:pt x="28" y="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06" name="Freeform 129"/>
            <p:cNvSpPr>
              <a:spLocks/>
            </p:cNvSpPr>
            <p:nvPr/>
          </p:nvSpPr>
          <p:spPr bwMode="auto">
            <a:xfrm>
              <a:off x="5328534" y="5318974"/>
              <a:ext cx="28828" cy="38495"/>
            </a:xfrm>
            <a:custGeom>
              <a:avLst/>
              <a:gdLst>
                <a:gd name="T0" fmla="*/ 2147483647 w 20"/>
                <a:gd name="T1" fmla="*/ 2147483647 h 24"/>
                <a:gd name="T2" fmla="*/ 2147483647 w 20"/>
                <a:gd name="T3" fmla="*/ 2147483647 h 24"/>
                <a:gd name="T4" fmla="*/ 2147483647 w 20"/>
                <a:gd name="T5" fmla="*/ 2147483647 h 24"/>
                <a:gd name="T6" fmla="*/ 2147483647 w 20"/>
                <a:gd name="T7" fmla="*/ 2147483647 h 24"/>
                <a:gd name="T8" fmla="*/ 2147483647 w 20"/>
                <a:gd name="T9" fmla="*/ 2147483647 h 24"/>
                <a:gd name="T10" fmla="*/ 2147483647 w 20"/>
                <a:gd name="T11" fmla="*/ 2147483647 h 24"/>
                <a:gd name="T12" fmla="*/ 0 w 20"/>
                <a:gd name="T13" fmla="*/ 2147483647 h 24"/>
                <a:gd name="T14" fmla="*/ 0 w 20"/>
                <a:gd name="T15" fmla="*/ 2147483647 h 24"/>
                <a:gd name="T16" fmla="*/ 0 w 20"/>
                <a:gd name="T17" fmla="*/ 2147483647 h 24"/>
                <a:gd name="T18" fmla="*/ 2147483647 w 20"/>
                <a:gd name="T19" fmla="*/ 2147483647 h 24"/>
                <a:gd name="T20" fmla="*/ 2147483647 w 20"/>
                <a:gd name="T21" fmla="*/ 2147483647 h 24"/>
                <a:gd name="T22" fmla="*/ 2147483647 w 20"/>
                <a:gd name="T23" fmla="*/ 0 h 24"/>
                <a:gd name="T24" fmla="*/ 2147483647 w 20"/>
                <a:gd name="T25" fmla="*/ 0 h 24"/>
                <a:gd name="T26" fmla="*/ 2147483647 w 20"/>
                <a:gd name="T27" fmla="*/ 2147483647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24"/>
                <a:gd name="T44" fmla="*/ 20 w 20"/>
                <a:gd name="T45" fmla="*/ 24 h 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24">
                  <a:moveTo>
                    <a:pt x="20" y="18"/>
                  </a:moveTo>
                  <a:lnTo>
                    <a:pt x="18" y="22"/>
                  </a:lnTo>
                  <a:lnTo>
                    <a:pt x="16" y="24"/>
                  </a:lnTo>
                  <a:lnTo>
                    <a:pt x="14" y="24"/>
                  </a:lnTo>
                  <a:lnTo>
                    <a:pt x="6" y="24"/>
                  </a:lnTo>
                  <a:lnTo>
                    <a:pt x="2" y="22"/>
                  </a:lnTo>
                  <a:lnTo>
                    <a:pt x="0" y="18"/>
                  </a:lnTo>
                  <a:lnTo>
                    <a:pt x="0" y="12"/>
                  </a:lnTo>
                  <a:lnTo>
                    <a:pt x="0" y="8"/>
                  </a:lnTo>
                  <a:lnTo>
                    <a:pt x="2" y="6"/>
                  </a:lnTo>
                  <a:lnTo>
                    <a:pt x="8" y="2"/>
                  </a:lnTo>
                  <a:lnTo>
                    <a:pt x="14" y="0"/>
                  </a:lnTo>
                  <a:lnTo>
                    <a:pt x="20" y="0"/>
                  </a:lnTo>
                  <a:lnTo>
                    <a:pt x="2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07" name="Freeform 130"/>
            <p:cNvSpPr>
              <a:spLocks/>
            </p:cNvSpPr>
            <p:nvPr/>
          </p:nvSpPr>
          <p:spPr bwMode="auto">
            <a:xfrm>
              <a:off x="5220142" y="5021626"/>
              <a:ext cx="175272" cy="200443"/>
            </a:xfrm>
            <a:custGeom>
              <a:avLst/>
              <a:gdLst>
                <a:gd name="T0" fmla="*/ 2147483647 w 120"/>
                <a:gd name="T1" fmla="*/ 0 h 126"/>
                <a:gd name="T2" fmla="*/ 2147483647 w 120"/>
                <a:gd name="T3" fmla="*/ 2147483647 h 126"/>
                <a:gd name="T4" fmla="*/ 2147483647 w 120"/>
                <a:gd name="T5" fmla="*/ 2147483647 h 126"/>
                <a:gd name="T6" fmla="*/ 2147483647 w 120"/>
                <a:gd name="T7" fmla="*/ 2147483647 h 126"/>
                <a:gd name="T8" fmla="*/ 2147483647 w 120"/>
                <a:gd name="T9" fmla="*/ 2147483647 h 126"/>
                <a:gd name="T10" fmla="*/ 2147483647 w 120"/>
                <a:gd name="T11" fmla="*/ 2147483647 h 126"/>
                <a:gd name="T12" fmla="*/ 2147483647 w 120"/>
                <a:gd name="T13" fmla="*/ 2147483647 h 126"/>
                <a:gd name="T14" fmla="*/ 2147483647 w 120"/>
                <a:gd name="T15" fmla="*/ 2147483647 h 126"/>
                <a:gd name="T16" fmla="*/ 2147483647 w 120"/>
                <a:gd name="T17" fmla="*/ 2147483647 h 126"/>
                <a:gd name="T18" fmla="*/ 2147483647 w 120"/>
                <a:gd name="T19" fmla="*/ 2147483647 h 126"/>
                <a:gd name="T20" fmla="*/ 2147483647 w 120"/>
                <a:gd name="T21" fmla="*/ 2147483647 h 126"/>
                <a:gd name="T22" fmla="*/ 2147483647 w 120"/>
                <a:gd name="T23" fmla="*/ 2147483647 h 126"/>
                <a:gd name="T24" fmla="*/ 2147483647 w 120"/>
                <a:gd name="T25" fmla="*/ 2147483647 h 126"/>
                <a:gd name="T26" fmla="*/ 2147483647 w 120"/>
                <a:gd name="T27" fmla="*/ 2147483647 h 126"/>
                <a:gd name="T28" fmla="*/ 2147483647 w 120"/>
                <a:gd name="T29" fmla="*/ 2147483647 h 126"/>
                <a:gd name="T30" fmla="*/ 2147483647 w 120"/>
                <a:gd name="T31" fmla="*/ 2147483647 h 126"/>
                <a:gd name="T32" fmla="*/ 2147483647 w 120"/>
                <a:gd name="T33" fmla="*/ 2147483647 h 126"/>
                <a:gd name="T34" fmla="*/ 2147483647 w 120"/>
                <a:gd name="T35" fmla="*/ 2147483647 h 126"/>
                <a:gd name="T36" fmla="*/ 2147483647 w 120"/>
                <a:gd name="T37" fmla="*/ 2147483647 h 126"/>
                <a:gd name="T38" fmla="*/ 2147483647 w 120"/>
                <a:gd name="T39" fmla="*/ 2147483647 h 126"/>
                <a:gd name="T40" fmla="*/ 2147483647 w 120"/>
                <a:gd name="T41" fmla="*/ 2147483647 h 126"/>
                <a:gd name="T42" fmla="*/ 2147483647 w 120"/>
                <a:gd name="T43" fmla="*/ 2147483647 h 126"/>
                <a:gd name="T44" fmla="*/ 2147483647 w 120"/>
                <a:gd name="T45" fmla="*/ 2147483647 h 126"/>
                <a:gd name="T46" fmla="*/ 2147483647 w 120"/>
                <a:gd name="T47" fmla="*/ 2147483647 h 126"/>
                <a:gd name="T48" fmla="*/ 2147483647 w 120"/>
                <a:gd name="T49" fmla="*/ 2147483647 h 126"/>
                <a:gd name="T50" fmla="*/ 2147483647 w 120"/>
                <a:gd name="T51" fmla="*/ 2147483647 h 126"/>
                <a:gd name="T52" fmla="*/ 2147483647 w 120"/>
                <a:gd name="T53" fmla="*/ 2147483647 h 126"/>
                <a:gd name="T54" fmla="*/ 2147483647 w 120"/>
                <a:gd name="T55" fmla="*/ 2147483647 h 126"/>
                <a:gd name="T56" fmla="*/ 2147483647 w 120"/>
                <a:gd name="T57" fmla="*/ 2147483647 h 126"/>
                <a:gd name="T58" fmla="*/ 2147483647 w 120"/>
                <a:gd name="T59" fmla="*/ 2147483647 h 126"/>
                <a:gd name="T60" fmla="*/ 2147483647 w 120"/>
                <a:gd name="T61" fmla="*/ 2147483647 h 126"/>
                <a:gd name="T62" fmla="*/ 2147483647 w 120"/>
                <a:gd name="T63" fmla="*/ 2147483647 h 126"/>
                <a:gd name="T64" fmla="*/ 2147483647 w 120"/>
                <a:gd name="T65" fmla="*/ 2147483647 h 126"/>
                <a:gd name="T66" fmla="*/ 2147483647 w 120"/>
                <a:gd name="T67" fmla="*/ 2147483647 h 126"/>
                <a:gd name="T68" fmla="*/ 2147483647 w 120"/>
                <a:gd name="T69" fmla="*/ 2147483647 h 126"/>
                <a:gd name="T70" fmla="*/ 2147483647 w 120"/>
                <a:gd name="T71" fmla="*/ 2147483647 h 126"/>
                <a:gd name="T72" fmla="*/ 2147483647 w 120"/>
                <a:gd name="T73" fmla="*/ 2147483647 h 126"/>
                <a:gd name="T74" fmla="*/ 2147483647 w 120"/>
                <a:gd name="T75" fmla="*/ 2147483647 h 126"/>
                <a:gd name="T76" fmla="*/ 2147483647 w 120"/>
                <a:gd name="T77" fmla="*/ 2147483647 h 126"/>
                <a:gd name="T78" fmla="*/ 0 w 120"/>
                <a:gd name="T79" fmla="*/ 2147483647 h 126"/>
                <a:gd name="T80" fmla="*/ 0 w 120"/>
                <a:gd name="T81" fmla="*/ 2147483647 h 126"/>
                <a:gd name="T82" fmla="*/ 2147483647 w 120"/>
                <a:gd name="T83" fmla="*/ 2147483647 h 126"/>
                <a:gd name="T84" fmla="*/ 2147483647 w 120"/>
                <a:gd name="T85" fmla="*/ 2147483647 h 126"/>
                <a:gd name="T86" fmla="*/ 2147483647 w 120"/>
                <a:gd name="T87" fmla="*/ 2147483647 h 126"/>
                <a:gd name="T88" fmla="*/ 2147483647 w 120"/>
                <a:gd name="T89" fmla="*/ 2147483647 h 126"/>
                <a:gd name="T90" fmla="*/ 2147483647 w 120"/>
                <a:gd name="T91" fmla="*/ 2147483647 h 126"/>
                <a:gd name="T92" fmla="*/ 2147483647 w 120"/>
                <a:gd name="T93" fmla="*/ 2147483647 h 126"/>
                <a:gd name="T94" fmla="*/ 2147483647 w 120"/>
                <a:gd name="T95" fmla="*/ 2147483647 h 126"/>
                <a:gd name="T96" fmla="*/ 2147483647 w 120"/>
                <a:gd name="T97" fmla="*/ 2147483647 h 126"/>
                <a:gd name="T98" fmla="*/ 2147483647 w 120"/>
                <a:gd name="T99" fmla="*/ 2147483647 h 126"/>
                <a:gd name="T100" fmla="*/ 2147483647 w 120"/>
                <a:gd name="T101" fmla="*/ 2147483647 h 126"/>
                <a:gd name="T102" fmla="*/ 2147483647 w 120"/>
                <a:gd name="T103" fmla="*/ 2147483647 h 126"/>
                <a:gd name="T104" fmla="*/ 2147483647 w 120"/>
                <a:gd name="T105" fmla="*/ 2147483647 h 126"/>
                <a:gd name="T106" fmla="*/ 2147483647 w 120"/>
                <a:gd name="T107" fmla="*/ 0 h 126"/>
                <a:gd name="T108" fmla="*/ 2147483647 w 120"/>
                <a:gd name="T109" fmla="*/ 0 h 126"/>
                <a:gd name="T110" fmla="*/ 2147483647 w 120"/>
                <a:gd name="T111" fmla="*/ 0 h 1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0"/>
                <a:gd name="T169" fmla="*/ 0 h 126"/>
                <a:gd name="T170" fmla="*/ 120 w 120"/>
                <a:gd name="T171" fmla="*/ 126 h 12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0" h="126">
                  <a:moveTo>
                    <a:pt x="78" y="0"/>
                  </a:moveTo>
                  <a:lnTo>
                    <a:pt x="78" y="6"/>
                  </a:lnTo>
                  <a:lnTo>
                    <a:pt x="94" y="10"/>
                  </a:lnTo>
                  <a:lnTo>
                    <a:pt x="106" y="14"/>
                  </a:lnTo>
                  <a:lnTo>
                    <a:pt x="112" y="18"/>
                  </a:lnTo>
                  <a:lnTo>
                    <a:pt x="116" y="22"/>
                  </a:lnTo>
                  <a:lnTo>
                    <a:pt x="120" y="28"/>
                  </a:lnTo>
                  <a:lnTo>
                    <a:pt x="120" y="36"/>
                  </a:lnTo>
                  <a:lnTo>
                    <a:pt x="120" y="44"/>
                  </a:lnTo>
                  <a:lnTo>
                    <a:pt x="118" y="50"/>
                  </a:lnTo>
                  <a:lnTo>
                    <a:pt x="116" y="56"/>
                  </a:lnTo>
                  <a:lnTo>
                    <a:pt x="116" y="66"/>
                  </a:lnTo>
                  <a:lnTo>
                    <a:pt x="116" y="76"/>
                  </a:lnTo>
                  <a:lnTo>
                    <a:pt x="114" y="86"/>
                  </a:lnTo>
                  <a:lnTo>
                    <a:pt x="112" y="96"/>
                  </a:lnTo>
                  <a:lnTo>
                    <a:pt x="106" y="104"/>
                  </a:lnTo>
                  <a:lnTo>
                    <a:pt x="94" y="116"/>
                  </a:lnTo>
                  <a:lnTo>
                    <a:pt x="90" y="126"/>
                  </a:lnTo>
                  <a:lnTo>
                    <a:pt x="80" y="124"/>
                  </a:lnTo>
                  <a:lnTo>
                    <a:pt x="74" y="122"/>
                  </a:lnTo>
                  <a:lnTo>
                    <a:pt x="68" y="120"/>
                  </a:lnTo>
                  <a:lnTo>
                    <a:pt x="62" y="118"/>
                  </a:lnTo>
                  <a:lnTo>
                    <a:pt x="54" y="120"/>
                  </a:lnTo>
                  <a:lnTo>
                    <a:pt x="50" y="114"/>
                  </a:lnTo>
                  <a:lnTo>
                    <a:pt x="46" y="114"/>
                  </a:lnTo>
                  <a:lnTo>
                    <a:pt x="42" y="112"/>
                  </a:lnTo>
                  <a:lnTo>
                    <a:pt x="38" y="110"/>
                  </a:lnTo>
                  <a:lnTo>
                    <a:pt x="34" y="108"/>
                  </a:lnTo>
                  <a:lnTo>
                    <a:pt x="34" y="102"/>
                  </a:lnTo>
                  <a:lnTo>
                    <a:pt x="32" y="92"/>
                  </a:lnTo>
                  <a:lnTo>
                    <a:pt x="30" y="86"/>
                  </a:lnTo>
                  <a:lnTo>
                    <a:pt x="26" y="82"/>
                  </a:lnTo>
                  <a:lnTo>
                    <a:pt x="18" y="76"/>
                  </a:lnTo>
                  <a:lnTo>
                    <a:pt x="12" y="72"/>
                  </a:lnTo>
                  <a:lnTo>
                    <a:pt x="8" y="66"/>
                  </a:lnTo>
                  <a:lnTo>
                    <a:pt x="6" y="62"/>
                  </a:lnTo>
                  <a:lnTo>
                    <a:pt x="8" y="60"/>
                  </a:lnTo>
                  <a:lnTo>
                    <a:pt x="6" y="58"/>
                  </a:lnTo>
                  <a:lnTo>
                    <a:pt x="4" y="54"/>
                  </a:lnTo>
                  <a:lnTo>
                    <a:pt x="0" y="48"/>
                  </a:lnTo>
                  <a:lnTo>
                    <a:pt x="0" y="42"/>
                  </a:lnTo>
                  <a:lnTo>
                    <a:pt x="6" y="46"/>
                  </a:lnTo>
                  <a:lnTo>
                    <a:pt x="12" y="46"/>
                  </a:lnTo>
                  <a:lnTo>
                    <a:pt x="16" y="46"/>
                  </a:lnTo>
                  <a:lnTo>
                    <a:pt x="20" y="46"/>
                  </a:lnTo>
                  <a:lnTo>
                    <a:pt x="30" y="36"/>
                  </a:lnTo>
                  <a:lnTo>
                    <a:pt x="42" y="24"/>
                  </a:lnTo>
                  <a:lnTo>
                    <a:pt x="54" y="16"/>
                  </a:lnTo>
                  <a:lnTo>
                    <a:pt x="58" y="12"/>
                  </a:lnTo>
                  <a:lnTo>
                    <a:pt x="56" y="8"/>
                  </a:lnTo>
                  <a:lnTo>
                    <a:pt x="56" y="6"/>
                  </a:lnTo>
                  <a:lnTo>
                    <a:pt x="58" y="4"/>
                  </a:lnTo>
                  <a:lnTo>
                    <a:pt x="62" y="2"/>
                  </a:lnTo>
                  <a:lnTo>
                    <a:pt x="68" y="0"/>
                  </a:lnTo>
                  <a:lnTo>
                    <a:pt x="76" y="0"/>
                  </a:lnTo>
                  <a:lnTo>
                    <a:pt x="7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08" name="Freeform 131"/>
            <p:cNvSpPr>
              <a:spLocks/>
            </p:cNvSpPr>
            <p:nvPr/>
          </p:nvSpPr>
          <p:spPr bwMode="auto">
            <a:xfrm>
              <a:off x="5395415" y="4849059"/>
              <a:ext cx="71493" cy="215046"/>
            </a:xfrm>
            <a:custGeom>
              <a:avLst/>
              <a:gdLst>
                <a:gd name="T0" fmla="*/ 0 w 48"/>
                <a:gd name="T1" fmla="*/ 2147483647 h 136"/>
                <a:gd name="T2" fmla="*/ 2147483647 w 48"/>
                <a:gd name="T3" fmla="*/ 2147483647 h 136"/>
                <a:gd name="T4" fmla="*/ 2147483647 w 48"/>
                <a:gd name="T5" fmla="*/ 2147483647 h 136"/>
                <a:gd name="T6" fmla="*/ 2147483647 w 48"/>
                <a:gd name="T7" fmla="*/ 2147483647 h 136"/>
                <a:gd name="T8" fmla="*/ 2147483647 w 48"/>
                <a:gd name="T9" fmla="*/ 2147483647 h 136"/>
                <a:gd name="T10" fmla="*/ 2147483647 w 48"/>
                <a:gd name="T11" fmla="*/ 2147483647 h 136"/>
                <a:gd name="T12" fmla="*/ 2147483647 w 48"/>
                <a:gd name="T13" fmla="*/ 2147483647 h 136"/>
                <a:gd name="T14" fmla="*/ 2147483647 w 48"/>
                <a:gd name="T15" fmla="*/ 2147483647 h 136"/>
                <a:gd name="T16" fmla="*/ 2147483647 w 48"/>
                <a:gd name="T17" fmla="*/ 2147483647 h 136"/>
                <a:gd name="T18" fmla="*/ 2147483647 w 48"/>
                <a:gd name="T19" fmla="*/ 2147483647 h 136"/>
                <a:gd name="T20" fmla="*/ 2147483647 w 48"/>
                <a:gd name="T21" fmla="*/ 2147483647 h 136"/>
                <a:gd name="T22" fmla="*/ 2147483647 w 48"/>
                <a:gd name="T23" fmla="*/ 2147483647 h 136"/>
                <a:gd name="T24" fmla="*/ 2147483647 w 48"/>
                <a:gd name="T25" fmla="*/ 2147483647 h 136"/>
                <a:gd name="T26" fmla="*/ 2147483647 w 48"/>
                <a:gd name="T27" fmla="*/ 2147483647 h 136"/>
                <a:gd name="T28" fmla="*/ 2147483647 w 48"/>
                <a:gd name="T29" fmla="*/ 2147483647 h 136"/>
                <a:gd name="T30" fmla="*/ 2147483647 w 48"/>
                <a:gd name="T31" fmla="*/ 2147483647 h 136"/>
                <a:gd name="T32" fmla="*/ 2147483647 w 48"/>
                <a:gd name="T33" fmla="*/ 2147483647 h 136"/>
                <a:gd name="T34" fmla="*/ 2147483647 w 48"/>
                <a:gd name="T35" fmla="*/ 2147483647 h 136"/>
                <a:gd name="T36" fmla="*/ 2147483647 w 48"/>
                <a:gd name="T37" fmla="*/ 2147483647 h 136"/>
                <a:gd name="T38" fmla="*/ 2147483647 w 48"/>
                <a:gd name="T39" fmla="*/ 2147483647 h 136"/>
                <a:gd name="T40" fmla="*/ 2147483647 w 48"/>
                <a:gd name="T41" fmla="*/ 2147483647 h 136"/>
                <a:gd name="T42" fmla="*/ 2147483647 w 48"/>
                <a:gd name="T43" fmla="*/ 2147483647 h 136"/>
                <a:gd name="T44" fmla="*/ 2147483647 w 48"/>
                <a:gd name="T45" fmla="*/ 2147483647 h 136"/>
                <a:gd name="T46" fmla="*/ 2147483647 w 48"/>
                <a:gd name="T47" fmla="*/ 2147483647 h 136"/>
                <a:gd name="T48" fmla="*/ 2147483647 w 48"/>
                <a:gd name="T49" fmla="*/ 2147483647 h 136"/>
                <a:gd name="T50" fmla="*/ 2147483647 w 48"/>
                <a:gd name="T51" fmla="*/ 2147483647 h 136"/>
                <a:gd name="T52" fmla="*/ 2147483647 w 48"/>
                <a:gd name="T53" fmla="*/ 2147483647 h 136"/>
                <a:gd name="T54" fmla="*/ 2147483647 w 48"/>
                <a:gd name="T55" fmla="*/ 2147483647 h 136"/>
                <a:gd name="T56" fmla="*/ 2147483647 w 48"/>
                <a:gd name="T57" fmla="*/ 2147483647 h 136"/>
                <a:gd name="T58" fmla="*/ 2147483647 w 48"/>
                <a:gd name="T59" fmla="*/ 2147483647 h 136"/>
                <a:gd name="T60" fmla="*/ 2147483647 w 48"/>
                <a:gd name="T61" fmla="*/ 2147483647 h 136"/>
                <a:gd name="T62" fmla="*/ 2147483647 w 48"/>
                <a:gd name="T63" fmla="*/ 2147483647 h 136"/>
                <a:gd name="T64" fmla="*/ 2147483647 w 48"/>
                <a:gd name="T65" fmla="*/ 0 h 136"/>
                <a:gd name="T66" fmla="*/ 2147483647 w 48"/>
                <a:gd name="T67" fmla="*/ 0 h 136"/>
                <a:gd name="T68" fmla="*/ 2147483647 w 48"/>
                <a:gd name="T69" fmla="*/ 2147483647 h 136"/>
                <a:gd name="T70" fmla="*/ 2147483647 w 48"/>
                <a:gd name="T71" fmla="*/ 2147483647 h 136"/>
                <a:gd name="T72" fmla="*/ 2147483647 w 48"/>
                <a:gd name="T73" fmla="*/ 2147483647 h 136"/>
                <a:gd name="T74" fmla="*/ 2147483647 w 48"/>
                <a:gd name="T75" fmla="*/ 2147483647 h 136"/>
                <a:gd name="T76" fmla="*/ 2147483647 w 48"/>
                <a:gd name="T77" fmla="*/ 2147483647 h 136"/>
                <a:gd name="T78" fmla="*/ 2147483647 w 48"/>
                <a:gd name="T79" fmla="*/ 2147483647 h 136"/>
                <a:gd name="T80" fmla="*/ 2147483647 w 48"/>
                <a:gd name="T81" fmla="*/ 2147483647 h 136"/>
                <a:gd name="T82" fmla="*/ 2147483647 w 48"/>
                <a:gd name="T83" fmla="*/ 2147483647 h 136"/>
                <a:gd name="T84" fmla="*/ 2147483647 w 48"/>
                <a:gd name="T85" fmla="*/ 2147483647 h 136"/>
                <a:gd name="T86" fmla="*/ 2147483647 w 48"/>
                <a:gd name="T87" fmla="*/ 2147483647 h 136"/>
                <a:gd name="T88" fmla="*/ 0 w 48"/>
                <a:gd name="T89" fmla="*/ 2147483647 h 136"/>
                <a:gd name="T90" fmla="*/ 0 w 48"/>
                <a:gd name="T91" fmla="*/ 2147483647 h 136"/>
                <a:gd name="T92" fmla="*/ 0 w 48"/>
                <a:gd name="T93" fmla="*/ 2147483647 h 136"/>
                <a:gd name="T94" fmla="*/ 0 w 48"/>
                <a:gd name="T95" fmla="*/ 2147483647 h 136"/>
                <a:gd name="T96" fmla="*/ 0 w 48"/>
                <a:gd name="T97" fmla="*/ 2147483647 h 1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8"/>
                <a:gd name="T148" fmla="*/ 0 h 136"/>
                <a:gd name="T149" fmla="*/ 48 w 48"/>
                <a:gd name="T150" fmla="*/ 136 h 1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8" h="136">
                  <a:moveTo>
                    <a:pt x="0" y="82"/>
                  </a:moveTo>
                  <a:lnTo>
                    <a:pt x="6" y="82"/>
                  </a:lnTo>
                  <a:lnTo>
                    <a:pt x="8" y="88"/>
                  </a:lnTo>
                  <a:lnTo>
                    <a:pt x="12" y="90"/>
                  </a:lnTo>
                  <a:lnTo>
                    <a:pt x="18" y="90"/>
                  </a:lnTo>
                  <a:lnTo>
                    <a:pt x="26" y="90"/>
                  </a:lnTo>
                  <a:lnTo>
                    <a:pt x="26" y="100"/>
                  </a:lnTo>
                  <a:lnTo>
                    <a:pt x="24" y="108"/>
                  </a:lnTo>
                  <a:lnTo>
                    <a:pt x="22" y="118"/>
                  </a:lnTo>
                  <a:lnTo>
                    <a:pt x="24" y="126"/>
                  </a:lnTo>
                  <a:lnTo>
                    <a:pt x="28" y="128"/>
                  </a:lnTo>
                  <a:lnTo>
                    <a:pt x="32" y="132"/>
                  </a:lnTo>
                  <a:lnTo>
                    <a:pt x="34" y="136"/>
                  </a:lnTo>
                  <a:lnTo>
                    <a:pt x="34" y="128"/>
                  </a:lnTo>
                  <a:lnTo>
                    <a:pt x="36" y="126"/>
                  </a:lnTo>
                  <a:lnTo>
                    <a:pt x="38" y="124"/>
                  </a:lnTo>
                  <a:lnTo>
                    <a:pt x="42" y="120"/>
                  </a:lnTo>
                  <a:lnTo>
                    <a:pt x="44" y="118"/>
                  </a:lnTo>
                  <a:lnTo>
                    <a:pt x="46" y="112"/>
                  </a:lnTo>
                  <a:lnTo>
                    <a:pt x="48" y="106"/>
                  </a:lnTo>
                  <a:lnTo>
                    <a:pt x="48" y="98"/>
                  </a:lnTo>
                  <a:lnTo>
                    <a:pt x="48" y="92"/>
                  </a:lnTo>
                  <a:lnTo>
                    <a:pt x="44" y="86"/>
                  </a:lnTo>
                  <a:lnTo>
                    <a:pt x="36" y="74"/>
                  </a:lnTo>
                  <a:lnTo>
                    <a:pt x="30" y="66"/>
                  </a:lnTo>
                  <a:lnTo>
                    <a:pt x="28" y="60"/>
                  </a:lnTo>
                  <a:lnTo>
                    <a:pt x="26" y="54"/>
                  </a:lnTo>
                  <a:lnTo>
                    <a:pt x="28" y="46"/>
                  </a:lnTo>
                  <a:lnTo>
                    <a:pt x="30" y="38"/>
                  </a:lnTo>
                  <a:lnTo>
                    <a:pt x="30" y="12"/>
                  </a:lnTo>
                  <a:lnTo>
                    <a:pt x="28" y="10"/>
                  </a:lnTo>
                  <a:lnTo>
                    <a:pt x="26" y="6"/>
                  </a:lnTo>
                  <a:lnTo>
                    <a:pt x="24" y="0"/>
                  </a:lnTo>
                  <a:lnTo>
                    <a:pt x="8" y="0"/>
                  </a:lnTo>
                  <a:lnTo>
                    <a:pt x="10" y="8"/>
                  </a:lnTo>
                  <a:lnTo>
                    <a:pt x="14" y="18"/>
                  </a:lnTo>
                  <a:lnTo>
                    <a:pt x="12" y="20"/>
                  </a:lnTo>
                  <a:lnTo>
                    <a:pt x="10" y="24"/>
                  </a:lnTo>
                  <a:lnTo>
                    <a:pt x="6" y="28"/>
                  </a:lnTo>
                  <a:lnTo>
                    <a:pt x="6" y="34"/>
                  </a:lnTo>
                  <a:lnTo>
                    <a:pt x="6" y="44"/>
                  </a:lnTo>
                  <a:lnTo>
                    <a:pt x="8" y="50"/>
                  </a:lnTo>
                  <a:lnTo>
                    <a:pt x="4" y="56"/>
                  </a:lnTo>
                  <a:lnTo>
                    <a:pt x="2" y="62"/>
                  </a:lnTo>
                  <a:lnTo>
                    <a:pt x="0" y="68"/>
                  </a:lnTo>
                  <a:lnTo>
                    <a:pt x="0" y="74"/>
                  </a:lnTo>
                  <a:lnTo>
                    <a:pt x="0" y="76"/>
                  </a:lnTo>
                  <a:lnTo>
                    <a:pt x="0" y="80"/>
                  </a:lnTo>
                  <a:lnTo>
                    <a:pt x="0"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09" name="Freeform 132"/>
            <p:cNvSpPr>
              <a:spLocks/>
            </p:cNvSpPr>
            <p:nvPr/>
          </p:nvSpPr>
          <p:spPr bwMode="auto">
            <a:xfrm>
              <a:off x="5144037" y="4807908"/>
              <a:ext cx="272133" cy="286728"/>
            </a:xfrm>
            <a:custGeom>
              <a:avLst/>
              <a:gdLst>
                <a:gd name="T0" fmla="*/ 2147483647 w 186"/>
                <a:gd name="T1" fmla="*/ 2147483647 h 182"/>
                <a:gd name="T2" fmla="*/ 2147483647 w 186"/>
                <a:gd name="T3" fmla="*/ 2147483647 h 182"/>
                <a:gd name="T4" fmla="*/ 2147483647 w 186"/>
                <a:gd name="T5" fmla="*/ 2147483647 h 182"/>
                <a:gd name="T6" fmla="*/ 2147483647 w 186"/>
                <a:gd name="T7" fmla="*/ 2147483647 h 182"/>
                <a:gd name="T8" fmla="*/ 2147483647 w 186"/>
                <a:gd name="T9" fmla="*/ 2147483647 h 182"/>
                <a:gd name="T10" fmla="*/ 2147483647 w 186"/>
                <a:gd name="T11" fmla="*/ 2147483647 h 182"/>
                <a:gd name="T12" fmla="*/ 2147483647 w 186"/>
                <a:gd name="T13" fmla="*/ 2147483647 h 182"/>
                <a:gd name="T14" fmla="*/ 2147483647 w 186"/>
                <a:gd name="T15" fmla="*/ 2147483647 h 182"/>
                <a:gd name="T16" fmla="*/ 2147483647 w 186"/>
                <a:gd name="T17" fmla="*/ 2147483647 h 182"/>
                <a:gd name="T18" fmla="*/ 2147483647 w 186"/>
                <a:gd name="T19" fmla="*/ 2147483647 h 182"/>
                <a:gd name="T20" fmla="*/ 2147483647 w 186"/>
                <a:gd name="T21" fmla="*/ 2147483647 h 182"/>
                <a:gd name="T22" fmla="*/ 2147483647 w 186"/>
                <a:gd name="T23" fmla="*/ 2147483647 h 182"/>
                <a:gd name="T24" fmla="*/ 2147483647 w 186"/>
                <a:gd name="T25" fmla="*/ 2147483647 h 182"/>
                <a:gd name="T26" fmla="*/ 2147483647 w 186"/>
                <a:gd name="T27" fmla="*/ 2147483647 h 182"/>
                <a:gd name="T28" fmla="*/ 2147483647 w 186"/>
                <a:gd name="T29" fmla="*/ 2147483647 h 182"/>
                <a:gd name="T30" fmla="*/ 2147483647 w 186"/>
                <a:gd name="T31" fmla="*/ 2147483647 h 182"/>
                <a:gd name="T32" fmla="*/ 2147483647 w 186"/>
                <a:gd name="T33" fmla="*/ 2147483647 h 182"/>
                <a:gd name="T34" fmla="*/ 2147483647 w 186"/>
                <a:gd name="T35" fmla="*/ 0 h 182"/>
                <a:gd name="T36" fmla="*/ 2147483647 w 186"/>
                <a:gd name="T37" fmla="*/ 2147483647 h 182"/>
                <a:gd name="T38" fmla="*/ 2147483647 w 186"/>
                <a:gd name="T39" fmla="*/ 2147483647 h 182"/>
                <a:gd name="T40" fmla="*/ 2147483647 w 186"/>
                <a:gd name="T41" fmla="*/ 2147483647 h 182"/>
                <a:gd name="T42" fmla="*/ 2147483647 w 186"/>
                <a:gd name="T43" fmla="*/ 2147483647 h 182"/>
                <a:gd name="T44" fmla="*/ 2147483647 w 186"/>
                <a:gd name="T45" fmla="*/ 2147483647 h 182"/>
                <a:gd name="T46" fmla="*/ 2147483647 w 186"/>
                <a:gd name="T47" fmla="*/ 2147483647 h 182"/>
                <a:gd name="T48" fmla="*/ 2147483647 w 186"/>
                <a:gd name="T49" fmla="*/ 2147483647 h 182"/>
                <a:gd name="T50" fmla="*/ 2147483647 w 186"/>
                <a:gd name="T51" fmla="*/ 2147483647 h 182"/>
                <a:gd name="T52" fmla="*/ 2147483647 w 186"/>
                <a:gd name="T53" fmla="*/ 2147483647 h 182"/>
                <a:gd name="T54" fmla="*/ 2147483647 w 186"/>
                <a:gd name="T55" fmla="*/ 2147483647 h 182"/>
                <a:gd name="T56" fmla="*/ 2147483647 w 186"/>
                <a:gd name="T57" fmla="*/ 2147483647 h 182"/>
                <a:gd name="T58" fmla="*/ 2147483647 w 186"/>
                <a:gd name="T59" fmla="*/ 2147483647 h 182"/>
                <a:gd name="T60" fmla="*/ 2147483647 w 186"/>
                <a:gd name="T61" fmla="*/ 2147483647 h 182"/>
                <a:gd name="T62" fmla="*/ 2147483647 w 186"/>
                <a:gd name="T63" fmla="*/ 2147483647 h 182"/>
                <a:gd name="T64" fmla="*/ 2147483647 w 186"/>
                <a:gd name="T65" fmla="*/ 2147483647 h 182"/>
                <a:gd name="T66" fmla="*/ 2147483647 w 186"/>
                <a:gd name="T67" fmla="*/ 2147483647 h 182"/>
                <a:gd name="T68" fmla="*/ 2147483647 w 186"/>
                <a:gd name="T69" fmla="*/ 2147483647 h 182"/>
                <a:gd name="T70" fmla="*/ 2147483647 w 186"/>
                <a:gd name="T71" fmla="*/ 2147483647 h 182"/>
                <a:gd name="T72" fmla="*/ 0 w 186"/>
                <a:gd name="T73" fmla="*/ 2147483647 h 182"/>
                <a:gd name="T74" fmla="*/ 2147483647 w 186"/>
                <a:gd name="T75" fmla="*/ 2147483647 h 182"/>
                <a:gd name="T76" fmla="*/ 2147483647 w 186"/>
                <a:gd name="T77" fmla="*/ 2147483647 h 182"/>
                <a:gd name="T78" fmla="*/ 2147483647 w 186"/>
                <a:gd name="T79" fmla="*/ 2147483647 h 182"/>
                <a:gd name="T80" fmla="*/ 2147483647 w 186"/>
                <a:gd name="T81" fmla="*/ 2147483647 h 182"/>
                <a:gd name="T82" fmla="*/ 2147483647 w 186"/>
                <a:gd name="T83" fmla="*/ 2147483647 h 18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6"/>
                <a:gd name="T127" fmla="*/ 0 h 182"/>
                <a:gd name="T128" fmla="*/ 186 w 186"/>
                <a:gd name="T129" fmla="*/ 182 h 18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6" h="182">
                  <a:moveTo>
                    <a:pt x="72" y="182"/>
                  </a:moveTo>
                  <a:lnTo>
                    <a:pt x="82" y="172"/>
                  </a:lnTo>
                  <a:lnTo>
                    <a:pt x="94" y="160"/>
                  </a:lnTo>
                  <a:lnTo>
                    <a:pt x="106" y="152"/>
                  </a:lnTo>
                  <a:lnTo>
                    <a:pt x="110" y="148"/>
                  </a:lnTo>
                  <a:lnTo>
                    <a:pt x="108" y="144"/>
                  </a:lnTo>
                  <a:lnTo>
                    <a:pt x="108" y="142"/>
                  </a:lnTo>
                  <a:lnTo>
                    <a:pt x="110" y="140"/>
                  </a:lnTo>
                  <a:lnTo>
                    <a:pt x="114" y="138"/>
                  </a:lnTo>
                  <a:lnTo>
                    <a:pt x="120" y="136"/>
                  </a:lnTo>
                  <a:lnTo>
                    <a:pt x="130" y="136"/>
                  </a:lnTo>
                  <a:lnTo>
                    <a:pt x="128" y="132"/>
                  </a:lnTo>
                  <a:lnTo>
                    <a:pt x="128" y="128"/>
                  </a:lnTo>
                  <a:lnTo>
                    <a:pt x="128" y="126"/>
                  </a:lnTo>
                  <a:lnTo>
                    <a:pt x="134" y="124"/>
                  </a:lnTo>
                  <a:lnTo>
                    <a:pt x="140" y="120"/>
                  </a:lnTo>
                  <a:lnTo>
                    <a:pt x="150" y="116"/>
                  </a:lnTo>
                  <a:lnTo>
                    <a:pt x="162" y="114"/>
                  </a:lnTo>
                  <a:lnTo>
                    <a:pt x="172" y="108"/>
                  </a:lnTo>
                  <a:lnTo>
                    <a:pt x="172" y="98"/>
                  </a:lnTo>
                  <a:lnTo>
                    <a:pt x="172" y="92"/>
                  </a:lnTo>
                  <a:lnTo>
                    <a:pt x="174" y="86"/>
                  </a:lnTo>
                  <a:lnTo>
                    <a:pt x="180" y="76"/>
                  </a:lnTo>
                  <a:lnTo>
                    <a:pt x="178" y="70"/>
                  </a:lnTo>
                  <a:lnTo>
                    <a:pt x="178" y="60"/>
                  </a:lnTo>
                  <a:lnTo>
                    <a:pt x="178" y="54"/>
                  </a:lnTo>
                  <a:lnTo>
                    <a:pt x="182" y="50"/>
                  </a:lnTo>
                  <a:lnTo>
                    <a:pt x="184" y="46"/>
                  </a:lnTo>
                  <a:lnTo>
                    <a:pt x="186" y="44"/>
                  </a:lnTo>
                  <a:lnTo>
                    <a:pt x="182" y="34"/>
                  </a:lnTo>
                  <a:lnTo>
                    <a:pt x="180" y="26"/>
                  </a:lnTo>
                  <a:lnTo>
                    <a:pt x="166" y="16"/>
                  </a:lnTo>
                  <a:lnTo>
                    <a:pt x="160" y="12"/>
                  </a:lnTo>
                  <a:lnTo>
                    <a:pt x="150" y="8"/>
                  </a:lnTo>
                  <a:lnTo>
                    <a:pt x="146" y="6"/>
                  </a:lnTo>
                  <a:lnTo>
                    <a:pt x="140" y="0"/>
                  </a:lnTo>
                  <a:lnTo>
                    <a:pt x="136" y="0"/>
                  </a:lnTo>
                  <a:lnTo>
                    <a:pt x="128" y="2"/>
                  </a:lnTo>
                  <a:lnTo>
                    <a:pt x="118" y="8"/>
                  </a:lnTo>
                  <a:lnTo>
                    <a:pt x="112" y="10"/>
                  </a:lnTo>
                  <a:lnTo>
                    <a:pt x="108" y="14"/>
                  </a:lnTo>
                  <a:lnTo>
                    <a:pt x="106" y="18"/>
                  </a:lnTo>
                  <a:lnTo>
                    <a:pt x="104" y="24"/>
                  </a:lnTo>
                  <a:lnTo>
                    <a:pt x="104" y="62"/>
                  </a:lnTo>
                  <a:lnTo>
                    <a:pt x="106" y="70"/>
                  </a:lnTo>
                  <a:lnTo>
                    <a:pt x="108" y="72"/>
                  </a:lnTo>
                  <a:lnTo>
                    <a:pt x="114" y="76"/>
                  </a:lnTo>
                  <a:lnTo>
                    <a:pt x="124" y="76"/>
                  </a:lnTo>
                  <a:lnTo>
                    <a:pt x="124" y="88"/>
                  </a:lnTo>
                  <a:lnTo>
                    <a:pt x="122" y="92"/>
                  </a:lnTo>
                  <a:lnTo>
                    <a:pt x="120" y="96"/>
                  </a:lnTo>
                  <a:lnTo>
                    <a:pt x="116" y="98"/>
                  </a:lnTo>
                  <a:lnTo>
                    <a:pt x="114" y="98"/>
                  </a:lnTo>
                  <a:lnTo>
                    <a:pt x="110" y="90"/>
                  </a:lnTo>
                  <a:lnTo>
                    <a:pt x="106" y="86"/>
                  </a:lnTo>
                  <a:lnTo>
                    <a:pt x="96" y="78"/>
                  </a:lnTo>
                  <a:lnTo>
                    <a:pt x="90" y="72"/>
                  </a:lnTo>
                  <a:lnTo>
                    <a:pt x="86" y="70"/>
                  </a:lnTo>
                  <a:lnTo>
                    <a:pt x="86" y="66"/>
                  </a:lnTo>
                  <a:lnTo>
                    <a:pt x="80" y="68"/>
                  </a:lnTo>
                  <a:lnTo>
                    <a:pt x="78" y="70"/>
                  </a:lnTo>
                  <a:lnTo>
                    <a:pt x="76" y="70"/>
                  </a:lnTo>
                  <a:lnTo>
                    <a:pt x="72" y="72"/>
                  </a:lnTo>
                  <a:lnTo>
                    <a:pt x="66" y="70"/>
                  </a:lnTo>
                  <a:lnTo>
                    <a:pt x="60" y="68"/>
                  </a:lnTo>
                  <a:lnTo>
                    <a:pt x="56" y="64"/>
                  </a:lnTo>
                  <a:lnTo>
                    <a:pt x="54" y="60"/>
                  </a:lnTo>
                  <a:lnTo>
                    <a:pt x="32" y="52"/>
                  </a:lnTo>
                  <a:lnTo>
                    <a:pt x="32" y="82"/>
                  </a:lnTo>
                  <a:lnTo>
                    <a:pt x="30" y="86"/>
                  </a:lnTo>
                  <a:lnTo>
                    <a:pt x="26" y="88"/>
                  </a:lnTo>
                  <a:lnTo>
                    <a:pt x="24" y="88"/>
                  </a:lnTo>
                  <a:lnTo>
                    <a:pt x="0" y="88"/>
                  </a:lnTo>
                  <a:lnTo>
                    <a:pt x="0" y="152"/>
                  </a:lnTo>
                  <a:lnTo>
                    <a:pt x="16" y="170"/>
                  </a:lnTo>
                  <a:lnTo>
                    <a:pt x="18" y="172"/>
                  </a:lnTo>
                  <a:lnTo>
                    <a:pt x="22" y="174"/>
                  </a:lnTo>
                  <a:lnTo>
                    <a:pt x="28" y="172"/>
                  </a:lnTo>
                  <a:lnTo>
                    <a:pt x="36" y="170"/>
                  </a:lnTo>
                  <a:lnTo>
                    <a:pt x="40" y="172"/>
                  </a:lnTo>
                  <a:lnTo>
                    <a:pt x="46" y="176"/>
                  </a:lnTo>
                  <a:lnTo>
                    <a:pt x="52" y="178"/>
                  </a:lnTo>
                  <a:lnTo>
                    <a:pt x="58" y="182"/>
                  </a:lnTo>
                  <a:lnTo>
                    <a:pt x="72" y="1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10" name="Freeform 133"/>
            <p:cNvSpPr>
              <a:spLocks/>
            </p:cNvSpPr>
            <p:nvPr/>
          </p:nvSpPr>
          <p:spPr bwMode="auto">
            <a:xfrm>
              <a:off x="4904191" y="4744190"/>
              <a:ext cx="287124" cy="346463"/>
            </a:xfrm>
            <a:custGeom>
              <a:avLst/>
              <a:gdLst>
                <a:gd name="T0" fmla="*/ 2147483647 w 197"/>
                <a:gd name="T1" fmla="*/ 2147483647 h 220"/>
                <a:gd name="T2" fmla="*/ 2147483647 w 197"/>
                <a:gd name="T3" fmla="*/ 2147483647 h 220"/>
                <a:gd name="T4" fmla="*/ 2147483647 w 197"/>
                <a:gd name="T5" fmla="*/ 2147483647 h 220"/>
                <a:gd name="T6" fmla="*/ 2147483647 w 197"/>
                <a:gd name="T7" fmla="*/ 2147483647 h 220"/>
                <a:gd name="T8" fmla="*/ 2147483647 w 197"/>
                <a:gd name="T9" fmla="*/ 2147483647 h 220"/>
                <a:gd name="T10" fmla="*/ 2147483647 w 197"/>
                <a:gd name="T11" fmla="*/ 2147483647 h 220"/>
                <a:gd name="T12" fmla="*/ 0 w 197"/>
                <a:gd name="T13" fmla="*/ 2147483647 h 220"/>
                <a:gd name="T14" fmla="*/ 2147483647 w 197"/>
                <a:gd name="T15" fmla="*/ 2147483647 h 220"/>
                <a:gd name="T16" fmla="*/ 2147483647 w 197"/>
                <a:gd name="T17" fmla="*/ 2147483647 h 220"/>
                <a:gd name="T18" fmla="*/ 2147483647 w 197"/>
                <a:gd name="T19" fmla="*/ 2147483647 h 220"/>
                <a:gd name="T20" fmla="*/ 2147483647 w 197"/>
                <a:gd name="T21" fmla="*/ 2147483647 h 220"/>
                <a:gd name="T22" fmla="*/ 2147483647 w 197"/>
                <a:gd name="T23" fmla="*/ 2147483647 h 220"/>
                <a:gd name="T24" fmla="*/ 2147483647 w 197"/>
                <a:gd name="T25" fmla="*/ 2147483647 h 220"/>
                <a:gd name="T26" fmla="*/ 2147483647 w 197"/>
                <a:gd name="T27" fmla="*/ 2147483647 h 220"/>
                <a:gd name="T28" fmla="*/ 2147483647 w 197"/>
                <a:gd name="T29" fmla="*/ 2147483647 h 220"/>
                <a:gd name="T30" fmla="*/ 2147483647 w 197"/>
                <a:gd name="T31" fmla="*/ 2147483647 h 220"/>
                <a:gd name="T32" fmla="*/ 2147483647 w 197"/>
                <a:gd name="T33" fmla="*/ 2147483647 h 220"/>
                <a:gd name="T34" fmla="*/ 2147483647 w 197"/>
                <a:gd name="T35" fmla="*/ 0 h 220"/>
                <a:gd name="T36" fmla="*/ 2147483647 w 197"/>
                <a:gd name="T37" fmla="*/ 2147483647 h 220"/>
                <a:gd name="T38" fmla="*/ 2147483647 w 197"/>
                <a:gd name="T39" fmla="*/ 2147483647 h 220"/>
                <a:gd name="T40" fmla="*/ 2147483647 w 197"/>
                <a:gd name="T41" fmla="*/ 2147483647 h 220"/>
                <a:gd name="T42" fmla="*/ 2147483647 w 197"/>
                <a:gd name="T43" fmla="*/ 2147483647 h 220"/>
                <a:gd name="T44" fmla="*/ 2147483647 w 197"/>
                <a:gd name="T45" fmla="*/ 2147483647 h 220"/>
                <a:gd name="T46" fmla="*/ 2147483647 w 197"/>
                <a:gd name="T47" fmla="*/ 2147483647 h 220"/>
                <a:gd name="T48" fmla="*/ 2147483647 w 197"/>
                <a:gd name="T49" fmla="*/ 2147483647 h 220"/>
                <a:gd name="T50" fmla="*/ 2147483647 w 197"/>
                <a:gd name="T51" fmla="*/ 2147483647 h 220"/>
                <a:gd name="T52" fmla="*/ 2147483647 w 197"/>
                <a:gd name="T53" fmla="*/ 2147483647 h 220"/>
                <a:gd name="T54" fmla="*/ 2147483647 w 197"/>
                <a:gd name="T55" fmla="*/ 2147483647 h 220"/>
                <a:gd name="T56" fmla="*/ 2147483647 w 197"/>
                <a:gd name="T57" fmla="*/ 2147483647 h 220"/>
                <a:gd name="T58" fmla="*/ 2147483647 w 197"/>
                <a:gd name="T59" fmla="*/ 2147483647 h 220"/>
                <a:gd name="T60" fmla="*/ 2147483647 w 197"/>
                <a:gd name="T61" fmla="*/ 2147483647 h 220"/>
                <a:gd name="T62" fmla="*/ 2147483647 w 197"/>
                <a:gd name="T63" fmla="*/ 2147483647 h 220"/>
                <a:gd name="T64" fmla="*/ 2147483647 w 197"/>
                <a:gd name="T65" fmla="*/ 2147483647 h 220"/>
                <a:gd name="T66" fmla="*/ 2147483647 w 197"/>
                <a:gd name="T67" fmla="*/ 2147483647 h 220"/>
                <a:gd name="T68" fmla="*/ 2147483647 w 197"/>
                <a:gd name="T69" fmla="*/ 2147483647 h 220"/>
                <a:gd name="T70" fmla="*/ 2147483647 w 197"/>
                <a:gd name="T71" fmla="*/ 2147483647 h 2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7"/>
                <a:gd name="T109" fmla="*/ 0 h 220"/>
                <a:gd name="T110" fmla="*/ 197 w 197"/>
                <a:gd name="T111" fmla="*/ 220 h 2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7" h="220">
                  <a:moveTo>
                    <a:pt x="181" y="212"/>
                  </a:moveTo>
                  <a:lnTo>
                    <a:pt x="159" y="220"/>
                  </a:lnTo>
                  <a:lnTo>
                    <a:pt x="117" y="220"/>
                  </a:lnTo>
                  <a:lnTo>
                    <a:pt x="107" y="216"/>
                  </a:lnTo>
                  <a:lnTo>
                    <a:pt x="105" y="214"/>
                  </a:lnTo>
                  <a:lnTo>
                    <a:pt x="101" y="210"/>
                  </a:lnTo>
                  <a:lnTo>
                    <a:pt x="33" y="210"/>
                  </a:lnTo>
                  <a:lnTo>
                    <a:pt x="27" y="206"/>
                  </a:lnTo>
                  <a:lnTo>
                    <a:pt x="25" y="204"/>
                  </a:lnTo>
                  <a:lnTo>
                    <a:pt x="21" y="204"/>
                  </a:lnTo>
                  <a:lnTo>
                    <a:pt x="11" y="206"/>
                  </a:lnTo>
                  <a:lnTo>
                    <a:pt x="4" y="206"/>
                  </a:lnTo>
                  <a:lnTo>
                    <a:pt x="0" y="204"/>
                  </a:lnTo>
                  <a:lnTo>
                    <a:pt x="0" y="194"/>
                  </a:lnTo>
                  <a:lnTo>
                    <a:pt x="4" y="188"/>
                  </a:lnTo>
                  <a:lnTo>
                    <a:pt x="4" y="180"/>
                  </a:lnTo>
                  <a:lnTo>
                    <a:pt x="4" y="174"/>
                  </a:lnTo>
                  <a:lnTo>
                    <a:pt x="7" y="162"/>
                  </a:lnTo>
                  <a:lnTo>
                    <a:pt x="11" y="150"/>
                  </a:lnTo>
                  <a:lnTo>
                    <a:pt x="13" y="140"/>
                  </a:lnTo>
                  <a:lnTo>
                    <a:pt x="19" y="132"/>
                  </a:lnTo>
                  <a:lnTo>
                    <a:pt x="25" y="122"/>
                  </a:lnTo>
                  <a:lnTo>
                    <a:pt x="31" y="112"/>
                  </a:lnTo>
                  <a:lnTo>
                    <a:pt x="35" y="104"/>
                  </a:lnTo>
                  <a:lnTo>
                    <a:pt x="35" y="92"/>
                  </a:lnTo>
                  <a:lnTo>
                    <a:pt x="33" y="84"/>
                  </a:lnTo>
                  <a:lnTo>
                    <a:pt x="29" y="74"/>
                  </a:lnTo>
                  <a:lnTo>
                    <a:pt x="25" y="66"/>
                  </a:lnTo>
                  <a:lnTo>
                    <a:pt x="23" y="56"/>
                  </a:lnTo>
                  <a:lnTo>
                    <a:pt x="23" y="52"/>
                  </a:lnTo>
                  <a:lnTo>
                    <a:pt x="25" y="48"/>
                  </a:lnTo>
                  <a:lnTo>
                    <a:pt x="27" y="44"/>
                  </a:lnTo>
                  <a:lnTo>
                    <a:pt x="27" y="40"/>
                  </a:lnTo>
                  <a:lnTo>
                    <a:pt x="27" y="32"/>
                  </a:lnTo>
                  <a:lnTo>
                    <a:pt x="23" y="24"/>
                  </a:lnTo>
                  <a:lnTo>
                    <a:pt x="15" y="0"/>
                  </a:lnTo>
                  <a:lnTo>
                    <a:pt x="79" y="0"/>
                  </a:lnTo>
                  <a:lnTo>
                    <a:pt x="79" y="12"/>
                  </a:lnTo>
                  <a:lnTo>
                    <a:pt x="85" y="24"/>
                  </a:lnTo>
                  <a:lnTo>
                    <a:pt x="93" y="32"/>
                  </a:lnTo>
                  <a:lnTo>
                    <a:pt x="95" y="34"/>
                  </a:lnTo>
                  <a:lnTo>
                    <a:pt x="99" y="34"/>
                  </a:lnTo>
                  <a:lnTo>
                    <a:pt x="111" y="34"/>
                  </a:lnTo>
                  <a:lnTo>
                    <a:pt x="119" y="34"/>
                  </a:lnTo>
                  <a:lnTo>
                    <a:pt x="121" y="32"/>
                  </a:lnTo>
                  <a:lnTo>
                    <a:pt x="123" y="28"/>
                  </a:lnTo>
                  <a:lnTo>
                    <a:pt x="123" y="20"/>
                  </a:lnTo>
                  <a:lnTo>
                    <a:pt x="143" y="20"/>
                  </a:lnTo>
                  <a:lnTo>
                    <a:pt x="145" y="22"/>
                  </a:lnTo>
                  <a:lnTo>
                    <a:pt x="147" y="24"/>
                  </a:lnTo>
                  <a:lnTo>
                    <a:pt x="151" y="26"/>
                  </a:lnTo>
                  <a:lnTo>
                    <a:pt x="159" y="26"/>
                  </a:lnTo>
                  <a:lnTo>
                    <a:pt x="165" y="24"/>
                  </a:lnTo>
                  <a:lnTo>
                    <a:pt x="167" y="46"/>
                  </a:lnTo>
                  <a:lnTo>
                    <a:pt x="165" y="68"/>
                  </a:lnTo>
                  <a:lnTo>
                    <a:pt x="165" y="72"/>
                  </a:lnTo>
                  <a:lnTo>
                    <a:pt x="169" y="74"/>
                  </a:lnTo>
                  <a:lnTo>
                    <a:pt x="171" y="82"/>
                  </a:lnTo>
                  <a:lnTo>
                    <a:pt x="171" y="86"/>
                  </a:lnTo>
                  <a:lnTo>
                    <a:pt x="169" y="92"/>
                  </a:lnTo>
                  <a:lnTo>
                    <a:pt x="175" y="94"/>
                  </a:lnTo>
                  <a:lnTo>
                    <a:pt x="179" y="94"/>
                  </a:lnTo>
                  <a:lnTo>
                    <a:pt x="183" y="92"/>
                  </a:lnTo>
                  <a:lnTo>
                    <a:pt x="191" y="92"/>
                  </a:lnTo>
                  <a:lnTo>
                    <a:pt x="197" y="92"/>
                  </a:lnTo>
                  <a:lnTo>
                    <a:pt x="197" y="122"/>
                  </a:lnTo>
                  <a:lnTo>
                    <a:pt x="195" y="126"/>
                  </a:lnTo>
                  <a:lnTo>
                    <a:pt x="191" y="128"/>
                  </a:lnTo>
                  <a:lnTo>
                    <a:pt x="189" y="128"/>
                  </a:lnTo>
                  <a:lnTo>
                    <a:pt x="165" y="128"/>
                  </a:lnTo>
                  <a:lnTo>
                    <a:pt x="165" y="192"/>
                  </a:lnTo>
                  <a:lnTo>
                    <a:pt x="181" y="210"/>
                  </a:lnTo>
                  <a:lnTo>
                    <a:pt x="181" y="2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11" name="Freeform 134"/>
            <p:cNvSpPr>
              <a:spLocks/>
            </p:cNvSpPr>
            <p:nvPr/>
          </p:nvSpPr>
          <p:spPr bwMode="auto">
            <a:xfrm>
              <a:off x="5082923" y="5086671"/>
              <a:ext cx="216784" cy="264161"/>
            </a:xfrm>
            <a:custGeom>
              <a:avLst/>
              <a:gdLst>
                <a:gd name="T0" fmla="*/ 2147483647 w 148"/>
                <a:gd name="T1" fmla="*/ 2147483647 h 168"/>
                <a:gd name="T2" fmla="*/ 2147483647 w 148"/>
                <a:gd name="T3" fmla="*/ 2147483647 h 168"/>
                <a:gd name="T4" fmla="*/ 2147483647 w 148"/>
                <a:gd name="T5" fmla="*/ 2147483647 h 168"/>
                <a:gd name="T6" fmla="*/ 2147483647 w 148"/>
                <a:gd name="T7" fmla="*/ 2147483647 h 168"/>
                <a:gd name="T8" fmla="*/ 2147483647 w 148"/>
                <a:gd name="T9" fmla="*/ 2147483647 h 168"/>
                <a:gd name="T10" fmla="*/ 2147483647 w 148"/>
                <a:gd name="T11" fmla="*/ 2147483647 h 168"/>
                <a:gd name="T12" fmla="*/ 2147483647 w 148"/>
                <a:gd name="T13" fmla="*/ 2147483647 h 168"/>
                <a:gd name="T14" fmla="*/ 2147483647 w 148"/>
                <a:gd name="T15" fmla="*/ 2147483647 h 168"/>
                <a:gd name="T16" fmla="*/ 2147483647 w 148"/>
                <a:gd name="T17" fmla="*/ 2147483647 h 168"/>
                <a:gd name="T18" fmla="*/ 2147483647 w 148"/>
                <a:gd name="T19" fmla="*/ 2147483647 h 168"/>
                <a:gd name="T20" fmla="*/ 2147483647 w 148"/>
                <a:gd name="T21" fmla="*/ 2147483647 h 168"/>
                <a:gd name="T22" fmla="*/ 2147483647 w 148"/>
                <a:gd name="T23" fmla="*/ 2147483647 h 168"/>
                <a:gd name="T24" fmla="*/ 2147483647 w 148"/>
                <a:gd name="T25" fmla="*/ 2147483647 h 168"/>
                <a:gd name="T26" fmla="*/ 2147483647 w 148"/>
                <a:gd name="T27" fmla="*/ 2147483647 h 168"/>
                <a:gd name="T28" fmla="*/ 2147483647 w 148"/>
                <a:gd name="T29" fmla="*/ 2147483647 h 168"/>
                <a:gd name="T30" fmla="*/ 2147483647 w 148"/>
                <a:gd name="T31" fmla="*/ 2147483647 h 168"/>
                <a:gd name="T32" fmla="*/ 2147483647 w 148"/>
                <a:gd name="T33" fmla="*/ 2147483647 h 168"/>
                <a:gd name="T34" fmla="*/ 2147483647 w 148"/>
                <a:gd name="T35" fmla="*/ 2147483647 h 168"/>
                <a:gd name="T36" fmla="*/ 2147483647 w 148"/>
                <a:gd name="T37" fmla="*/ 2147483647 h 168"/>
                <a:gd name="T38" fmla="*/ 2147483647 w 148"/>
                <a:gd name="T39" fmla="*/ 2147483647 h 168"/>
                <a:gd name="T40" fmla="*/ 2147483647 w 148"/>
                <a:gd name="T41" fmla="*/ 2147483647 h 168"/>
                <a:gd name="T42" fmla="*/ 2147483647 w 148"/>
                <a:gd name="T43" fmla="*/ 2147483647 h 168"/>
                <a:gd name="T44" fmla="*/ 2147483647 w 148"/>
                <a:gd name="T45" fmla="*/ 2147483647 h 168"/>
                <a:gd name="T46" fmla="*/ 2147483647 w 148"/>
                <a:gd name="T47" fmla="*/ 2147483647 h 168"/>
                <a:gd name="T48" fmla="*/ 2147483647 w 148"/>
                <a:gd name="T49" fmla="*/ 2147483647 h 168"/>
                <a:gd name="T50" fmla="*/ 2147483647 w 148"/>
                <a:gd name="T51" fmla="*/ 2147483647 h 168"/>
                <a:gd name="T52" fmla="*/ 2147483647 w 148"/>
                <a:gd name="T53" fmla="*/ 2147483647 h 168"/>
                <a:gd name="T54" fmla="*/ 2147483647 w 148"/>
                <a:gd name="T55" fmla="*/ 2147483647 h 168"/>
                <a:gd name="T56" fmla="*/ 2147483647 w 148"/>
                <a:gd name="T57" fmla="*/ 2147483647 h 168"/>
                <a:gd name="T58" fmla="*/ 2147483647 w 148"/>
                <a:gd name="T59" fmla="*/ 2147483647 h 168"/>
                <a:gd name="T60" fmla="*/ 2147483647 w 148"/>
                <a:gd name="T61" fmla="*/ 2147483647 h 168"/>
                <a:gd name="T62" fmla="*/ 2147483647 w 148"/>
                <a:gd name="T63" fmla="*/ 2147483647 h 168"/>
                <a:gd name="T64" fmla="*/ 2147483647 w 148"/>
                <a:gd name="T65" fmla="*/ 2147483647 h 168"/>
                <a:gd name="T66" fmla="*/ 2147483647 w 148"/>
                <a:gd name="T67" fmla="*/ 2147483647 h 168"/>
                <a:gd name="T68" fmla="*/ 2147483647 w 148"/>
                <a:gd name="T69" fmla="*/ 2147483647 h 168"/>
                <a:gd name="T70" fmla="*/ 2147483647 w 148"/>
                <a:gd name="T71" fmla="*/ 2147483647 h 168"/>
                <a:gd name="T72" fmla="*/ 2147483647 w 148"/>
                <a:gd name="T73" fmla="*/ 2147483647 h 168"/>
                <a:gd name="T74" fmla="*/ 2147483647 w 148"/>
                <a:gd name="T75" fmla="*/ 2147483647 h 168"/>
                <a:gd name="T76" fmla="*/ 2147483647 w 148"/>
                <a:gd name="T77" fmla="*/ 2147483647 h 168"/>
                <a:gd name="T78" fmla="*/ 2147483647 w 148"/>
                <a:gd name="T79" fmla="*/ 2147483647 h 168"/>
                <a:gd name="T80" fmla="*/ 2147483647 w 148"/>
                <a:gd name="T81" fmla="*/ 2147483647 h 168"/>
                <a:gd name="T82" fmla="*/ 2147483647 w 148"/>
                <a:gd name="T83" fmla="*/ 2147483647 h 168"/>
                <a:gd name="T84" fmla="*/ 2147483647 w 148"/>
                <a:gd name="T85" fmla="*/ 2147483647 h 168"/>
                <a:gd name="T86" fmla="*/ 2147483647 w 148"/>
                <a:gd name="T87" fmla="*/ 2147483647 h 168"/>
                <a:gd name="T88" fmla="*/ 2147483647 w 148"/>
                <a:gd name="T89" fmla="*/ 2147483647 h 168"/>
                <a:gd name="T90" fmla="*/ 0 w 148"/>
                <a:gd name="T91" fmla="*/ 2147483647 h 168"/>
                <a:gd name="T92" fmla="*/ 0 w 148"/>
                <a:gd name="T93" fmla="*/ 2147483647 h 168"/>
                <a:gd name="T94" fmla="*/ 2147483647 w 148"/>
                <a:gd name="T95" fmla="*/ 2147483647 h 168"/>
                <a:gd name="T96" fmla="*/ 2147483647 w 148"/>
                <a:gd name="T97" fmla="*/ 2147483647 h 168"/>
                <a:gd name="T98" fmla="*/ 2147483647 w 148"/>
                <a:gd name="T99" fmla="*/ 2147483647 h 168"/>
                <a:gd name="T100" fmla="*/ 2147483647 w 148"/>
                <a:gd name="T101" fmla="*/ 2147483647 h 168"/>
                <a:gd name="T102" fmla="*/ 2147483647 w 148"/>
                <a:gd name="T103" fmla="*/ 2147483647 h 168"/>
                <a:gd name="T104" fmla="*/ 2147483647 w 148"/>
                <a:gd name="T105" fmla="*/ 2147483647 h 168"/>
                <a:gd name="T106" fmla="*/ 2147483647 w 148"/>
                <a:gd name="T107" fmla="*/ 2147483647 h 168"/>
                <a:gd name="T108" fmla="*/ 2147483647 w 148"/>
                <a:gd name="T109" fmla="*/ 0 h 168"/>
                <a:gd name="T110" fmla="*/ 2147483647 w 148"/>
                <a:gd name="T111" fmla="*/ 0 h 168"/>
                <a:gd name="T112" fmla="*/ 2147483647 w 148"/>
                <a:gd name="T113" fmla="*/ 2147483647 h 168"/>
                <a:gd name="T114" fmla="*/ 2147483647 w 148"/>
                <a:gd name="T115" fmla="*/ 2147483647 h 16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8"/>
                <a:gd name="T175" fmla="*/ 0 h 168"/>
                <a:gd name="T176" fmla="*/ 148 w 148"/>
                <a:gd name="T177" fmla="*/ 168 h 16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8" h="168">
                  <a:moveTo>
                    <a:pt x="94" y="8"/>
                  </a:moveTo>
                  <a:lnTo>
                    <a:pt x="98" y="14"/>
                  </a:lnTo>
                  <a:lnTo>
                    <a:pt x="100" y="18"/>
                  </a:lnTo>
                  <a:lnTo>
                    <a:pt x="102" y="20"/>
                  </a:lnTo>
                  <a:lnTo>
                    <a:pt x="100" y="22"/>
                  </a:lnTo>
                  <a:lnTo>
                    <a:pt x="102" y="26"/>
                  </a:lnTo>
                  <a:lnTo>
                    <a:pt x="106" y="32"/>
                  </a:lnTo>
                  <a:lnTo>
                    <a:pt x="112" y="36"/>
                  </a:lnTo>
                  <a:lnTo>
                    <a:pt x="120" y="42"/>
                  </a:lnTo>
                  <a:lnTo>
                    <a:pt x="124" y="46"/>
                  </a:lnTo>
                  <a:lnTo>
                    <a:pt x="126" y="52"/>
                  </a:lnTo>
                  <a:lnTo>
                    <a:pt x="128" y="62"/>
                  </a:lnTo>
                  <a:lnTo>
                    <a:pt x="128" y="68"/>
                  </a:lnTo>
                  <a:lnTo>
                    <a:pt x="132" y="70"/>
                  </a:lnTo>
                  <a:lnTo>
                    <a:pt x="136" y="72"/>
                  </a:lnTo>
                  <a:lnTo>
                    <a:pt x="140" y="74"/>
                  </a:lnTo>
                  <a:lnTo>
                    <a:pt x="144" y="74"/>
                  </a:lnTo>
                  <a:lnTo>
                    <a:pt x="148" y="80"/>
                  </a:lnTo>
                  <a:lnTo>
                    <a:pt x="140" y="84"/>
                  </a:lnTo>
                  <a:lnTo>
                    <a:pt x="134" y="88"/>
                  </a:lnTo>
                  <a:lnTo>
                    <a:pt x="126" y="100"/>
                  </a:lnTo>
                  <a:lnTo>
                    <a:pt x="116" y="112"/>
                  </a:lnTo>
                  <a:lnTo>
                    <a:pt x="106" y="122"/>
                  </a:lnTo>
                  <a:lnTo>
                    <a:pt x="104" y="124"/>
                  </a:lnTo>
                  <a:lnTo>
                    <a:pt x="100" y="126"/>
                  </a:lnTo>
                  <a:lnTo>
                    <a:pt x="98" y="128"/>
                  </a:lnTo>
                  <a:lnTo>
                    <a:pt x="94" y="132"/>
                  </a:lnTo>
                  <a:lnTo>
                    <a:pt x="92" y="138"/>
                  </a:lnTo>
                  <a:lnTo>
                    <a:pt x="88" y="142"/>
                  </a:lnTo>
                  <a:lnTo>
                    <a:pt x="84" y="146"/>
                  </a:lnTo>
                  <a:lnTo>
                    <a:pt x="78" y="148"/>
                  </a:lnTo>
                  <a:lnTo>
                    <a:pt x="72" y="146"/>
                  </a:lnTo>
                  <a:lnTo>
                    <a:pt x="68" y="142"/>
                  </a:lnTo>
                  <a:lnTo>
                    <a:pt x="62" y="140"/>
                  </a:lnTo>
                  <a:lnTo>
                    <a:pt x="56" y="138"/>
                  </a:lnTo>
                  <a:lnTo>
                    <a:pt x="52" y="142"/>
                  </a:lnTo>
                  <a:lnTo>
                    <a:pt x="44" y="150"/>
                  </a:lnTo>
                  <a:lnTo>
                    <a:pt x="36" y="162"/>
                  </a:lnTo>
                  <a:lnTo>
                    <a:pt x="28" y="168"/>
                  </a:lnTo>
                  <a:lnTo>
                    <a:pt x="12" y="168"/>
                  </a:lnTo>
                  <a:lnTo>
                    <a:pt x="14" y="160"/>
                  </a:lnTo>
                  <a:lnTo>
                    <a:pt x="16" y="152"/>
                  </a:lnTo>
                  <a:lnTo>
                    <a:pt x="16" y="146"/>
                  </a:lnTo>
                  <a:lnTo>
                    <a:pt x="14" y="142"/>
                  </a:lnTo>
                  <a:lnTo>
                    <a:pt x="6" y="134"/>
                  </a:lnTo>
                  <a:lnTo>
                    <a:pt x="0" y="132"/>
                  </a:lnTo>
                  <a:lnTo>
                    <a:pt x="0" y="78"/>
                  </a:lnTo>
                  <a:lnTo>
                    <a:pt x="20" y="78"/>
                  </a:lnTo>
                  <a:lnTo>
                    <a:pt x="20" y="10"/>
                  </a:lnTo>
                  <a:lnTo>
                    <a:pt x="42" y="8"/>
                  </a:lnTo>
                  <a:lnTo>
                    <a:pt x="60" y="6"/>
                  </a:lnTo>
                  <a:lnTo>
                    <a:pt x="64" y="12"/>
                  </a:lnTo>
                  <a:lnTo>
                    <a:pt x="78" y="6"/>
                  </a:lnTo>
                  <a:lnTo>
                    <a:pt x="82" y="2"/>
                  </a:lnTo>
                  <a:lnTo>
                    <a:pt x="88" y="0"/>
                  </a:lnTo>
                  <a:lnTo>
                    <a:pt x="92" y="0"/>
                  </a:lnTo>
                  <a:lnTo>
                    <a:pt x="94" y="2"/>
                  </a:lnTo>
                  <a:lnTo>
                    <a:pt x="94"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12" name="Freeform 135"/>
            <p:cNvSpPr>
              <a:spLocks/>
            </p:cNvSpPr>
            <p:nvPr/>
          </p:nvSpPr>
          <p:spPr bwMode="auto">
            <a:xfrm>
              <a:off x="4242306" y="4092416"/>
              <a:ext cx="118770" cy="131417"/>
            </a:xfrm>
            <a:custGeom>
              <a:avLst/>
              <a:gdLst>
                <a:gd name="T0" fmla="*/ 2147483647 w 82"/>
                <a:gd name="T1" fmla="*/ 2147483647 h 82"/>
                <a:gd name="T2" fmla="*/ 2147483647 w 82"/>
                <a:gd name="T3" fmla="*/ 2147483647 h 82"/>
                <a:gd name="T4" fmla="*/ 2147483647 w 82"/>
                <a:gd name="T5" fmla="*/ 2147483647 h 82"/>
                <a:gd name="T6" fmla="*/ 2147483647 w 82"/>
                <a:gd name="T7" fmla="*/ 2147483647 h 82"/>
                <a:gd name="T8" fmla="*/ 2147483647 w 82"/>
                <a:gd name="T9" fmla="*/ 2147483647 h 82"/>
                <a:gd name="T10" fmla="*/ 2147483647 w 82"/>
                <a:gd name="T11" fmla="*/ 2147483647 h 82"/>
                <a:gd name="T12" fmla="*/ 2147483647 w 82"/>
                <a:gd name="T13" fmla="*/ 2147483647 h 82"/>
                <a:gd name="T14" fmla="*/ 2147483647 w 82"/>
                <a:gd name="T15" fmla="*/ 2147483647 h 82"/>
                <a:gd name="T16" fmla="*/ 2147483647 w 82"/>
                <a:gd name="T17" fmla="*/ 2147483647 h 82"/>
                <a:gd name="T18" fmla="*/ 2147483647 w 82"/>
                <a:gd name="T19" fmla="*/ 2147483647 h 82"/>
                <a:gd name="T20" fmla="*/ 2147483647 w 82"/>
                <a:gd name="T21" fmla="*/ 2147483647 h 82"/>
                <a:gd name="T22" fmla="*/ 2147483647 w 82"/>
                <a:gd name="T23" fmla="*/ 2147483647 h 82"/>
                <a:gd name="T24" fmla="*/ 2147483647 w 82"/>
                <a:gd name="T25" fmla="*/ 2147483647 h 82"/>
                <a:gd name="T26" fmla="*/ 2147483647 w 82"/>
                <a:gd name="T27" fmla="*/ 2147483647 h 82"/>
                <a:gd name="T28" fmla="*/ 2147483647 w 82"/>
                <a:gd name="T29" fmla="*/ 2147483647 h 82"/>
                <a:gd name="T30" fmla="*/ 2147483647 w 82"/>
                <a:gd name="T31" fmla="*/ 2147483647 h 82"/>
                <a:gd name="T32" fmla="*/ 2147483647 w 82"/>
                <a:gd name="T33" fmla="*/ 2147483647 h 82"/>
                <a:gd name="T34" fmla="*/ 2147483647 w 82"/>
                <a:gd name="T35" fmla="*/ 2147483647 h 82"/>
                <a:gd name="T36" fmla="*/ 2147483647 w 82"/>
                <a:gd name="T37" fmla="*/ 2147483647 h 82"/>
                <a:gd name="T38" fmla="*/ 2147483647 w 82"/>
                <a:gd name="T39" fmla="*/ 2147483647 h 82"/>
                <a:gd name="T40" fmla="*/ 2147483647 w 82"/>
                <a:gd name="T41" fmla="*/ 2147483647 h 82"/>
                <a:gd name="T42" fmla="*/ 2147483647 w 82"/>
                <a:gd name="T43" fmla="*/ 2147483647 h 82"/>
                <a:gd name="T44" fmla="*/ 2147483647 w 82"/>
                <a:gd name="T45" fmla="*/ 2147483647 h 82"/>
                <a:gd name="T46" fmla="*/ 2147483647 w 82"/>
                <a:gd name="T47" fmla="*/ 2147483647 h 82"/>
                <a:gd name="T48" fmla="*/ 0 w 82"/>
                <a:gd name="T49" fmla="*/ 2147483647 h 82"/>
                <a:gd name="T50" fmla="*/ 2147483647 w 82"/>
                <a:gd name="T51" fmla="*/ 2147483647 h 82"/>
                <a:gd name="T52" fmla="*/ 2147483647 w 82"/>
                <a:gd name="T53" fmla="*/ 2147483647 h 82"/>
                <a:gd name="T54" fmla="*/ 2147483647 w 82"/>
                <a:gd name="T55" fmla="*/ 2147483647 h 82"/>
                <a:gd name="T56" fmla="*/ 2147483647 w 82"/>
                <a:gd name="T57" fmla="*/ 2147483647 h 82"/>
                <a:gd name="T58" fmla="*/ 2147483647 w 82"/>
                <a:gd name="T59" fmla="*/ 2147483647 h 82"/>
                <a:gd name="T60" fmla="*/ 2147483647 w 82"/>
                <a:gd name="T61" fmla="*/ 2147483647 h 82"/>
                <a:gd name="T62" fmla="*/ 2147483647 w 82"/>
                <a:gd name="T63" fmla="*/ 2147483647 h 82"/>
                <a:gd name="T64" fmla="*/ 2147483647 w 82"/>
                <a:gd name="T65" fmla="*/ 0 h 82"/>
                <a:gd name="T66" fmla="*/ 2147483647 w 82"/>
                <a:gd name="T67" fmla="*/ 0 h 82"/>
                <a:gd name="T68" fmla="*/ 2147483647 w 82"/>
                <a:gd name="T69" fmla="*/ 2147483647 h 82"/>
                <a:gd name="T70" fmla="*/ 2147483647 w 82"/>
                <a:gd name="T71" fmla="*/ 2147483647 h 82"/>
                <a:gd name="T72" fmla="*/ 2147483647 w 82"/>
                <a:gd name="T73" fmla="*/ 2147483647 h 82"/>
                <a:gd name="T74" fmla="*/ 2147483647 w 82"/>
                <a:gd name="T75" fmla="*/ 2147483647 h 82"/>
                <a:gd name="T76" fmla="*/ 2147483647 w 82"/>
                <a:gd name="T77" fmla="*/ 2147483647 h 82"/>
                <a:gd name="T78" fmla="*/ 2147483647 w 82"/>
                <a:gd name="T79" fmla="*/ 2147483647 h 82"/>
                <a:gd name="T80" fmla="*/ 2147483647 w 82"/>
                <a:gd name="T81" fmla="*/ 2147483647 h 82"/>
                <a:gd name="T82" fmla="*/ 2147483647 w 82"/>
                <a:gd name="T83" fmla="*/ 2147483647 h 82"/>
                <a:gd name="T84" fmla="*/ 2147483647 w 82"/>
                <a:gd name="T85" fmla="*/ 2147483647 h 82"/>
                <a:gd name="T86" fmla="*/ 2147483647 w 82"/>
                <a:gd name="T87" fmla="*/ 2147483647 h 82"/>
                <a:gd name="T88" fmla="*/ 2147483647 w 82"/>
                <a:gd name="T89" fmla="*/ 2147483647 h 82"/>
                <a:gd name="T90" fmla="*/ 2147483647 w 82"/>
                <a:gd name="T91" fmla="*/ 2147483647 h 82"/>
                <a:gd name="T92" fmla="*/ 2147483647 w 82"/>
                <a:gd name="T93" fmla="*/ 2147483647 h 82"/>
                <a:gd name="T94" fmla="*/ 2147483647 w 82"/>
                <a:gd name="T95" fmla="*/ 2147483647 h 82"/>
                <a:gd name="T96" fmla="*/ 2147483647 w 82"/>
                <a:gd name="T97" fmla="*/ 2147483647 h 82"/>
                <a:gd name="T98" fmla="*/ 2147483647 w 82"/>
                <a:gd name="T99" fmla="*/ 2147483647 h 82"/>
                <a:gd name="T100" fmla="*/ 2147483647 w 82"/>
                <a:gd name="T101" fmla="*/ 2147483647 h 82"/>
                <a:gd name="T102" fmla="*/ 2147483647 w 82"/>
                <a:gd name="T103" fmla="*/ 2147483647 h 82"/>
                <a:gd name="T104" fmla="*/ 2147483647 w 82"/>
                <a:gd name="T105" fmla="*/ 2147483647 h 82"/>
                <a:gd name="T106" fmla="*/ 2147483647 w 82"/>
                <a:gd name="T107" fmla="*/ 2147483647 h 82"/>
                <a:gd name="T108" fmla="*/ 2147483647 w 82"/>
                <a:gd name="T109" fmla="*/ 2147483647 h 82"/>
                <a:gd name="T110" fmla="*/ 2147483647 w 82"/>
                <a:gd name="T111" fmla="*/ 2147483647 h 82"/>
                <a:gd name="T112" fmla="*/ 2147483647 w 82"/>
                <a:gd name="T113" fmla="*/ 2147483647 h 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2"/>
                <a:gd name="T172" fmla="*/ 0 h 82"/>
                <a:gd name="T173" fmla="*/ 82 w 82"/>
                <a:gd name="T174" fmla="*/ 82 h 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2" h="82">
                  <a:moveTo>
                    <a:pt x="6" y="78"/>
                  </a:moveTo>
                  <a:lnTo>
                    <a:pt x="4" y="74"/>
                  </a:lnTo>
                  <a:lnTo>
                    <a:pt x="4" y="68"/>
                  </a:lnTo>
                  <a:lnTo>
                    <a:pt x="4" y="62"/>
                  </a:lnTo>
                  <a:lnTo>
                    <a:pt x="16" y="62"/>
                  </a:lnTo>
                  <a:lnTo>
                    <a:pt x="28" y="60"/>
                  </a:lnTo>
                  <a:lnTo>
                    <a:pt x="28" y="58"/>
                  </a:lnTo>
                  <a:lnTo>
                    <a:pt x="34" y="60"/>
                  </a:lnTo>
                  <a:lnTo>
                    <a:pt x="42" y="62"/>
                  </a:lnTo>
                  <a:lnTo>
                    <a:pt x="46" y="60"/>
                  </a:lnTo>
                  <a:lnTo>
                    <a:pt x="50" y="58"/>
                  </a:lnTo>
                  <a:lnTo>
                    <a:pt x="38" y="56"/>
                  </a:lnTo>
                  <a:lnTo>
                    <a:pt x="32" y="54"/>
                  </a:lnTo>
                  <a:lnTo>
                    <a:pt x="30" y="50"/>
                  </a:lnTo>
                  <a:lnTo>
                    <a:pt x="26" y="52"/>
                  </a:lnTo>
                  <a:lnTo>
                    <a:pt x="24" y="54"/>
                  </a:lnTo>
                  <a:lnTo>
                    <a:pt x="22" y="56"/>
                  </a:lnTo>
                  <a:lnTo>
                    <a:pt x="18" y="58"/>
                  </a:lnTo>
                  <a:lnTo>
                    <a:pt x="6" y="56"/>
                  </a:lnTo>
                  <a:lnTo>
                    <a:pt x="6" y="52"/>
                  </a:lnTo>
                  <a:lnTo>
                    <a:pt x="8" y="46"/>
                  </a:lnTo>
                  <a:lnTo>
                    <a:pt x="6" y="40"/>
                  </a:lnTo>
                  <a:lnTo>
                    <a:pt x="4" y="36"/>
                  </a:lnTo>
                  <a:lnTo>
                    <a:pt x="2" y="32"/>
                  </a:lnTo>
                  <a:lnTo>
                    <a:pt x="0" y="30"/>
                  </a:lnTo>
                  <a:lnTo>
                    <a:pt x="2" y="24"/>
                  </a:lnTo>
                  <a:lnTo>
                    <a:pt x="4" y="16"/>
                  </a:lnTo>
                  <a:lnTo>
                    <a:pt x="10" y="4"/>
                  </a:lnTo>
                  <a:lnTo>
                    <a:pt x="14" y="4"/>
                  </a:lnTo>
                  <a:lnTo>
                    <a:pt x="16" y="4"/>
                  </a:lnTo>
                  <a:lnTo>
                    <a:pt x="20" y="4"/>
                  </a:lnTo>
                  <a:lnTo>
                    <a:pt x="22" y="2"/>
                  </a:lnTo>
                  <a:lnTo>
                    <a:pt x="26" y="0"/>
                  </a:lnTo>
                  <a:lnTo>
                    <a:pt x="30" y="0"/>
                  </a:lnTo>
                  <a:lnTo>
                    <a:pt x="38" y="2"/>
                  </a:lnTo>
                  <a:lnTo>
                    <a:pt x="46" y="6"/>
                  </a:lnTo>
                  <a:lnTo>
                    <a:pt x="52" y="8"/>
                  </a:lnTo>
                  <a:lnTo>
                    <a:pt x="54" y="14"/>
                  </a:lnTo>
                  <a:lnTo>
                    <a:pt x="64" y="28"/>
                  </a:lnTo>
                  <a:lnTo>
                    <a:pt x="68" y="32"/>
                  </a:lnTo>
                  <a:lnTo>
                    <a:pt x="74" y="36"/>
                  </a:lnTo>
                  <a:lnTo>
                    <a:pt x="72" y="36"/>
                  </a:lnTo>
                  <a:lnTo>
                    <a:pt x="76" y="48"/>
                  </a:lnTo>
                  <a:lnTo>
                    <a:pt x="80" y="58"/>
                  </a:lnTo>
                  <a:lnTo>
                    <a:pt x="82" y="66"/>
                  </a:lnTo>
                  <a:lnTo>
                    <a:pt x="82" y="72"/>
                  </a:lnTo>
                  <a:lnTo>
                    <a:pt x="82" y="80"/>
                  </a:lnTo>
                  <a:lnTo>
                    <a:pt x="80" y="80"/>
                  </a:lnTo>
                  <a:lnTo>
                    <a:pt x="74" y="82"/>
                  </a:lnTo>
                  <a:lnTo>
                    <a:pt x="68" y="80"/>
                  </a:lnTo>
                  <a:lnTo>
                    <a:pt x="62" y="78"/>
                  </a:lnTo>
                  <a:lnTo>
                    <a:pt x="56" y="76"/>
                  </a:lnTo>
                  <a:lnTo>
                    <a:pt x="50" y="74"/>
                  </a:lnTo>
                  <a:lnTo>
                    <a:pt x="38" y="74"/>
                  </a:lnTo>
                  <a:lnTo>
                    <a:pt x="26" y="76"/>
                  </a:lnTo>
                  <a:lnTo>
                    <a:pt x="18" y="78"/>
                  </a:lnTo>
                  <a:lnTo>
                    <a:pt x="6"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13" name="Freeform 136"/>
            <p:cNvSpPr>
              <a:spLocks/>
            </p:cNvSpPr>
            <p:nvPr/>
          </p:nvSpPr>
          <p:spPr bwMode="auto">
            <a:xfrm>
              <a:off x="4250377" y="4210559"/>
              <a:ext cx="65727" cy="37169"/>
            </a:xfrm>
            <a:custGeom>
              <a:avLst/>
              <a:gdLst>
                <a:gd name="T0" fmla="*/ 0 w 44"/>
                <a:gd name="T1" fmla="*/ 2147483647 h 24"/>
                <a:gd name="T2" fmla="*/ 2147483647 w 44"/>
                <a:gd name="T3" fmla="*/ 2147483647 h 24"/>
                <a:gd name="T4" fmla="*/ 2147483647 w 44"/>
                <a:gd name="T5" fmla="*/ 2147483647 h 24"/>
                <a:gd name="T6" fmla="*/ 2147483647 w 44"/>
                <a:gd name="T7" fmla="*/ 0 h 24"/>
                <a:gd name="T8" fmla="*/ 2147483647 w 44"/>
                <a:gd name="T9" fmla="*/ 0 h 24"/>
                <a:gd name="T10" fmla="*/ 2147483647 w 44"/>
                <a:gd name="T11" fmla="*/ 2147483647 h 24"/>
                <a:gd name="T12" fmla="*/ 2147483647 w 44"/>
                <a:gd name="T13" fmla="*/ 2147483647 h 24"/>
                <a:gd name="T14" fmla="*/ 2147483647 w 44"/>
                <a:gd name="T15" fmla="*/ 2147483647 h 24"/>
                <a:gd name="T16" fmla="*/ 2147483647 w 44"/>
                <a:gd name="T17" fmla="*/ 2147483647 h 24"/>
                <a:gd name="T18" fmla="*/ 2147483647 w 44"/>
                <a:gd name="T19" fmla="*/ 2147483647 h 24"/>
                <a:gd name="T20" fmla="*/ 2147483647 w 44"/>
                <a:gd name="T21" fmla="*/ 2147483647 h 24"/>
                <a:gd name="T22" fmla="*/ 2147483647 w 44"/>
                <a:gd name="T23" fmla="*/ 2147483647 h 24"/>
                <a:gd name="T24" fmla="*/ 2147483647 w 44"/>
                <a:gd name="T25" fmla="*/ 2147483647 h 24"/>
                <a:gd name="T26" fmla="*/ 2147483647 w 44"/>
                <a:gd name="T27" fmla="*/ 2147483647 h 24"/>
                <a:gd name="T28" fmla="*/ 2147483647 w 44"/>
                <a:gd name="T29" fmla="*/ 2147483647 h 24"/>
                <a:gd name="T30" fmla="*/ 2147483647 w 44"/>
                <a:gd name="T31" fmla="*/ 2147483647 h 24"/>
                <a:gd name="T32" fmla="*/ 2147483647 w 44"/>
                <a:gd name="T33" fmla="*/ 2147483647 h 24"/>
                <a:gd name="T34" fmla="*/ 2147483647 w 44"/>
                <a:gd name="T35" fmla="*/ 2147483647 h 24"/>
                <a:gd name="T36" fmla="*/ 2147483647 w 44"/>
                <a:gd name="T37" fmla="*/ 2147483647 h 24"/>
                <a:gd name="T38" fmla="*/ 0 w 44"/>
                <a:gd name="T39" fmla="*/ 2147483647 h 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4"/>
                <a:gd name="T61" fmla="*/ 0 h 24"/>
                <a:gd name="T62" fmla="*/ 44 w 44"/>
                <a:gd name="T63" fmla="*/ 24 h 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4" h="24">
                  <a:moveTo>
                    <a:pt x="0" y="4"/>
                  </a:moveTo>
                  <a:lnTo>
                    <a:pt x="12" y="4"/>
                  </a:lnTo>
                  <a:lnTo>
                    <a:pt x="20" y="2"/>
                  </a:lnTo>
                  <a:lnTo>
                    <a:pt x="32" y="0"/>
                  </a:lnTo>
                  <a:lnTo>
                    <a:pt x="44" y="0"/>
                  </a:lnTo>
                  <a:lnTo>
                    <a:pt x="44" y="4"/>
                  </a:lnTo>
                  <a:lnTo>
                    <a:pt x="44" y="8"/>
                  </a:lnTo>
                  <a:lnTo>
                    <a:pt x="40" y="8"/>
                  </a:lnTo>
                  <a:lnTo>
                    <a:pt x="42" y="12"/>
                  </a:lnTo>
                  <a:lnTo>
                    <a:pt x="44" y="12"/>
                  </a:lnTo>
                  <a:lnTo>
                    <a:pt x="44" y="16"/>
                  </a:lnTo>
                  <a:lnTo>
                    <a:pt x="38" y="18"/>
                  </a:lnTo>
                  <a:lnTo>
                    <a:pt x="34" y="20"/>
                  </a:lnTo>
                  <a:lnTo>
                    <a:pt x="30" y="22"/>
                  </a:lnTo>
                  <a:lnTo>
                    <a:pt x="26" y="24"/>
                  </a:lnTo>
                  <a:lnTo>
                    <a:pt x="20" y="16"/>
                  </a:lnTo>
                  <a:lnTo>
                    <a:pt x="18" y="14"/>
                  </a:lnTo>
                  <a:lnTo>
                    <a:pt x="16" y="12"/>
                  </a:lnTo>
                  <a:lnTo>
                    <a:pt x="8" y="8"/>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14" name="Freeform 137"/>
            <p:cNvSpPr>
              <a:spLocks/>
            </p:cNvSpPr>
            <p:nvPr/>
          </p:nvSpPr>
          <p:spPr bwMode="auto">
            <a:xfrm>
              <a:off x="4288430" y="4210559"/>
              <a:ext cx="161435" cy="150001"/>
            </a:xfrm>
            <a:custGeom>
              <a:avLst/>
              <a:gdLst>
                <a:gd name="T0" fmla="*/ 2147483647 w 110"/>
                <a:gd name="T1" fmla="*/ 2147483647 h 96"/>
                <a:gd name="T2" fmla="*/ 2147483647 w 110"/>
                <a:gd name="T3" fmla="*/ 2147483647 h 96"/>
                <a:gd name="T4" fmla="*/ 2147483647 w 110"/>
                <a:gd name="T5" fmla="*/ 2147483647 h 96"/>
                <a:gd name="T6" fmla="*/ 2147483647 w 110"/>
                <a:gd name="T7" fmla="*/ 2147483647 h 96"/>
                <a:gd name="T8" fmla="*/ 2147483647 w 110"/>
                <a:gd name="T9" fmla="*/ 2147483647 h 96"/>
                <a:gd name="T10" fmla="*/ 2147483647 w 110"/>
                <a:gd name="T11" fmla="*/ 2147483647 h 96"/>
                <a:gd name="T12" fmla="*/ 2147483647 w 110"/>
                <a:gd name="T13" fmla="*/ 2147483647 h 96"/>
                <a:gd name="T14" fmla="*/ 2147483647 w 110"/>
                <a:gd name="T15" fmla="*/ 2147483647 h 96"/>
                <a:gd name="T16" fmla="*/ 2147483647 w 110"/>
                <a:gd name="T17" fmla="*/ 2147483647 h 96"/>
                <a:gd name="T18" fmla="*/ 2147483647 w 110"/>
                <a:gd name="T19" fmla="*/ 2147483647 h 96"/>
                <a:gd name="T20" fmla="*/ 2147483647 w 110"/>
                <a:gd name="T21" fmla="*/ 2147483647 h 96"/>
                <a:gd name="T22" fmla="*/ 2147483647 w 110"/>
                <a:gd name="T23" fmla="*/ 2147483647 h 96"/>
                <a:gd name="T24" fmla="*/ 2147483647 w 110"/>
                <a:gd name="T25" fmla="*/ 2147483647 h 96"/>
                <a:gd name="T26" fmla="*/ 2147483647 w 110"/>
                <a:gd name="T27" fmla="*/ 2147483647 h 96"/>
                <a:gd name="T28" fmla="*/ 2147483647 w 110"/>
                <a:gd name="T29" fmla="*/ 2147483647 h 96"/>
                <a:gd name="T30" fmla="*/ 2147483647 w 110"/>
                <a:gd name="T31" fmla="*/ 2147483647 h 96"/>
                <a:gd name="T32" fmla="*/ 2147483647 w 110"/>
                <a:gd name="T33" fmla="*/ 2147483647 h 96"/>
                <a:gd name="T34" fmla="*/ 2147483647 w 110"/>
                <a:gd name="T35" fmla="*/ 2147483647 h 96"/>
                <a:gd name="T36" fmla="*/ 2147483647 w 110"/>
                <a:gd name="T37" fmla="*/ 2147483647 h 96"/>
                <a:gd name="T38" fmla="*/ 2147483647 w 110"/>
                <a:gd name="T39" fmla="*/ 2147483647 h 96"/>
                <a:gd name="T40" fmla="*/ 2147483647 w 110"/>
                <a:gd name="T41" fmla="*/ 2147483647 h 96"/>
                <a:gd name="T42" fmla="*/ 2147483647 w 110"/>
                <a:gd name="T43" fmla="*/ 2147483647 h 96"/>
                <a:gd name="T44" fmla="*/ 2147483647 w 110"/>
                <a:gd name="T45" fmla="*/ 2147483647 h 96"/>
                <a:gd name="T46" fmla="*/ 2147483647 w 110"/>
                <a:gd name="T47" fmla="*/ 2147483647 h 96"/>
                <a:gd name="T48" fmla="*/ 2147483647 w 110"/>
                <a:gd name="T49" fmla="*/ 2147483647 h 96"/>
                <a:gd name="T50" fmla="*/ 2147483647 w 110"/>
                <a:gd name="T51" fmla="*/ 2147483647 h 96"/>
                <a:gd name="T52" fmla="*/ 2147483647 w 110"/>
                <a:gd name="T53" fmla="*/ 2147483647 h 96"/>
                <a:gd name="T54" fmla="*/ 2147483647 w 110"/>
                <a:gd name="T55" fmla="*/ 2147483647 h 96"/>
                <a:gd name="T56" fmla="*/ 2147483647 w 110"/>
                <a:gd name="T57" fmla="*/ 2147483647 h 96"/>
                <a:gd name="T58" fmla="*/ 2147483647 w 110"/>
                <a:gd name="T59" fmla="*/ 2147483647 h 96"/>
                <a:gd name="T60" fmla="*/ 2147483647 w 110"/>
                <a:gd name="T61" fmla="*/ 2147483647 h 96"/>
                <a:gd name="T62" fmla="*/ 2147483647 w 110"/>
                <a:gd name="T63" fmla="*/ 2147483647 h 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0"/>
                <a:gd name="T97" fmla="*/ 0 h 96"/>
                <a:gd name="T98" fmla="*/ 110 w 110"/>
                <a:gd name="T99" fmla="*/ 96 h 9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0" h="96">
                  <a:moveTo>
                    <a:pt x="28" y="66"/>
                  </a:moveTo>
                  <a:lnTo>
                    <a:pt x="32" y="60"/>
                  </a:lnTo>
                  <a:lnTo>
                    <a:pt x="38" y="54"/>
                  </a:lnTo>
                  <a:lnTo>
                    <a:pt x="44" y="48"/>
                  </a:lnTo>
                  <a:lnTo>
                    <a:pt x="50" y="46"/>
                  </a:lnTo>
                  <a:lnTo>
                    <a:pt x="56" y="48"/>
                  </a:lnTo>
                  <a:lnTo>
                    <a:pt x="60" y="50"/>
                  </a:lnTo>
                  <a:lnTo>
                    <a:pt x="62" y="54"/>
                  </a:lnTo>
                  <a:lnTo>
                    <a:pt x="64" y="60"/>
                  </a:lnTo>
                  <a:lnTo>
                    <a:pt x="66" y="68"/>
                  </a:lnTo>
                  <a:lnTo>
                    <a:pt x="70" y="78"/>
                  </a:lnTo>
                  <a:lnTo>
                    <a:pt x="74" y="76"/>
                  </a:lnTo>
                  <a:lnTo>
                    <a:pt x="76" y="74"/>
                  </a:lnTo>
                  <a:lnTo>
                    <a:pt x="84" y="78"/>
                  </a:lnTo>
                  <a:lnTo>
                    <a:pt x="84" y="90"/>
                  </a:lnTo>
                  <a:lnTo>
                    <a:pt x="86" y="96"/>
                  </a:lnTo>
                  <a:lnTo>
                    <a:pt x="90" y="96"/>
                  </a:lnTo>
                  <a:lnTo>
                    <a:pt x="96" y="96"/>
                  </a:lnTo>
                  <a:lnTo>
                    <a:pt x="100" y="96"/>
                  </a:lnTo>
                  <a:lnTo>
                    <a:pt x="102" y="96"/>
                  </a:lnTo>
                  <a:lnTo>
                    <a:pt x="104" y="92"/>
                  </a:lnTo>
                  <a:lnTo>
                    <a:pt x="106" y="84"/>
                  </a:lnTo>
                  <a:lnTo>
                    <a:pt x="106" y="82"/>
                  </a:lnTo>
                  <a:lnTo>
                    <a:pt x="104" y="80"/>
                  </a:lnTo>
                  <a:lnTo>
                    <a:pt x="102" y="78"/>
                  </a:lnTo>
                  <a:lnTo>
                    <a:pt x="102" y="76"/>
                  </a:lnTo>
                  <a:lnTo>
                    <a:pt x="106" y="74"/>
                  </a:lnTo>
                  <a:lnTo>
                    <a:pt x="110" y="72"/>
                  </a:lnTo>
                  <a:lnTo>
                    <a:pt x="108" y="68"/>
                  </a:lnTo>
                  <a:lnTo>
                    <a:pt x="106" y="64"/>
                  </a:lnTo>
                  <a:lnTo>
                    <a:pt x="104" y="52"/>
                  </a:lnTo>
                  <a:lnTo>
                    <a:pt x="106" y="46"/>
                  </a:lnTo>
                  <a:lnTo>
                    <a:pt x="106" y="44"/>
                  </a:lnTo>
                  <a:lnTo>
                    <a:pt x="110" y="44"/>
                  </a:lnTo>
                  <a:lnTo>
                    <a:pt x="104" y="42"/>
                  </a:lnTo>
                  <a:lnTo>
                    <a:pt x="102" y="40"/>
                  </a:lnTo>
                  <a:lnTo>
                    <a:pt x="98" y="26"/>
                  </a:lnTo>
                  <a:lnTo>
                    <a:pt x="94" y="14"/>
                  </a:lnTo>
                  <a:lnTo>
                    <a:pt x="90" y="8"/>
                  </a:lnTo>
                  <a:lnTo>
                    <a:pt x="84" y="6"/>
                  </a:lnTo>
                  <a:lnTo>
                    <a:pt x="82" y="8"/>
                  </a:lnTo>
                  <a:lnTo>
                    <a:pt x="80" y="10"/>
                  </a:lnTo>
                  <a:lnTo>
                    <a:pt x="74" y="10"/>
                  </a:lnTo>
                  <a:lnTo>
                    <a:pt x="60" y="8"/>
                  </a:lnTo>
                  <a:lnTo>
                    <a:pt x="50" y="6"/>
                  </a:lnTo>
                  <a:lnTo>
                    <a:pt x="48" y="6"/>
                  </a:lnTo>
                  <a:lnTo>
                    <a:pt x="42" y="8"/>
                  </a:lnTo>
                  <a:lnTo>
                    <a:pt x="36" y="6"/>
                  </a:lnTo>
                  <a:lnTo>
                    <a:pt x="30" y="4"/>
                  </a:lnTo>
                  <a:lnTo>
                    <a:pt x="24" y="2"/>
                  </a:lnTo>
                  <a:lnTo>
                    <a:pt x="18" y="0"/>
                  </a:lnTo>
                  <a:lnTo>
                    <a:pt x="18" y="4"/>
                  </a:lnTo>
                  <a:lnTo>
                    <a:pt x="18" y="8"/>
                  </a:lnTo>
                  <a:lnTo>
                    <a:pt x="14" y="8"/>
                  </a:lnTo>
                  <a:lnTo>
                    <a:pt x="16" y="12"/>
                  </a:lnTo>
                  <a:lnTo>
                    <a:pt x="18" y="12"/>
                  </a:lnTo>
                  <a:lnTo>
                    <a:pt x="18" y="16"/>
                  </a:lnTo>
                  <a:lnTo>
                    <a:pt x="12" y="18"/>
                  </a:lnTo>
                  <a:lnTo>
                    <a:pt x="8" y="20"/>
                  </a:lnTo>
                  <a:lnTo>
                    <a:pt x="4" y="22"/>
                  </a:lnTo>
                  <a:lnTo>
                    <a:pt x="0" y="24"/>
                  </a:lnTo>
                  <a:lnTo>
                    <a:pt x="16" y="42"/>
                  </a:lnTo>
                  <a:lnTo>
                    <a:pt x="22" y="52"/>
                  </a:lnTo>
                  <a:lnTo>
                    <a:pt x="28"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15" name="Freeform 138"/>
            <p:cNvSpPr>
              <a:spLocks/>
            </p:cNvSpPr>
            <p:nvPr/>
          </p:nvSpPr>
          <p:spPr bwMode="auto">
            <a:xfrm>
              <a:off x="4329942" y="4282241"/>
              <a:ext cx="62268" cy="88938"/>
            </a:xfrm>
            <a:custGeom>
              <a:avLst/>
              <a:gdLst>
                <a:gd name="T0" fmla="*/ 2147483647 w 42"/>
                <a:gd name="T1" fmla="*/ 2147483647 h 56"/>
                <a:gd name="T2" fmla="*/ 2147483647 w 42"/>
                <a:gd name="T3" fmla="*/ 2147483647 h 56"/>
                <a:gd name="T4" fmla="*/ 2147483647 w 42"/>
                <a:gd name="T5" fmla="*/ 2147483647 h 56"/>
                <a:gd name="T6" fmla="*/ 2147483647 w 42"/>
                <a:gd name="T7" fmla="*/ 2147483647 h 56"/>
                <a:gd name="T8" fmla="*/ 2147483647 w 42"/>
                <a:gd name="T9" fmla="*/ 2147483647 h 56"/>
                <a:gd name="T10" fmla="*/ 0 w 42"/>
                <a:gd name="T11" fmla="*/ 2147483647 h 56"/>
                <a:gd name="T12" fmla="*/ 2147483647 w 42"/>
                <a:gd name="T13" fmla="*/ 2147483647 h 56"/>
                <a:gd name="T14" fmla="*/ 2147483647 w 42"/>
                <a:gd name="T15" fmla="*/ 2147483647 h 56"/>
                <a:gd name="T16" fmla="*/ 2147483647 w 42"/>
                <a:gd name="T17" fmla="*/ 2147483647 h 56"/>
                <a:gd name="T18" fmla="*/ 2147483647 w 42"/>
                <a:gd name="T19" fmla="*/ 0 h 56"/>
                <a:gd name="T20" fmla="*/ 2147483647 w 42"/>
                <a:gd name="T21" fmla="*/ 2147483647 h 56"/>
                <a:gd name="T22" fmla="*/ 2147483647 w 42"/>
                <a:gd name="T23" fmla="*/ 2147483647 h 56"/>
                <a:gd name="T24" fmla="*/ 2147483647 w 42"/>
                <a:gd name="T25" fmla="*/ 2147483647 h 56"/>
                <a:gd name="T26" fmla="*/ 2147483647 w 42"/>
                <a:gd name="T27" fmla="*/ 2147483647 h 56"/>
                <a:gd name="T28" fmla="*/ 2147483647 w 42"/>
                <a:gd name="T29" fmla="*/ 2147483647 h 56"/>
                <a:gd name="T30" fmla="*/ 2147483647 w 42"/>
                <a:gd name="T31" fmla="*/ 2147483647 h 56"/>
                <a:gd name="T32" fmla="*/ 2147483647 w 42"/>
                <a:gd name="T33" fmla="*/ 2147483647 h 56"/>
                <a:gd name="T34" fmla="*/ 2147483647 w 42"/>
                <a:gd name="T35" fmla="*/ 2147483647 h 56"/>
                <a:gd name="T36" fmla="*/ 2147483647 w 42"/>
                <a:gd name="T37" fmla="*/ 2147483647 h 56"/>
                <a:gd name="T38" fmla="*/ 2147483647 w 42"/>
                <a:gd name="T39" fmla="*/ 2147483647 h 56"/>
                <a:gd name="T40" fmla="*/ 2147483647 w 42"/>
                <a:gd name="T41" fmla="*/ 2147483647 h 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56"/>
                <a:gd name="T65" fmla="*/ 42 w 42"/>
                <a:gd name="T66" fmla="*/ 56 h 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56">
                  <a:moveTo>
                    <a:pt x="24" y="56"/>
                  </a:moveTo>
                  <a:lnTo>
                    <a:pt x="18" y="50"/>
                  </a:lnTo>
                  <a:lnTo>
                    <a:pt x="12" y="46"/>
                  </a:lnTo>
                  <a:lnTo>
                    <a:pt x="6" y="38"/>
                  </a:lnTo>
                  <a:lnTo>
                    <a:pt x="2" y="30"/>
                  </a:lnTo>
                  <a:lnTo>
                    <a:pt x="0" y="20"/>
                  </a:lnTo>
                  <a:lnTo>
                    <a:pt x="4" y="14"/>
                  </a:lnTo>
                  <a:lnTo>
                    <a:pt x="10" y="8"/>
                  </a:lnTo>
                  <a:lnTo>
                    <a:pt x="16" y="2"/>
                  </a:lnTo>
                  <a:lnTo>
                    <a:pt x="22" y="0"/>
                  </a:lnTo>
                  <a:lnTo>
                    <a:pt x="28" y="2"/>
                  </a:lnTo>
                  <a:lnTo>
                    <a:pt x="32" y="4"/>
                  </a:lnTo>
                  <a:lnTo>
                    <a:pt x="34" y="8"/>
                  </a:lnTo>
                  <a:lnTo>
                    <a:pt x="36" y="14"/>
                  </a:lnTo>
                  <a:lnTo>
                    <a:pt x="38" y="22"/>
                  </a:lnTo>
                  <a:lnTo>
                    <a:pt x="42" y="32"/>
                  </a:lnTo>
                  <a:lnTo>
                    <a:pt x="40" y="36"/>
                  </a:lnTo>
                  <a:lnTo>
                    <a:pt x="38" y="42"/>
                  </a:lnTo>
                  <a:lnTo>
                    <a:pt x="34" y="48"/>
                  </a:lnTo>
                  <a:lnTo>
                    <a:pt x="28" y="52"/>
                  </a:lnTo>
                  <a:lnTo>
                    <a:pt x="24"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16" name="Freeform 139"/>
            <p:cNvSpPr>
              <a:spLocks/>
            </p:cNvSpPr>
            <p:nvPr/>
          </p:nvSpPr>
          <p:spPr bwMode="auto">
            <a:xfrm>
              <a:off x="4364536" y="4328702"/>
              <a:ext cx="93402" cy="111506"/>
            </a:xfrm>
            <a:custGeom>
              <a:avLst/>
              <a:gdLst>
                <a:gd name="T0" fmla="*/ 2147483647 w 64"/>
                <a:gd name="T1" fmla="*/ 2147483647 h 72"/>
                <a:gd name="T2" fmla="*/ 2147483647 w 64"/>
                <a:gd name="T3" fmla="*/ 2147483647 h 72"/>
                <a:gd name="T4" fmla="*/ 2147483647 w 64"/>
                <a:gd name="T5" fmla="*/ 2147483647 h 72"/>
                <a:gd name="T6" fmla="*/ 2147483647 w 64"/>
                <a:gd name="T7" fmla="*/ 2147483647 h 72"/>
                <a:gd name="T8" fmla="*/ 2147483647 w 64"/>
                <a:gd name="T9" fmla="*/ 2147483647 h 72"/>
                <a:gd name="T10" fmla="*/ 0 w 64"/>
                <a:gd name="T11" fmla="*/ 2147483647 h 72"/>
                <a:gd name="T12" fmla="*/ 2147483647 w 64"/>
                <a:gd name="T13" fmla="*/ 2147483647 h 72"/>
                <a:gd name="T14" fmla="*/ 2147483647 w 64"/>
                <a:gd name="T15" fmla="*/ 2147483647 h 72"/>
                <a:gd name="T16" fmla="*/ 2147483647 w 64"/>
                <a:gd name="T17" fmla="*/ 2147483647 h 72"/>
                <a:gd name="T18" fmla="*/ 2147483647 w 64"/>
                <a:gd name="T19" fmla="*/ 2147483647 h 72"/>
                <a:gd name="T20" fmla="*/ 2147483647 w 64"/>
                <a:gd name="T21" fmla="*/ 2147483647 h 72"/>
                <a:gd name="T22" fmla="*/ 2147483647 w 64"/>
                <a:gd name="T23" fmla="*/ 2147483647 h 72"/>
                <a:gd name="T24" fmla="*/ 2147483647 w 64"/>
                <a:gd name="T25" fmla="*/ 2147483647 h 72"/>
                <a:gd name="T26" fmla="*/ 2147483647 w 64"/>
                <a:gd name="T27" fmla="*/ 0 h 72"/>
                <a:gd name="T28" fmla="*/ 2147483647 w 64"/>
                <a:gd name="T29" fmla="*/ 2147483647 h 72"/>
                <a:gd name="T30" fmla="*/ 2147483647 w 64"/>
                <a:gd name="T31" fmla="*/ 2147483647 h 72"/>
                <a:gd name="T32" fmla="*/ 2147483647 w 64"/>
                <a:gd name="T33" fmla="*/ 2147483647 h 72"/>
                <a:gd name="T34" fmla="*/ 2147483647 w 64"/>
                <a:gd name="T35" fmla="*/ 2147483647 h 72"/>
                <a:gd name="T36" fmla="*/ 2147483647 w 64"/>
                <a:gd name="T37" fmla="*/ 2147483647 h 72"/>
                <a:gd name="T38" fmla="*/ 2147483647 w 64"/>
                <a:gd name="T39" fmla="*/ 2147483647 h 72"/>
                <a:gd name="T40" fmla="*/ 2147483647 w 64"/>
                <a:gd name="T41" fmla="*/ 2147483647 h 72"/>
                <a:gd name="T42" fmla="*/ 2147483647 w 64"/>
                <a:gd name="T43" fmla="*/ 2147483647 h 72"/>
                <a:gd name="T44" fmla="*/ 2147483647 w 64"/>
                <a:gd name="T45" fmla="*/ 2147483647 h 72"/>
                <a:gd name="T46" fmla="*/ 2147483647 w 64"/>
                <a:gd name="T47" fmla="*/ 2147483647 h 72"/>
                <a:gd name="T48" fmla="*/ 2147483647 w 64"/>
                <a:gd name="T49" fmla="*/ 2147483647 h 72"/>
                <a:gd name="T50" fmla="*/ 2147483647 w 64"/>
                <a:gd name="T51" fmla="*/ 2147483647 h 72"/>
                <a:gd name="T52" fmla="*/ 2147483647 w 64"/>
                <a:gd name="T53" fmla="*/ 2147483647 h 72"/>
                <a:gd name="T54" fmla="*/ 2147483647 w 64"/>
                <a:gd name="T55" fmla="*/ 2147483647 h 72"/>
                <a:gd name="T56" fmla="*/ 2147483647 w 64"/>
                <a:gd name="T57" fmla="*/ 2147483647 h 72"/>
                <a:gd name="T58" fmla="*/ 2147483647 w 64"/>
                <a:gd name="T59" fmla="*/ 2147483647 h 72"/>
                <a:gd name="T60" fmla="*/ 2147483647 w 64"/>
                <a:gd name="T61" fmla="*/ 2147483647 h 7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4"/>
                <a:gd name="T94" fmla="*/ 0 h 72"/>
                <a:gd name="T95" fmla="*/ 64 w 64"/>
                <a:gd name="T96" fmla="*/ 72 h 7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4" h="72">
                  <a:moveTo>
                    <a:pt x="62" y="72"/>
                  </a:moveTo>
                  <a:lnTo>
                    <a:pt x="54" y="70"/>
                  </a:lnTo>
                  <a:lnTo>
                    <a:pt x="50" y="66"/>
                  </a:lnTo>
                  <a:lnTo>
                    <a:pt x="40" y="56"/>
                  </a:lnTo>
                  <a:lnTo>
                    <a:pt x="20" y="44"/>
                  </a:lnTo>
                  <a:lnTo>
                    <a:pt x="0" y="28"/>
                  </a:lnTo>
                  <a:lnTo>
                    <a:pt x="2" y="26"/>
                  </a:lnTo>
                  <a:lnTo>
                    <a:pt x="4" y="24"/>
                  </a:lnTo>
                  <a:lnTo>
                    <a:pt x="10" y="20"/>
                  </a:lnTo>
                  <a:lnTo>
                    <a:pt x="14" y="14"/>
                  </a:lnTo>
                  <a:lnTo>
                    <a:pt x="16" y="8"/>
                  </a:lnTo>
                  <a:lnTo>
                    <a:pt x="18" y="4"/>
                  </a:lnTo>
                  <a:lnTo>
                    <a:pt x="22" y="2"/>
                  </a:lnTo>
                  <a:lnTo>
                    <a:pt x="24" y="0"/>
                  </a:lnTo>
                  <a:lnTo>
                    <a:pt x="32" y="4"/>
                  </a:lnTo>
                  <a:lnTo>
                    <a:pt x="32" y="16"/>
                  </a:lnTo>
                  <a:lnTo>
                    <a:pt x="34" y="22"/>
                  </a:lnTo>
                  <a:lnTo>
                    <a:pt x="38" y="22"/>
                  </a:lnTo>
                  <a:lnTo>
                    <a:pt x="44" y="22"/>
                  </a:lnTo>
                  <a:lnTo>
                    <a:pt x="50" y="22"/>
                  </a:lnTo>
                  <a:lnTo>
                    <a:pt x="50" y="24"/>
                  </a:lnTo>
                  <a:lnTo>
                    <a:pt x="50" y="28"/>
                  </a:lnTo>
                  <a:lnTo>
                    <a:pt x="50" y="34"/>
                  </a:lnTo>
                  <a:lnTo>
                    <a:pt x="50" y="38"/>
                  </a:lnTo>
                  <a:lnTo>
                    <a:pt x="50" y="42"/>
                  </a:lnTo>
                  <a:lnTo>
                    <a:pt x="56" y="46"/>
                  </a:lnTo>
                  <a:lnTo>
                    <a:pt x="62" y="48"/>
                  </a:lnTo>
                  <a:lnTo>
                    <a:pt x="64" y="52"/>
                  </a:lnTo>
                  <a:lnTo>
                    <a:pt x="64" y="54"/>
                  </a:lnTo>
                  <a:lnTo>
                    <a:pt x="62" y="70"/>
                  </a:lnTo>
                  <a:lnTo>
                    <a:pt x="62"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17" name="Freeform 140"/>
            <p:cNvSpPr>
              <a:spLocks/>
            </p:cNvSpPr>
            <p:nvPr/>
          </p:nvSpPr>
          <p:spPr bwMode="auto">
            <a:xfrm>
              <a:off x="4499449" y="4138877"/>
              <a:ext cx="177579" cy="156638"/>
            </a:xfrm>
            <a:custGeom>
              <a:avLst/>
              <a:gdLst>
                <a:gd name="T0" fmla="*/ 2147483647 w 122"/>
                <a:gd name="T1" fmla="*/ 2147483647 h 98"/>
                <a:gd name="T2" fmla="*/ 2147483647 w 122"/>
                <a:gd name="T3" fmla="*/ 2147483647 h 98"/>
                <a:gd name="T4" fmla="*/ 2147483647 w 122"/>
                <a:gd name="T5" fmla="*/ 2147483647 h 98"/>
                <a:gd name="T6" fmla="*/ 2147483647 w 122"/>
                <a:gd name="T7" fmla="*/ 2147483647 h 98"/>
                <a:gd name="T8" fmla="*/ 2147483647 w 122"/>
                <a:gd name="T9" fmla="*/ 2147483647 h 98"/>
                <a:gd name="T10" fmla="*/ 2147483647 w 122"/>
                <a:gd name="T11" fmla="*/ 2147483647 h 98"/>
                <a:gd name="T12" fmla="*/ 2147483647 w 122"/>
                <a:gd name="T13" fmla="*/ 2147483647 h 98"/>
                <a:gd name="T14" fmla="*/ 2147483647 w 122"/>
                <a:gd name="T15" fmla="*/ 2147483647 h 98"/>
                <a:gd name="T16" fmla="*/ 2147483647 w 122"/>
                <a:gd name="T17" fmla="*/ 2147483647 h 98"/>
                <a:gd name="T18" fmla="*/ 2147483647 w 122"/>
                <a:gd name="T19" fmla="*/ 2147483647 h 98"/>
                <a:gd name="T20" fmla="*/ 2147483647 w 122"/>
                <a:gd name="T21" fmla="*/ 2147483647 h 98"/>
                <a:gd name="T22" fmla="*/ 2147483647 w 122"/>
                <a:gd name="T23" fmla="*/ 2147483647 h 98"/>
                <a:gd name="T24" fmla="*/ 2147483647 w 122"/>
                <a:gd name="T25" fmla="*/ 0 h 98"/>
                <a:gd name="T26" fmla="*/ 2147483647 w 122"/>
                <a:gd name="T27" fmla="*/ 2147483647 h 98"/>
                <a:gd name="T28" fmla="*/ 2147483647 w 122"/>
                <a:gd name="T29" fmla="*/ 2147483647 h 98"/>
                <a:gd name="T30" fmla="*/ 2147483647 w 122"/>
                <a:gd name="T31" fmla="*/ 2147483647 h 98"/>
                <a:gd name="T32" fmla="*/ 2147483647 w 122"/>
                <a:gd name="T33" fmla="*/ 2147483647 h 98"/>
                <a:gd name="T34" fmla="*/ 2147483647 w 122"/>
                <a:gd name="T35" fmla="*/ 2147483647 h 98"/>
                <a:gd name="T36" fmla="*/ 2147483647 w 122"/>
                <a:gd name="T37" fmla="*/ 2147483647 h 98"/>
                <a:gd name="T38" fmla="*/ 2147483647 w 122"/>
                <a:gd name="T39" fmla="*/ 2147483647 h 98"/>
                <a:gd name="T40" fmla="*/ 2147483647 w 122"/>
                <a:gd name="T41" fmla="*/ 2147483647 h 98"/>
                <a:gd name="T42" fmla="*/ 2147483647 w 122"/>
                <a:gd name="T43" fmla="*/ 2147483647 h 98"/>
                <a:gd name="T44" fmla="*/ 2147483647 w 122"/>
                <a:gd name="T45" fmla="*/ 2147483647 h 98"/>
                <a:gd name="T46" fmla="*/ 2147483647 w 122"/>
                <a:gd name="T47" fmla="*/ 2147483647 h 98"/>
                <a:gd name="T48" fmla="*/ 2147483647 w 122"/>
                <a:gd name="T49" fmla="*/ 2147483647 h 98"/>
                <a:gd name="T50" fmla="*/ 2147483647 w 122"/>
                <a:gd name="T51" fmla="*/ 2147483647 h 98"/>
                <a:gd name="T52" fmla="*/ 2147483647 w 122"/>
                <a:gd name="T53" fmla="*/ 2147483647 h 98"/>
                <a:gd name="T54" fmla="*/ 2147483647 w 122"/>
                <a:gd name="T55" fmla="*/ 2147483647 h 98"/>
                <a:gd name="T56" fmla="*/ 2147483647 w 122"/>
                <a:gd name="T57" fmla="*/ 2147483647 h 98"/>
                <a:gd name="T58" fmla="*/ 2147483647 w 122"/>
                <a:gd name="T59" fmla="*/ 2147483647 h 98"/>
                <a:gd name="T60" fmla="*/ 0 w 122"/>
                <a:gd name="T61" fmla="*/ 2147483647 h 98"/>
                <a:gd name="T62" fmla="*/ 2147483647 w 122"/>
                <a:gd name="T63" fmla="*/ 2147483647 h 98"/>
                <a:gd name="T64" fmla="*/ 2147483647 w 122"/>
                <a:gd name="T65" fmla="*/ 2147483647 h 98"/>
                <a:gd name="T66" fmla="*/ 2147483647 w 122"/>
                <a:gd name="T67" fmla="*/ 2147483647 h 98"/>
                <a:gd name="T68" fmla="*/ 2147483647 w 122"/>
                <a:gd name="T69" fmla="*/ 2147483647 h 98"/>
                <a:gd name="T70" fmla="*/ 2147483647 w 122"/>
                <a:gd name="T71" fmla="*/ 2147483647 h 98"/>
                <a:gd name="T72" fmla="*/ 2147483647 w 122"/>
                <a:gd name="T73" fmla="*/ 2147483647 h 98"/>
                <a:gd name="T74" fmla="*/ 2147483647 w 122"/>
                <a:gd name="T75" fmla="*/ 2147483647 h 98"/>
                <a:gd name="T76" fmla="*/ 2147483647 w 122"/>
                <a:gd name="T77" fmla="*/ 2147483647 h 98"/>
                <a:gd name="T78" fmla="*/ 2147483647 w 122"/>
                <a:gd name="T79" fmla="*/ 2147483647 h 98"/>
                <a:gd name="T80" fmla="*/ 2147483647 w 122"/>
                <a:gd name="T81" fmla="*/ 2147483647 h 98"/>
                <a:gd name="T82" fmla="*/ 2147483647 w 122"/>
                <a:gd name="T83" fmla="*/ 2147483647 h 98"/>
                <a:gd name="T84" fmla="*/ 2147483647 w 122"/>
                <a:gd name="T85" fmla="*/ 2147483647 h 98"/>
                <a:gd name="T86" fmla="*/ 2147483647 w 122"/>
                <a:gd name="T87" fmla="*/ 2147483647 h 98"/>
                <a:gd name="T88" fmla="*/ 2147483647 w 122"/>
                <a:gd name="T89" fmla="*/ 2147483647 h 98"/>
                <a:gd name="T90" fmla="*/ 2147483647 w 122"/>
                <a:gd name="T91" fmla="*/ 2147483647 h 98"/>
                <a:gd name="T92" fmla="*/ 2147483647 w 122"/>
                <a:gd name="T93" fmla="*/ 2147483647 h 98"/>
                <a:gd name="T94" fmla="*/ 2147483647 w 122"/>
                <a:gd name="T95" fmla="*/ 2147483647 h 98"/>
                <a:gd name="T96" fmla="*/ 2147483647 w 122"/>
                <a:gd name="T97" fmla="*/ 2147483647 h 98"/>
                <a:gd name="T98" fmla="*/ 2147483647 w 122"/>
                <a:gd name="T99" fmla="*/ 2147483647 h 98"/>
                <a:gd name="T100" fmla="*/ 2147483647 w 122"/>
                <a:gd name="T101" fmla="*/ 2147483647 h 98"/>
                <a:gd name="T102" fmla="*/ 2147483647 w 122"/>
                <a:gd name="T103" fmla="*/ 2147483647 h 98"/>
                <a:gd name="T104" fmla="*/ 2147483647 w 122"/>
                <a:gd name="T105" fmla="*/ 2147483647 h 98"/>
                <a:gd name="T106" fmla="*/ 2147483647 w 122"/>
                <a:gd name="T107" fmla="*/ 2147483647 h 98"/>
                <a:gd name="T108" fmla="*/ 2147483647 w 122"/>
                <a:gd name="T109" fmla="*/ 2147483647 h 98"/>
                <a:gd name="T110" fmla="*/ 2147483647 w 122"/>
                <a:gd name="T111" fmla="*/ 2147483647 h 98"/>
                <a:gd name="T112" fmla="*/ 2147483647 w 122"/>
                <a:gd name="T113" fmla="*/ 2147483647 h 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2"/>
                <a:gd name="T172" fmla="*/ 0 h 98"/>
                <a:gd name="T173" fmla="*/ 122 w 122"/>
                <a:gd name="T174" fmla="*/ 98 h 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2" h="98">
                  <a:moveTo>
                    <a:pt x="122" y="48"/>
                  </a:moveTo>
                  <a:lnTo>
                    <a:pt x="120" y="44"/>
                  </a:lnTo>
                  <a:lnTo>
                    <a:pt x="114" y="42"/>
                  </a:lnTo>
                  <a:lnTo>
                    <a:pt x="108" y="42"/>
                  </a:lnTo>
                  <a:lnTo>
                    <a:pt x="104" y="38"/>
                  </a:lnTo>
                  <a:lnTo>
                    <a:pt x="104" y="34"/>
                  </a:lnTo>
                  <a:lnTo>
                    <a:pt x="104" y="30"/>
                  </a:lnTo>
                  <a:lnTo>
                    <a:pt x="104" y="26"/>
                  </a:lnTo>
                  <a:lnTo>
                    <a:pt x="102" y="22"/>
                  </a:lnTo>
                  <a:lnTo>
                    <a:pt x="98" y="18"/>
                  </a:lnTo>
                  <a:lnTo>
                    <a:pt x="94" y="16"/>
                  </a:lnTo>
                  <a:lnTo>
                    <a:pt x="90" y="10"/>
                  </a:lnTo>
                  <a:lnTo>
                    <a:pt x="90" y="0"/>
                  </a:lnTo>
                  <a:lnTo>
                    <a:pt x="68" y="6"/>
                  </a:lnTo>
                  <a:lnTo>
                    <a:pt x="46" y="14"/>
                  </a:lnTo>
                  <a:lnTo>
                    <a:pt x="42" y="16"/>
                  </a:lnTo>
                  <a:lnTo>
                    <a:pt x="40" y="18"/>
                  </a:lnTo>
                  <a:lnTo>
                    <a:pt x="38" y="24"/>
                  </a:lnTo>
                  <a:lnTo>
                    <a:pt x="34" y="30"/>
                  </a:lnTo>
                  <a:lnTo>
                    <a:pt x="32" y="30"/>
                  </a:lnTo>
                  <a:lnTo>
                    <a:pt x="28" y="30"/>
                  </a:lnTo>
                  <a:lnTo>
                    <a:pt x="20" y="30"/>
                  </a:lnTo>
                  <a:lnTo>
                    <a:pt x="20" y="40"/>
                  </a:lnTo>
                  <a:lnTo>
                    <a:pt x="20" y="46"/>
                  </a:lnTo>
                  <a:lnTo>
                    <a:pt x="18" y="50"/>
                  </a:lnTo>
                  <a:lnTo>
                    <a:pt x="12" y="54"/>
                  </a:lnTo>
                  <a:lnTo>
                    <a:pt x="6" y="58"/>
                  </a:lnTo>
                  <a:lnTo>
                    <a:pt x="4" y="62"/>
                  </a:lnTo>
                  <a:lnTo>
                    <a:pt x="4" y="66"/>
                  </a:lnTo>
                  <a:lnTo>
                    <a:pt x="2" y="74"/>
                  </a:lnTo>
                  <a:lnTo>
                    <a:pt x="0" y="80"/>
                  </a:lnTo>
                  <a:lnTo>
                    <a:pt x="4" y="84"/>
                  </a:lnTo>
                  <a:lnTo>
                    <a:pt x="8" y="90"/>
                  </a:lnTo>
                  <a:lnTo>
                    <a:pt x="12" y="94"/>
                  </a:lnTo>
                  <a:lnTo>
                    <a:pt x="18" y="96"/>
                  </a:lnTo>
                  <a:lnTo>
                    <a:pt x="22" y="96"/>
                  </a:lnTo>
                  <a:lnTo>
                    <a:pt x="24" y="94"/>
                  </a:lnTo>
                  <a:lnTo>
                    <a:pt x="28" y="92"/>
                  </a:lnTo>
                  <a:lnTo>
                    <a:pt x="32" y="92"/>
                  </a:lnTo>
                  <a:lnTo>
                    <a:pt x="36" y="92"/>
                  </a:lnTo>
                  <a:lnTo>
                    <a:pt x="38" y="94"/>
                  </a:lnTo>
                  <a:lnTo>
                    <a:pt x="40" y="98"/>
                  </a:lnTo>
                  <a:lnTo>
                    <a:pt x="42" y="98"/>
                  </a:lnTo>
                  <a:lnTo>
                    <a:pt x="42" y="86"/>
                  </a:lnTo>
                  <a:lnTo>
                    <a:pt x="42" y="72"/>
                  </a:lnTo>
                  <a:lnTo>
                    <a:pt x="50" y="72"/>
                  </a:lnTo>
                  <a:lnTo>
                    <a:pt x="58" y="72"/>
                  </a:lnTo>
                  <a:lnTo>
                    <a:pt x="76" y="72"/>
                  </a:lnTo>
                  <a:lnTo>
                    <a:pt x="106" y="72"/>
                  </a:lnTo>
                  <a:lnTo>
                    <a:pt x="106" y="68"/>
                  </a:lnTo>
                  <a:lnTo>
                    <a:pt x="108" y="66"/>
                  </a:lnTo>
                  <a:lnTo>
                    <a:pt x="114" y="64"/>
                  </a:lnTo>
                  <a:lnTo>
                    <a:pt x="122" y="60"/>
                  </a:lnTo>
                  <a:lnTo>
                    <a:pt x="122" y="58"/>
                  </a:lnTo>
                  <a:lnTo>
                    <a:pt x="122" y="56"/>
                  </a:lnTo>
                  <a:lnTo>
                    <a:pt x="122" y="50"/>
                  </a:lnTo>
                  <a:lnTo>
                    <a:pt x="12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18" name="Freeform 141"/>
            <p:cNvSpPr>
              <a:spLocks/>
            </p:cNvSpPr>
            <p:nvPr/>
          </p:nvSpPr>
          <p:spPr bwMode="auto">
            <a:xfrm>
              <a:off x="4439488" y="4266311"/>
              <a:ext cx="129148" cy="173895"/>
            </a:xfrm>
            <a:custGeom>
              <a:avLst/>
              <a:gdLst>
                <a:gd name="T0" fmla="*/ 2147483647 w 90"/>
                <a:gd name="T1" fmla="*/ 2147483647 h 110"/>
                <a:gd name="T2" fmla="*/ 2147483647 w 90"/>
                <a:gd name="T3" fmla="*/ 2147483647 h 110"/>
                <a:gd name="T4" fmla="*/ 0 w 90"/>
                <a:gd name="T5" fmla="*/ 2147483647 h 110"/>
                <a:gd name="T6" fmla="*/ 2147483647 w 90"/>
                <a:gd name="T7" fmla="*/ 2147483647 h 110"/>
                <a:gd name="T8" fmla="*/ 2147483647 w 90"/>
                <a:gd name="T9" fmla="*/ 2147483647 h 110"/>
                <a:gd name="T10" fmla="*/ 2147483647 w 90"/>
                <a:gd name="T11" fmla="*/ 2147483647 h 110"/>
                <a:gd name="T12" fmla="*/ 2147483647 w 90"/>
                <a:gd name="T13" fmla="*/ 2147483647 h 110"/>
                <a:gd name="T14" fmla="*/ 2147483647 w 90"/>
                <a:gd name="T15" fmla="*/ 2147483647 h 110"/>
                <a:gd name="T16" fmla="*/ 2147483647 w 90"/>
                <a:gd name="T17" fmla="*/ 2147483647 h 110"/>
                <a:gd name="T18" fmla="*/ 2147483647 w 90"/>
                <a:gd name="T19" fmla="*/ 0 h 110"/>
                <a:gd name="T20" fmla="*/ 2147483647 w 90"/>
                <a:gd name="T21" fmla="*/ 2147483647 h 110"/>
                <a:gd name="T22" fmla="*/ 2147483647 w 90"/>
                <a:gd name="T23" fmla="*/ 2147483647 h 110"/>
                <a:gd name="T24" fmla="*/ 2147483647 w 90"/>
                <a:gd name="T25" fmla="*/ 2147483647 h 110"/>
                <a:gd name="T26" fmla="*/ 2147483647 w 90"/>
                <a:gd name="T27" fmla="*/ 2147483647 h 110"/>
                <a:gd name="T28" fmla="*/ 2147483647 w 90"/>
                <a:gd name="T29" fmla="*/ 2147483647 h 110"/>
                <a:gd name="T30" fmla="*/ 2147483647 w 90"/>
                <a:gd name="T31" fmla="*/ 2147483647 h 110"/>
                <a:gd name="T32" fmla="*/ 2147483647 w 90"/>
                <a:gd name="T33" fmla="*/ 2147483647 h 110"/>
                <a:gd name="T34" fmla="*/ 2147483647 w 90"/>
                <a:gd name="T35" fmla="*/ 2147483647 h 110"/>
                <a:gd name="T36" fmla="*/ 2147483647 w 90"/>
                <a:gd name="T37" fmla="*/ 2147483647 h 110"/>
                <a:gd name="T38" fmla="*/ 2147483647 w 90"/>
                <a:gd name="T39" fmla="*/ 2147483647 h 110"/>
                <a:gd name="T40" fmla="*/ 2147483647 w 90"/>
                <a:gd name="T41" fmla="*/ 2147483647 h 110"/>
                <a:gd name="T42" fmla="*/ 2147483647 w 90"/>
                <a:gd name="T43" fmla="*/ 2147483647 h 110"/>
                <a:gd name="T44" fmla="*/ 2147483647 w 90"/>
                <a:gd name="T45" fmla="*/ 2147483647 h 110"/>
                <a:gd name="T46" fmla="*/ 2147483647 w 90"/>
                <a:gd name="T47" fmla="*/ 2147483647 h 110"/>
                <a:gd name="T48" fmla="*/ 2147483647 w 90"/>
                <a:gd name="T49" fmla="*/ 2147483647 h 110"/>
                <a:gd name="T50" fmla="*/ 2147483647 w 90"/>
                <a:gd name="T51" fmla="*/ 2147483647 h 110"/>
                <a:gd name="T52" fmla="*/ 2147483647 w 90"/>
                <a:gd name="T53" fmla="*/ 2147483647 h 110"/>
                <a:gd name="T54" fmla="*/ 2147483647 w 90"/>
                <a:gd name="T55" fmla="*/ 2147483647 h 110"/>
                <a:gd name="T56" fmla="*/ 0 w 90"/>
                <a:gd name="T57" fmla="*/ 2147483647 h 110"/>
                <a:gd name="T58" fmla="*/ 0 w 90"/>
                <a:gd name="T59" fmla="*/ 2147483647 h 110"/>
                <a:gd name="T60" fmla="*/ 0 w 90"/>
                <a:gd name="T61" fmla="*/ 2147483647 h 110"/>
                <a:gd name="T62" fmla="*/ 2147483647 w 90"/>
                <a:gd name="T63" fmla="*/ 2147483647 h 1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0"/>
                <a:gd name="T97" fmla="*/ 0 h 110"/>
                <a:gd name="T98" fmla="*/ 90 w 90"/>
                <a:gd name="T99" fmla="*/ 110 h 1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0" h="110">
                  <a:moveTo>
                    <a:pt x="2" y="56"/>
                  </a:moveTo>
                  <a:lnTo>
                    <a:pt x="4" y="48"/>
                  </a:lnTo>
                  <a:lnTo>
                    <a:pt x="4" y="46"/>
                  </a:lnTo>
                  <a:lnTo>
                    <a:pt x="2" y="44"/>
                  </a:lnTo>
                  <a:lnTo>
                    <a:pt x="0" y="42"/>
                  </a:lnTo>
                  <a:lnTo>
                    <a:pt x="0" y="40"/>
                  </a:lnTo>
                  <a:lnTo>
                    <a:pt x="4" y="38"/>
                  </a:lnTo>
                  <a:lnTo>
                    <a:pt x="8" y="36"/>
                  </a:lnTo>
                  <a:lnTo>
                    <a:pt x="6" y="32"/>
                  </a:lnTo>
                  <a:lnTo>
                    <a:pt x="4" y="28"/>
                  </a:lnTo>
                  <a:lnTo>
                    <a:pt x="2" y="16"/>
                  </a:lnTo>
                  <a:lnTo>
                    <a:pt x="4" y="10"/>
                  </a:lnTo>
                  <a:lnTo>
                    <a:pt x="4" y="8"/>
                  </a:lnTo>
                  <a:lnTo>
                    <a:pt x="8" y="8"/>
                  </a:lnTo>
                  <a:lnTo>
                    <a:pt x="14" y="6"/>
                  </a:lnTo>
                  <a:lnTo>
                    <a:pt x="20" y="4"/>
                  </a:lnTo>
                  <a:lnTo>
                    <a:pt x="28" y="2"/>
                  </a:lnTo>
                  <a:lnTo>
                    <a:pt x="32" y="8"/>
                  </a:lnTo>
                  <a:lnTo>
                    <a:pt x="38" y="4"/>
                  </a:lnTo>
                  <a:lnTo>
                    <a:pt x="42" y="0"/>
                  </a:lnTo>
                  <a:lnTo>
                    <a:pt x="46" y="4"/>
                  </a:lnTo>
                  <a:lnTo>
                    <a:pt x="50" y="10"/>
                  </a:lnTo>
                  <a:lnTo>
                    <a:pt x="54" y="14"/>
                  </a:lnTo>
                  <a:lnTo>
                    <a:pt x="60" y="16"/>
                  </a:lnTo>
                  <a:lnTo>
                    <a:pt x="64" y="16"/>
                  </a:lnTo>
                  <a:lnTo>
                    <a:pt x="66" y="14"/>
                  </a:lnTo>
                  <a:lnTo>
                    <a:pt x="70" y="12"/>
                  </a:lnTo>
                  <a:lnTo>
                    <a:pt x="74" y="12"/>
                  </a:lnTo>
                  <a:lnTo>
                    <a:pt x="78" y="12"/>
                  </a:lnTo>
                  <a:lnTo>
                    <a:pt x="80" y="14"/>
                  </a:lnTo>
                  <a:lnTo>
                    <a:pt x="82" y="18"/>
                  </a:lnTo>
                  <a:lnTo>
                    <a:pt x="84" y="18"/>
                  </a:lnTo>
                  <a:lnTo>
                    <a:pt x="88" y="28"/>
                  </a:lnTo>
                  <a:lnTo>
                    <a:pt x="90" y="32"/>
                  </a:lnTo>
                  <a:lnTo>
                    <a:pt x="90" y="36"/>
                  </a:lnTo>
                  <a:lnTo>
                    <a:pt x="88" y="46"/>
                  </a:lnTo>
                  <a:lnTo>
                    <a:pt x="84" y="54"/>
                  </a:lnTo>
                  <a:lnTo>
                    <a:pt x="82" y="60"/>
                  </a:lnTo>
                  <a:lnTo>
                    <a:pt x="80" y="70"/>
                  </a:lnTo>
                  <a:lnTo>
                    <a:pt x="82" y="86"/>
                  </a:lnTo>
                  <a:lnTo>
                    <a:pt x="84" y="92"/>
                  </a:lnTo>
                  <a:lnTo>
                    <a:pt x="88" y="98"/>
                  </a:lnTo>
                  <a:lnTo>
                    <a:pt x="88" y="104"/>
                  </a:lnTo>
                  <a:lnTo>
                    <a:pt x="78" y="98"/>
                  </a:lnTo>
                  <a:lnTo>
                    <a:pt x="70" y="96"/>
                  </a:lnTo>
                  <a:lnTo>
                    <a:pt x="62" y="96"/>
                  </a:lnTo>
                  <a:lnTo>
                    <a:pt x="54" y="96"/>
                  </a:lnTo>
                  <a:lnTo>
                    <a:pt x="48" y="98"/>
                  </a:lnTo>
                  <a:lnTo>
                    <a:pt x="36" y="102"/>
                  </a:lnTo>
                  <a:lnTo>
                    <a:pt x="26" y="108"/>
                  </a:lnTo>
                  <a:lnTo>
                    <a:pt x="20" y="110"/>
                  </a:lnTo>
                  <a:lnTo>
                    <a:pt x="12" y="110"/>
                  </a:lnTo>
                  <a:lnTo>
                    <a:pt x="14" y="92"/>
                  </a:lnTo>
                  <a:lnTo>
                    <a:pt x="14" y="90"/>
                  </a:lnTo>
                  <a:lnTo>
                    <a:pt x="12" y="86"/>
                  </a:lnTo>
                  <a:lnTo>
                    <a:pt x="6" y="84"/>
                  </a:lnTo>
                  <a:lnTo>
                    <a:pt x="0" y="80"/>
                  </a:lnTo>
                  <a:lnTo>
                    <a:pt x="0" y="76"/>
                  </a:lnTo>
                  <a:lnTo>
                    <a:pt x="0" y="72"/>
                  </a:lnTo>
                  <a:lnTo>
                    <a:pt x="0" y="66"/>
                  </a:lnTo>
                  <a:lnTo>
                    <a:pt x="0" y="62"/>
                  </a:lnTo>
                  <a:lnTo>
                    <a:pt x="0" y="60"/>
                  </a:lnTo>
                  <a:lnTo>
                    <a:pt x="0" y="58"/>
                  </a:lnTo>
                  <a:lnTo>
                    <a:pt x="2"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19" name="Freeform 142"/>
            <p:cNvSpPr>
              <a:spLocks/>
            </p:cNvSpPr>
            <p:nvPr/>
          </p:nvSpPr>
          <p:spPr bwMode="auto">
            <a:xfrm>
              <a:off x="4554799" y="4254364"/>
              <a:ext cx="102627" cy="176550"/>
            </a:xfrm>
            <a:custGeom>
              <a:avLst/>
              <a:gdLst>
                <a:gd name="T0" fmla="*/ 2147483647 w 70"/>
                <a:gd name="T1" fmla="*/ 2147483647 h 112"/>
                <a:gd name="T2" fmla="*/ 2147483647 w 70"/>
                <a:gd name="T3" fmla="*/ 2147483647 h 112"/>
                <a:gd name="T4" fmla="*/ 2147483647 w 70"/>
                <a:gd name="T5" fmla="*/ 2147483647 h 112"/>
                <a:gd name="T6" fmla="*/ 2147483647 w 70"/>
                <a:gd name="T7" fmla="*/ 2147483647 h 112"/>
                <a:gd name="T8" fmla="*/ 2147483647 w 70"/>
                <a:gd name="T9" fmla="*/ 2147483647 h 112"/>
                <a:gd name="T10" fmla="*/ 2147483647 w 70"/>
                <a:gd name="T11" fmla="*/ 2147483647 h 112"/>
                <a:gd name="T12" fmla="*/ 2147483647 w 70"/>
                <a:gd name="T13" fmla="*/ 2147483647 h 112"/>
                <a:gd name="T14" fmla="*/ 2147483647 w 70"/>
                <a:gd name="T15" fmla="*/ 2147483647 h 112"/>
                <a:gd name="T16" fmla="*/ 0 w 70"/>
                <a:gd name="T17" fmla="*/ 2147483647 h 112"/>
                <a:gd name="T18" fmla="*/ 2147483647 w 70"/>
                <a:gd name="T19" fmla="*/ 2147483647 h 112"/>
                <a:gd name="T20" fmla="*/ 2147483647 w 70"/>
                <a:gd name="T21" fmla="*/ 2147483647 h 112"/>
                <a:gd name="T22" fmla="*/ 2147483647 w 70"/>
                <a:gd name="T23" fmla="*/ 2147483647 h 112"/>
                <a:gd name="T24" fmla="*/ 2147483647 w 70"/>
                <a:gd name="T25" fmla="*/ 2147483647 h 112"/>
                <a:gd name="T26" fmla="*/ 2147483647 w 70"/>
                <a:gd name="T27" fmla="*/ 2147483647 h 112"/>
                <a:gd name="T28" fmla="*/ 2147483647 w 70"/>
                <a:gd name="T29" fmla="*/ 2147483647 h 112"/>
                <a:gd name="T30" fmla="*/ 2147483647 w 70"/>
                <a:gd name="T31" fmla="*/ 2147483647 h 112"/>
                <a:gd name="T32" fmla="*/ 2147483647 w 70"/>
                <a:gd name="T33" fmla="*/ 2147483647 h 112"/>
                <a:gd name="T34" fmla="*/ 2147483647 w 70"/>
                <a:gd name="T35" fmla="*/ 0 h 112"/>
                <a:gd name="T36" fmla="*/ 2147483647 w 70"/>
                <a:gd name="T37" fmla="*/ 0 h 112"/>
                <a:gd name="T38" fmla="*/ 2147483647 w 70"/>
                <a:gd name="T39" fmla="*/ 0 h 112"/>
                <a:gd name="T40" fmla="*/ 2147483647 w 70"/>
                <a:gd name="T41" fmla="*/ 0 h 112"/>
                <a:gd name="T42" fmla="*/ 2147483647 w 70"/>
                <a:gd name="T43" fmla="*/ 0 h 112"/>
                <a:gd name="T44" fmla="*/ 2147483647 w 70"/>
                <a:gd name="T45" fmla="*/ 2147483647 h 112"/>
                <a:gd name="T46" fmla="*/ 2147483647 w 70"/>
                <a:gd name="T47" fmla="*/ 2147483647 h 112"/>
                <a:gd name="T48" fmla="*/ 2147483647 w 70"/>
                <a:gd name="T49" fmla="*/ 2147483647 h 112"/>
                <a:gd name="T50" fmla="*/ 2147483647 w 70"/>
                <a:gd name="T51" fmla="*/ 2147483647 h 112"/>
                <a:gd name="T52" fmla="*/ 2147483647 w 70"/>
                <a:gd name="T53" fmla="*/ 2147483647 h 112"/>
                <a:gd name="T54" fmla="*/ 2147483647 w 70"/>
                <a:gd name="T55" fmla="*/ 2147483647 h 112"/>
                <a:gd name="T56" fmla="*/ 2147483647 w 70"/>
                <a:gd name="T57" fmla="*/ 2147483647 h 112"/>
                <a:gd name="T58" fmla="*/ 2147483647 w 70"/>
                <a:gd name="T59" fmla="*/ 2147483647 h 112"/>
                <a:gd name="T60" fmla="*/ 2147483647 w 70"/>
                <a:gd name="T61" fmla="*/ 2147483647 h 112"/>
                <a:gd name="T62" fmla="*/ 2147483647 w 70"/>
                <a:gd name="T63" fmla="*/ 2147483647 h 112"/>
                <a:gd name="T64" fmla="*/ 2147483647 w 70"/>
                <a:gd name="T65" fmla="*/ 2147483647 h 112"/>
                <a:gd name="T66" fmla="*/ 2147483647 w 70"/>
                <a:gd name="T67" fmla="*/ 2147483647 h 112"/>
                <a:gd name="T68" fmla="*/ 2147483647 w 70"/>
                <a:gd name="T69" fmla="*/ 2147483647 h 112"/>
                <a:gd name="T70" fmla="*/ 2147483647 w 70"/>
                <a:gd name="T71" fmla="*/ 2147483647 h 112"/>
                <a:gd name="T72" fmla="*/ 2147483647 w 70"/>
                <a:gd name="T73" fmla="*/ 2147483647 h 112"/>
                <a:gd name="T74" fmla="*/ 2147483647 w 70"/>
                <a:gd name="T75" fmla="*/ 2147483647 h 11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0"/>
                <a:gd name="T115" fmla="*/ 0 h 112"/>
                <a:gd name="T116" fmla="*/ 70 w 70"/>
                <a:gd name="T117" fmla="*/ 112 h 11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0" h="112">
                  <a:moveTo>
                    <a:pt x="68" y="92"/>
                  </a:moveTo>
                  <a:lnTo>
                    <a:pt x="60" y="94"/>
                  </a:lnTo>
                  <a:lnTo>
                    <a:pt x="50" y="98"/>
                  </a:lnTo>
                  <a:lnTo>
                    <a:pt x="34" y="108"/>
                  </a:lnTo>
                  <a:lnTo>
                    <a:pt x="28" y="110"/>
                  </a:lnTo>
                  <a:lnTo>
                    <a:pt x="16" y="112"/>
                  </a:lnTo>
                  <a:lnTo>
                    <a:pt x="8" y="112"/>
                  </a:lnTo>
                  <a:lnTo>
                    <a:pt x="2" y="94"/>
                  </a:lnTo>
                  <a:lnTo>
                    <a:pt x="0" y="78"/>
                  </a:lnTo>
                  <a:lnTo>
                    <a:pt x="2" y="68"/>
                  </a:lnTo>
                  <a:lnTo>
                    <a:pt x="4" y="62"/>
                  </a:lnTo>
                  <a:lnTo>
                    <a:pt x="8" y="54"/>
                  </a:lnTo>
                  <a:lnTo>
                    <a:pt x="10" y="44"/>
                  </a:lnTo>
                  <a:lnTo>
                    <a:pt x="10" y="40"/>
                  </a:lnTo>
                  <a:lnTo>
                    <a:pt x="8" y="36"/>
                  </a:lnTo>
                  <a:lnTo>
                    <a:pt x="4" y="26"/>
                  </a:lnTo>
                  <a:lnTo>
                    <a:pt x="4" y="14"/>
                  </a:lnTo>
                  <a:lnTo>
                    <a:pt x="4" y="0"/>
                  </a:lnTo>
                  <a:lnTo>
                    <a:pt x="12" y="0"/>
                  </a:lnTo>
                  <a:lnTo>
                    <a:pt x="20" y="0"/>
                  </a:lnTo>
                  <a:lnTo>
                    <a:pt x="38" y="0"/>
                  </a:lnTo>
                  <a:lnTo>
                    <a:pt x="50" y="0"/>
                  </a:lnTo>
                  <a:lnTo>
                    <a:pt x="52" y="6"/>
                  </a:lnTo>
                  <a:lnTo>
                    <a:pt x="54" y="12"/>
                  </a:lnTo>
                  <a:lnTo>
                    <a:pt x="56" y="14"/>
                  </a:lnTo>
                  <a:lnTo>
                    <a:pt x="56" y="20"/>
                  </a:lnTo>
                  <a:lnTo>
                    <a:pt x="56" y="26"/>
                  </a:lnTo>
                  <a:lnTo>
                    <a:pt x="56" y="28"/>
                  </a:lnTo>
                  <a:lnTo>
                    <a:pt x="56" y="30"/>
                  </a:lnTo>
                  <a:lnTo>
                    <a:pt x="58" y="36"/>
                  </a:lnTo>
                  <a:lnTo>
                    <a:pt x="58" y="40"/>
                  </a:lnTo>
                  <a:lnTo>
                    <a:pt x="58" y="44"/>
                  </a:lnTo>
                  <a:lnTo>
                    <a:pt x="60" y="50"/>
                  </a:lnTo>
                  <a:lnTo>
                    <a:pt x="60" y="74"/>
                  </a:lnTo>
                  <a:lnTo>
                    <a:pt x="56" y="76"/>
                  </a:lnTo>
                  <a:lnTo>
                    <a:pt x="62" y="84"/>
                  </a:lnTo>
                  <a:lnTo>
                    <a:pt x="70" y="92"/>
                  </a:lnTo>
                  <a:lnTo>
                    <a:pt x="68"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20" name="Freeform 143"/>
            <p:cNvSpPr>
              <a:spLocks/>
            </p:cNvSpPr>
            <p:nvPr/>
          </p:nvSpPr>
          <p:spPr bwMode="auto">
            <a:xfrm>
              <a:off x="4628598" y="4254364"/>
              <a:ext cx="42665" cy="146019"/>
            </a:xfrm>
            <a:custGeom>
              <a:avLst/>
              <a:gdLst>
                <a:gd name="T0" fmla="*/ 2147483647 w 30"/>
                <a:gd name="T1" fmla="*/ 2147483647 h 92"/>
                <a:gd name="T2" fmla="*/ 2147483647 w 30"/>
                <a:gd name="T3" fmla="*/ 2147483647 h 92"/>
                <a:gd name="T4" fmla="*/ 2147483647 w 30"/>
                <a:gd name="T5" fmla="*/ 2147483647 h 92"/>
                <a:gd name="T6" fmla="*/ 2147483647 w 30"/>
                <a:gd name="T7" fmla="*/ 2147483647 h 92"/>
                <a:gd name="T8" fmla="*/ 2147483647 w 30"/>
                <a:gd name="T9" fmla="*/ 2147483647 h 92"/>
                <a:gd name="T10" fmla="*/ 2147483647 w 30"/>
                <a:gd name="T11" fmla="*/ 2147483647 h 92"/>
                <a:gd name="T12" fmla="*/ 2147483647 w 30"/>
                <a:gd name="T13" fmla="*/ 2147483647 h 92"/>
                <a:gd name="T14" fmla="*/ 2147483647 w 30"/>
                <a:gd name="T15" fmla="*/ 2147483647 h 92"/>
                <a:gd name="T16" fmla="*/ 2147483647 w 30"/>
                <a:gd name="T17" fmla="*/ 2147483647 h 92"/>
                <a:gd name="T18" fmla="*/ 2147483647 w 30"/>
                <a:gd name="T19" fmla="*/ 2147483647 h 92"/>
                <a:gd name="T20" fmla="*/ 2147483647 w 30"/>
                <a:gd name="T21" fmla="*/ 2147483647 h 92"/>
                <a:gd name="T22" fmla="*/ 2147483647 w 30"/>
                <a:gd name="T23" fmla="*/ 2147483647 h 92"/>
                <a:gd name="T24" fmla="*/ 2147483647 w 30"/>
                <a:gd name="T25" fmla="*/ 2147483647 h 92"/>
                <a:gd name="T26" fmla="*/ 2147483647 w 30"/>
                <a:gd name="T27" fmla="*/ 2147483647 h 92"/>
                <a:gd name="T28" fmla="*/ 2147483647 w 30"/>
                <a:gd name="T29" fmla="*/ 2147483647 h 92"/>
                <a:gd name="T30" fmla="*/ 0 w 30"/>
                <a:gd name="T31" fmla="*/ 0 h 92"/>
                <a:gd name="T32" fmla="*/ 2147483647 w 30"/>
                <a:gd name="T33" fmla="*/ 0 h 92"/>
                <a:gd name="T34" fmla="*/ 2147483647 w 30"/>
                <a:gd name="T35" fmla="*/ 2147483647 h 92"/>
                <a:gd name="T36" fmla="*/ 2147483647 w 30"/>
                <a:gd name="T37" fmla="*/ 2147483647 h 92"/>
                <a:gd name="T38" fmla="*/ 2147483647 w 30"/>
                <a:gd name="T39" fmla="*/ 2147483647 h 92"/>
                <a:gd name="T40" fmla="*/ 2147483647 w 30"/>
                <a:gd name="T41" fmla="*/ 2147483647 h 92"/>
                <a:gd name="T42" fmla="*/ 2147483647 w 30"/>
                <a:gd name="T43" fmla="*/ 2147483647 h 92"/>
                <a:gd name="T44" fmla="*/ 2147483647 w 30"/>
                <a:gd name="T45" fmla="*/ 2147483647 h 92"/>
                <a:gd name="T46" fmla="*/ 2147483647 w 30"/>
                <a:gd name="T47" fmla="*/ 2147483647 h 92"/>
                <a:gd name="T48" fmla="*/ 2147483647 w 30"/>
                <a:gd name="T49" fmla="*/ 2147483647 h 92"/>
                <a:gd name="T50" fmla="*/ 2147483647 w 30"/>
                <a:gd name="T51" fmla="*/ 2147483647 h 92"/>
                <a:gd name="T52" fmla="*/ 2147483647 w 30"/>
                <a:gd name="T53" fmla="*/ 2147483647 h 92"/>
                <a:gd name="T54" fmla="*/ 2147483647 w 30"/>
                <a:gd name="T55" fmla="*/ 2147483647 h 92"/>
                <a:gd name="T56" fmla="*/ 2147483647 w 30"/>
                <a:gd name="T57" fmla="*/ 2147483647 h 92"/>
                <a:gd name="T58" fmla="*/ 2147483647 w 30"/>
                <a:gd name="T59" fmla="*/ 2147483647 h 9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
                <a:gd name="T91" fmla="*/ 0 h 92"/>
                <a:gd name="T92" fmla="*/ 30 w 30"/>
                <a:gd name="T93" fmla="*/ 92 h 9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 h="92">
                  <a:moveTo>
                    <a:pt x="20" y="92"/>
                  </a:moveTo>
                  <a:lnTo>
                    <a:pt x="12" y="84"/>
                  </a:lnTo>
                  <a:lnTo>
                    <a:pt x="6" y="76"/>
                  </a:lnTo>
                  <a:lnTo>
                    <a:pt x="10" y="74"/>
                  </a:lnTo>
                  <a:lnTo>
                    <a:pt x="10" y="50"/>
                  </a:lnTo>
                  <a:lnTo>
                    <a:pt x="8" y="44"/>
                  </a:lnTo>
                  <a:lnTo>
                    <a:pt x="8" y="40"/>
                  </a:lnTo>
                  <a:lnTo>
                    <a:pt x="8" y="36"/>
                  </a:lnTo>
                  <a:lnTo>
                    <a:pt x="6" y="30"/>
                  </a:lnTo>
                  <a:lnTo>
                    <a:pt x="6" y="28"/>
                  </a:lnTo>
                  <a:lnTo>
                    <a:pt x="6" y="26"/>
                  </a:lnTo>
                  <a:lnTo>
                    <a:pt x="6" y="20"/>
                  </a:lnTo>
                  <a:lnTo>
                    <a:pt x="6" y="14"/>
                  </a:lnTo>
                  <a:lnTo>
                    <a:pt x="4" y="12"/>
                  </a:lnTo>
                  <a:lnTo>
                    <a:pt x="2" y="6"/>
                  </a:lnTo>
                  <a:lnTo>
                    <a:pt x="0" y="0"/>
                  </a:lnTo>
                  <a:lnTo>
                    <a:pt x="18" y="0"/>
                  </a:lnTo>
                  <a:lnTo>
                    <a:pt x="14" y="4"/>
                  </a:lnTo>
                  <a:lnTo>
                    <a:pt x="14" y="10"/>
                  </a:lnTo>
                  <a:lnTo>
                    <a:pt x="14" y="12"/>
                  </a:lnTo>
                  <a:lnTo>
                    <a:pt x="16" y="16"/>
                  </a:lnTo>
                  <a:lnTo>
                    <a:pt x="24" y="22"/>
                  </a:lnTo>
                  <a:lnTo>
                    <a:pt x="24" y="26"/>
                  </a:lnTo>
                  <a:lnTo>
                    <a:pt x="24" y="40"/>
                  </a:lnTo>
                  <a:lnTo>
                    <a:pt x="26" y="52"/>
                  </a:lnTo>
                  <a:lnTo>
                    <a:pt x="26" y="64"/>
                  </a:lnTo>
                  <a:lnTo>
                    <a:pt x="28" y="84"/>
                  </a:lnTo>
                  <a:lnTo>
                    <a:pt x="28" y="86"/>
                  </a:lnTo>
                  <a:lnTo>
                    <a:pt x="30" y="88"/>
                  </a:lnTo>
                  <a:lnTo>
                    <a:pt x="20"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21" name="Freeform 144"/>
            <p:cNvSpPr>
              <a:spLocks/>
            </p:cNvSpPr>
            <p:nvPr/>
          </p:nvSpPr>
          <p:spPr bwMode="auto">
            <a:xfrm>
              <a:off x="4649354" y="4218523"/>
              <a:ext cx="68033" cy="175222"/>
            </a:xfrm>
            <a:custGeom>
              <a:avLst/>
              <a:gdLst>
                <a:gd name="T0" fmla="*/ 2147483647 w 46"/>
                <a:gd name="T1" fmla="*/ 2147483647 h 110"/>
                <a:gd name="T2" fmla="*/ 2147483647 w 46"/>
                <a:gd name="T3" fmla="*/ 2147483647 h 110"/>
                <a:gd name="T4" fmla="*/ 2147483647 w 46"/>
                <a:gd name="T5" fmla="*/ 2147483647 h 110"/>
                <a:gd name="T6" fmla="*/ 2147483647 w 46"/>
                <a:gd name="T7" fmla="*/ 2147483647 h 110"/>
                <a:gd name="T8" fmla="*/ 2147483647 w 46"/>
                <a:gd name="T9" fmla="*/ 2147483647 h 110"/>
                <a:gd name="T10" fmla="*/ 2147483647 w 46"/>
                <a:gd name="T11" fmla="*/ 2147483647 h 110"/>
                <a:gd name="T12" fmla="*/ 2147483647 w 46"/>
                <a:gd name="T13" fmla="*/ 2147483647 h 110"/>
                <a:gd name="T14" fmla="*/ 2147483647 w 46"/>
                <a:gd name="T15" fmla="*/ 2147483647 h 110"/>
                <a:gd name="T16" fmla="*/ 2147483647 w 46"/>
                <a:gd name="T17" fmla="*/ 2147483647 h 110"/>
                <a:gd name="T18" fmla="*/ 2147483647 w 46"/>
                <a:gd name="T19" fmla="*/ 0 h 110"/>
                <a:gd name="T20" fmla="*/ 2147483647 w 46"/>
                <a:gd name="T21" fmla="*/ 2147483647 h 110"/>
                <a:gd name="T22" fmla="*/ 2147483647 w 46"/>
                <a:gd name="T23" fmla="*/ 0 h 110"/>
                <a:gd name="T24" fmla="*/ 2147483647 w 46"/>
                <a:gd name="T25" fmla="*/ 2147483647 h 110"/>
                <a:gd name="T26" fmla="*/ 2147483647 w 46"/>
                <a:gd name="T27" fmla="*/ 2147483647 h 110"/>
                <a:gd name="T28" fmla="*/ 2147483647 w 46"/>
                <a:gd name="T29" fmla="*/ 2147483647 h 110"/>
                <a:gd name="T30" fmla="*/ 2147483647 w 46"/>
                <a:gd name="T31" fmla="*/ 2147483647 h 110"/>
                <a:gd name="T32" fmla="*/ 2147483647 w 46"/>
                <a:gd name="T33" fmla="*/ 2147483647 h 110"/>
                <a:gd name="T34" fmla="*/ 2147483647 w 46"/>
                <a:gd name="T35" fmla="*/ 2147483647 h 110"/>
                <a:gd name="T36" fmla="*/ 2147483647 w 46"/>
                <a:gd name="T37" fmla="*/ 2147483647 h 110"/>
                <a:gd name="T38" fmla="*/ 0 w 46"/>
                <a:gd name="T39" fmla="*/ 2147483647 h 110"/>
                <a:gd name="T40" fmla="*/ 0 w 46"/>
                <a:gd name="T41" fmla="*/ 2147483647 h 110"/>
                <a:gd name="T42" fmla="*/ 0 w 46"/>
                <a:gd name="T43" fmla="*/ 2147483647 h 110"/>
                <a:gd name="T44" fmla="*/ 2147483647 w 46"/>
                <a:gd name="T45" fmla="*/ 2147483647 h 110"/>
                <a:gd name="T46" fmla="*/ 2147483647 w 46"/>
                <a:gd name="T47" fmla="*/ 2147483647 h 110"/>
                <a:gd name="T48" fmla="*/ 2147483647 w 46"/>
                <a:gd name="T49" fmla="*/ 2147483647 h 110"/>
                <a:gd name="T50" fmla="*/ 2147483647 w 46"/>
                <a:gd name="T51" fmla="*/ 2147483647 h 110"/>
                <a:gd name="T52" fmla="*/ 2147483647 w 46"/>
                <a:gd name="T53" fmla="*/ 2147483647 h 110"/>
                <a:gd name="T54" fmla="*/ 2147483647 w 46"/>
                <a:gd name="T55" fmla="*/ 2147483647 h 110"/>
                <a:gd name="T56" fmla="*/ 2147483647 w 46"/>
                <a:gd name="T57" fmla="*/ 2147483647 h 110"/>
                <a:gd name="T58" fmla="*/ 2147483647 w 46"/>
                <a:gd name="T59" fmla="*/ 2147483647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6"/>
                <a:gd name="T91" fmla="*/ 0 h 110"/>
                <a:gd name="T92" fmla="*/ 46 w 46"/>
                <a:gd name="T93" fmla="*/ 110 h 1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6" h="110">
                  <a:moveTo>
                    <a:pt x="16" y="110"/>
                  </a:moveTo>
                  <a:lnTo>
                    <a:pt x="30" y="104"/>
                  </a:lnTo>
                  <a:lnTo>
                    <a:pt x="30" y="60"/>
                  </a:lnTo>
                  <a:lnTo>
                    <a:pt x="40" y="46"/>
                  </a:lnTo>
                  <a:lnTo>
                    <a:pt x="44" y="36"/>
                  </a:lnTo>
                  <a:lnTo>
                    <a:pt x="46" y="30"/>
                  </a:lnTo>
                  <a:lnTo>
                    <a:pt x="44" y="18"/>
                  </a:lnTo>
                  <a:lnTo>
                    <a:pt x="40" y="10"/>
                  </a:lnTo>
                  <a:lnTo>
                    <a:pt x="34" y="6"/>
                  </a:lnTo>
                  <a:lnTo>
                    <a:pt x="30" y="0"/>
                  </a:lnTo>
                  <a:lnTo>
                    <a:pt x="20" y="2"/>
                  </a:lnTo>
                  <a:lnTo>
                    <a:pt x="20" y="0"/>
                  </a:lnTo>
                  <a:lnTo>
                    <a:pt x="20" y="6"/>
                  </a:lnTo>
                  <a:lnTo>
                    <a:pt x="20" y="8"/>
                  </a:lnTo>
                  <a:lnTo>
                    <a:pt x="20" y="10"/>
                  </a:lnTo>
                  <a:lnTo>
                    <a:pt x="12" y="14"/>
                  </a:lnTo>
                  <a:lnTo>
                    <a:pt x="6" y="16"/>
                  </a:lnTo>
                  <a:lnTo>
                    <a:pt x="4" y="18"/>
                  </a:lnTo>
                  <a:lnTo>
                    <a:pt x="4" y="22"/>
                  </a:lnTo>
                  <a:lnTo>
                    <a:pt x="0" y="26"/>
                  </a:lnTo>
                  <a:lnTo>
                    <a:pt x="0" y="32"/>
                  </a:lnTo>
                  <a:lnTo>
                    <a:pt x="0" y="34"/>
                  </a:lnTo>
                  <a:lnTo>
                    <a:pt x="2" y="38"/>
                  </a:lnTo>
                  <a:lnTo>
                    <a:pt x="10" y="44"/>
                  </a:lnTo>
                  <a:lnTo>
                    <a:pt x="10" y="48"/>
                  </a:lnTo>
                  <a:lnTo>
                    <a:pt x="10" y="62"/>
                  </a:lnTo>
                  <a:lnTo>
                    <a:pt x="12" y="74"/>
                  </a:lnTo>
                  <a:lnTo>
                    <a:pt x="12" y="86"/>
                  </a:lnTo>
                  <a:lnTo>
                    <a:pt x="14" y="106"/>
                  </a:lnTo>
                  <a:lnTo>
                    <a:pt x="16" y="1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22" name="Freeform 145"/>
            <p:cNvSpPr>
              <a:spLocks/>
            </p:cNvSpPr>
            <p:nvPr/>
          </p:nvSpPr>
          <p:spPr bwMode="auto">
            <a:xfrm>
              <a:off x="4693172" y="4172063"/>
              <a:ext cx="275593" cy="274780"/>
            </a:xfrm>
            <a:custGeom>
              <a:avLst/>
              <a:gdLst>
                <a:gd name="T0" fmla="*/ 2147483647 w 189"/>
                <a:gd name="T1" fmla="*/ 2147483647 h 174"/>
                <a:gd name="T2" fmla="*/ 2147483647 w 189"/>
                <a:gd name="T3" fmla="*/ 2147483647 h 174"/>
                <a:gd name="T4" fmla="*/ 2147483647 w 189"/>
                <a:gd name="T5" fmla="*/ 2147483647 h 174"/>
                <a:gd name="T6" fmla="*/ 2147483647 w 189"/>
                <a:gd name="T7" fmla="*/ 2147483647 h 174"/>
                <a:gd name="T8" fmla="*/ 2147483647 w 189"/>
                <a:gd name="T9" fmla="*/ 2147483647 h 174"/>
                <a:gd name="T10" fmla="*/ 0 w 189"/>
                <a:gd name="T11" fmla="*/ 2147483647 h 174"/>
                <a:gd name="T12" fmla="*/ 2147483647 w 189"/>
                <a:gd name="T13" fmla="*/ 2147483647 h 174"/>
                <a:gd name="T14" fmla="*/ 2147483647 w 189"/>
                <a:gd name="T15" fmla="*/ 2147483647 h 174"/>
                <a:gd name="T16" fmla="*/ 2147483647 w 189"/>
                <a:gd name="T17" fmla="*/ 2147483647 h 174"/>
                <a:gd name="T18" fmla="*/ 2147483647 w 189"/>
                <a:gd name="T19" fmla="*/ 2147483647 h 174"/>
                <a:gd name="T20" fmla="*/ 2147483647 w 189"/>
                <a:gd name="T21" fmla="*/ 0 h 174"/>
                <a:gd name="T22" fmla="*/ 2147483647 w 189"/>
                <a:gd name="T23" fmla="*/ 0 h 174"/>
                <a:gd name="T24" fmla="*/ 2147483647 w 189"/>
                <a:gd name="T25" fmla="*/ 2147483647 h 174"/>
                <a:gd name="T26" fmla="*/ 2147483647 w 189"/>
                <a:gd name="T27" fmla="*/ 2147483647 h 174"/>
                <a:gd name="T28" fmla="*/ 2147483647 w 189"/>
                <a:gd name="T29" fmla="*/ 2147483647 h 174"/>
                <a:gd name="T30" fmla="*/ 2147483647 w 189"/>
                <a:gd name="T31" fmla="*/ 2147483647 h 174"/>
                <a:gd name="T32" fmla="*/ 2147483647 w 189"/>
                <a:gd name="T33" fmla="*/ 2147483647 h 174"/>
                <a:gd name="T34" fmla="*/ 2147483647 w 189"/>
                <a:gd name="T35" fmla="*/ 2147483647 h 174"/>
                <a:gd name="T36" fmla="*/ 2147483647 w 189"/>
                <a:gd name="T37" fmla="*/ 2147483647 h 174"/>
                <a:gd name="T38" fmla="*/ 2147483647 w 189"/>
                <a:gd name="T39" fmla="*/ 2147483647 h 174"/>
                <a:gd name="T40" fmla="*/ 2147483647 w 189"/>
                <a:gd name="T41" fmla="*/ 2147483647 h 174"/>
                <a:gd name="T42" fmla="*/ 2147483647 w 189"/>
                <a:gd name="T43" fmla="*/ 2147483647 h 174"/>
                <a:gd name="T44" fmla="*/ 2147483647 w 189"/>
                <a:gd name="T45" fmla="*/ 2147483647 h 174"/>
                <a:gd name="T46" fmla="*/ 2147483647 w 189"/>
                <a:gd name="T47" fmla="*/ 0 h 174"/>
                <a:gd name="T48" fmla="*/ 2147483647 w 189"/>
                <a:gd name="T49" fmla="*/ 2147483647 h 174"/>
                <a:gd name="T50" fmla="*/ 2147483647 w 189"/>
                <a:gd name="T51" fmla="*/ 2147483647 h 174"/>
                <a:gd name="T52" fmla="*/ 2147483647 w 189"/>
                <a:gd name="T53" fmla="*/ 2147483647 h 174"/>
                <a:gd name="T54" fmla="*/ 2147483647 w 189"/>
                <a:gd name="T55" fmla="*/ 2147483647 h 174"/>
                <a:gd name="T56" fmla="*/ 2147483647 w 189"/>
                <a:gd name="T57" fmla="*/ 2147483647 h 174"/>
                <a:gd name="T58" fmla="*/ 2147483647 w 189"/>
                <a:gd name="T59" fmla="*/ 2147483647 h 174"/>
                <a:gd name="T60" fmla="*/ 2147483647 w 189"/>
                <a:gd name="T61" fmla="*/ 2147483647 h 174"/>
                <a:gd name="T62" fmla="*/ 2147483647 w 189"/>
                <a:gd name="T63" fmla="*/ 2147483647 h 174"/>
                <a:gd name="T64" fmla="*/ 2147483647 w 189"/>
                <a:gd name="T65" fmla="*/ 2147483647 h 174"/>
                <a:gd name="T66" fmla="*/ 2147483647 w 189"/>
                <a:gd name="T67" fmla="*/ 2147483647 h 174"/>
                <a:gd name="T68" fmla="*/ 2147483647 w 189"/>
                <a:gd name="T69" fmla="*/ 2147483647 h 174"/>
                <a:gd name="T70" fmla="*/ 2147483647 w 189"/>
                <a:gd name="T71" fmla="*/ 2147483647 h 174"/>
                <a:gd name="T72" fmla="*/ 2147483647 w 189"/>
                <a:gd name="T73" fmla="*/ 2147483647 h 174"/>
                <a:gd name="T74" fmla="*/ 2147483647 w 189"/>
                <a:gd name="T75" fmla="*/ 2147483647 h 174"/>
                <a:gd name="T76" fmla="*/ 2147483647 w 189"/>
                <a:gd name="T77" fmla="*/ 2147483647 h 174"/>
                <a:gd name="T78" fmla="*/ 2147483647 w 189"/>
                <a:gd name="T79" fmla="*/ 2147483647 h 174"/>
                <a:gd name="T80" fmla="*/ 2147483647 w 189"/>
                <a:gd name="T81" fmla="*/ 2147483647 h 17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9"/>
                <a:gd name="T124" fmla="*/ 0 h 174"/>
                <a:gd name="T125" fmla="*/ 189 w 189"/>
                <a:gd name="T126" fmla="*/ 174 h 17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9" h="174">
                  <a:moveTo>
                    <a:pt x="90" y="168"/>
                  </a:moveTo>
                  <a:lnTo>
                    <a:pt x="74" y="170"/>
                  </a:lnTo>
                  <a:lnTo>
                    <a:pt x="58" y="174"/>
                  </a:lnTo>
                  <a:lnTo>
                    <a:pt x="52" y="172"/>
                  </a:lnTo>
                  <a:lnTo>
                    <a:pt x="46" y="166"/>
                  </a:lnTo>
                  <a:lnTo>
                    <a:pt x="40" y="152"/>
                  </a:lnTo>
                  <a:lnTo>
                    <a:pt x="36" y="146"/>
                  </a:lnTo>
                  <a:lnTo>
                    <a:pt x="32" y="138"/>
                  </a:lnTo>
                  <a:lnTo>
                    <a:pt x="24" y="134"/>
                  </a:lnTo>
                  <a:lnTo>
                    <a:pt x="18" y="132"/>
                  </a:lnTo>
                  <a:lnTo>
                    <a:pt x="0" y="134"/>
                  </a:lnTo>
                  <a:lnTo>
                    <a:pt x="0" y="90"/>
                  </a:lnTo>
                  <a:lnTo>
                    <a:pt x="10" y="76"/>
                  </a:lnTo>
                  <a:lnTo>
                    <a:pt x="14" y="66"/>
                  </a:lnTo>
                  <a:lnTo>
                    <a:pt x="16" y="60"/>
                  </a:lnTo>
                  <a:lnTo>
                    <a:pt x="14" y="48"/>
                  </a:lnTo>
                  <a:lnTo>
                    <a:pt x="10" y="40"/>
                  </a:lnTo>
                  <a:lnTo>
                    <a:pt x="14" y="26"/>
                  </a:lnTo>
                  <a:lnTo>
                    <a:pt x="18" y="12"/>
                  </a:lnTo>
                  <a:lnTo>
                    <a:pt x="22" y="8"/>
                  </a:lnTo>
                  <a:lnTo>
                    <a:pt x="28" y="4"/>
                  </a:lnTo>
                  <a:lnTo>
                    <a:pt x="34" y="0"/>
                  </a:lnTo>
                  <a:lnTo>
                    <a:pt x="44" y="0"/>
                  </a:lnTo>
                  <a:lnTo>
                    <a:pt x="46" y="0"/>
                  </a:lnTo>
                  <a:lnTo>
                    <a:pt x="50" y="2"/>
                  </a:lnTo>
                  <a:lnTo>
                    <a:pt x="56" y="8"/>
                  </a:lnTo>
                  <a:lnTo>
                    <a:pt x="62" y="12"/>
                  </a:lnTo>
                  <a:lnTo>
                    <a:pt x="64" y="14"/>
                  </a:lnTo>
                  <a:lnTo>
                    <a:pt x="68" y="16"/>
                  </a:lnTo>
                  <a:lnTo>
                    <a:pt x="72" y="14"/>
                  </a:lnTo>
                  <a:lnTo>
                    <a:pt x="72" y="12"/>
                  </a:lnTo>
                  <a:lnTo>
                    <a:pt x="74" y="10"/>
                  </a:lnTo>
                  <a:lnTo>
                    <a:pt x="78" y="10"/>
                  </a:lnTo>
                  <a:lnTo>
                    <a:pt x="86" y="10"/>
                  </a:lnTo>
                  <a:lnTo>
                    <a:pt x="90" y="14"/>
                  </a:lnTo>
                  <a:lnTo>
                    <a:pt x="94" y="16"/>
                  </a:lnTo>
                  <a:lnTo>
                    <a:pt x="100" y="18"/>
                  </a:lnTo>
                  <a:lnTo>
                    <a:pt x="108" y="16"/>
                  </a:lnTo>
                  <a:lnTo>
                    <a:pt x="114" y="12"/>
                  </a:lnTo>
                  <a:lnTo>
                    <a:pt x="120" y="10"/>
                  </a:lnTo>
                  <a:lnTo>
                    <a:pt x="128" y="8"/>
                  </a:lnTo>
                  <a:lnTo>
                    <a:pt x="134" y="8"/>
                  </a:lnTo>
                  <a:lnTo>
                    <a:pt x="138" y="10"/>
                  </a:lnTo>
                  <a:lnTo>
                    <a:pt x="142" y="10"/>
                  </a:lnTo>
                  <a:lnTo>
                    <a:pt x="151" y="12"/>
                  </a:lnTo>
                  <a:lnTo>
                    <a:pt x="155" y="10"/>
                  </a:lnTo>
                  <a:lnTo>
                    <a:pt x="161" y="8"/>
                  </a:lnTo>
                  <a:lnTo>
                    <a:pt x="171" y="0"/>
                  </a:lnTo>
                  <a:lnTo>
                    <a:pt x="175" y="6"/>
                  </a:lnTo>
                  <a:lnTo>
                    <a:pt x="179" y="10"/>
                  </a:lnTo>
                  <a:lnTo>
                    <a:pt x="183" y="22"/>
                  </a:lnTo>
                  <a:lnTo>
                    <a:pt x="185" y="26"/>
                  </a:lnTo>
                  <a:lnTo>
                    <a:pt x="189" y="30"/>
                  </a:lnTo>
                  <a:lnTo>
                    <a:pt x="187" y="46"/>
                  </a:lnTo>
                  <a:lnTo>
                    <a:pt x="183" y="46"/>
                  </a:lnTo>
                  <a:lnTo>
                    <a:pt x="179" y="46"/>
                  </a:lnTo>
                  <a:lnTo>
                    <a:pt x="175" y="60"/>
                  </a:lnTo>
                  <a:lnTo>
                    <a:pt x="171" y="70"/>
                  </a:lnTo>
                  <a:lnTo>
                    <a:pt x="165" y="82"/>
                  </a:lnTo>
                  <a:lnTo>
                    <a:pt x="161" y="92"/>
                  </a:lnTo>
                  <a:lnTo>
                    <a:pt x="159" y="94"/>
                  </a:lnTo>
                  <a:lnTo>
                    <a:pt x="157" y="96"/>
                  </a:lnTo>
                  <a:lnTo>
                    <a:pt x="155" y="98"/>
                  </a:lnTo>
                  <a:lnTo>
                    <a:pt x="153" y="98"/>
                  </a:lnTo>
                  <a:lnTo>
                    <a:pt x="151" y="108"/>
                  </a:lnTo>
                  <a:lnTo>
                    <a:pt x="146" y="120"/>
                  </a:lnTo>
                  <a:lnTo>
                    <a:pt x="142" y="130"/>
                  </a:lnTo>
                  <a:lnTo>
                    <a:pt x="138" y="134"/>
                  </a:lnTo>
                  <a:lnTo>
                    <a:pt x="134" y="136"/>
                  </a:lnTo>
                  <a:lnTo>
                    <a:pt x="132" y="134"/>
                  </a:lnTo>
                  <a:lnTo>
                    <a:pt x="130" y="132"/>
                  </a:lnTo>
                  <a:lnTo>
                    <a:pt x="128" y="124"/>
                  </a:lnTo>
                  <a:lnTo>
                    <a:pt x="122" y="126"/>
                  </a:lnTo>
                  <a:lnTo>
                    <a:pt x="116" y="130"/>
                  </a:lnTo>
                  <a:lnTo>
                    <a:pt x="110" y="134"/>
                  </a:lnTo>
                  <a:lnTo>
                    <a:pt x="104" y="138"/>
                  </a:lnTo>
                  <a:lnTo>
                    <a:pt x="100" y="146"/>
                  </a:lnTo>
                  <a:lnTo>
                    <a:pt x="98" y="150"/>
                  </a:lnTo>
                  <a:lnTo>
                    <a:pt x="96" y="158"/>
                  </a:lnTo>
                  <a:lnTo>
                    <a:pt x="96" y="168"/>
                  </a:lnTo>
                  <a:lnTo>
                    <a:pt x="94" y="168"/>
                  </a:lnTo>
                  <a:lnTo>
                    <a:pt x="90"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23" name="Freeform 146"/>
            <p:cNvSpPr>
              <a:spLocks/>
            </p:cNvSpPr>
            <p:nvPr/>
          </p:nvSpPr>
          <p:spPr bwMode="auto">
            <a:xfrm>
              <a:off x="4824626" y="4186665"/>
              <a:ext cx="185651" cy="329206"/>
            </a:xfrm>
            <a:custGeom>
              <a:avLst/>
              <a:gdLst>
                <a:gd name="T0" fmla="*/ 2147483647 w 127"/>
                <a:gd name="T1" fmla="*/ 2147483647 h 208"/>
                <a:gd name="T2" fmla="*/ 2147483647 w 127"/>
                <a:gd name="T3" fmla="*/ 2147483647 h 208"/>
                <a:gd name="T4" fmla="*/ 2147483647 w 127"/>
                <a:gd name="T5" fmla="*/ 2147483647 h 208"/>
                <a:gd name="T6" fmla="*/ 2147483647 w 127"/>
                <a:gd name="T7" fmla="*/ 2147483647 h 208"/>
                <a:gd name="T8" fmla="*/ 2147483647 w 127"/>
                <a:gd name="T9" fmla="*/ 2147483647 h 208"/>
                <a:gd name="T10" fmla="*/ 2147483647 w 127"/>
                <a:gd name="T11" fmla="*/ 2147483647 h 208"/>
                <a:gd name="T12" fmla="*/ 2147483647 w 127"/>
                <a:gd name="T13" fmla="*/ 2147483647 h 208"/>
                <a:gd name="T14" fmla="*/ 2147483647 w 127"/>
                <a:gd name="T15" fmla="*/ 2147483647 h 208"/>
                <a:gd name="T16" fmla="*/ 2147483647 w 127"/>
                <a:gd name="T17" fmla="*/ 2147483647 h 208"/>
                <a:gd name="T18" fmla="*/ 2147483647 w 127"/>
                <a:gd name="T19" fmla="*/ 2147483647 h 208"/>
                <a:gd name="T20" fmla="*/ 2147483647 w 127"/>
                <a:gd name="T21" fmla="*/ 2147483647 h 208"/>
                <a:gd name="T22" fmla="*/ 2147483647 w 127"/>
                <a:gd name="T23" fmla="*/ 2147483647 h 208"/>
                <a:gd name="T24" fmla="*/ 2147483647 w 127"/>
                <a:gd name="T25" fmla="*/ 2147483647 h 208"/>
                <a:gd name="T26" fmla="*/ 2147483647 w 127"/>
                <a:gd name="T27" fmla="*/ 2147483647 h 208"/>
                <a:gd name="T28" fmla="*/ 2147483647 w 127"/>
                <a:gd name="T29" fmla="*/ 2147483647 h 208"/>
                <a:gd name="T30" fmla="*/ 2147483647 w 127"/>
                <a:gd name="T31" fmla="*/ 2147483647 h 208"/>
                <a:gd name="T32" fmla="*/ 2147483647 w 127"/>
                <a:gd name="T33" fmla="*/ 2147483647 h 208"/>
                <a:gd name="T34" fmla="*/ 2147483647 w 127"/>
                <a:gd name="T35" fmla="*/ 2147483647 h 208"/>
                <a:gd name="T36" fmla="*/ 2147483647 w 127"/>
                <a:gd name="T37" fmla="*/ 2147483647 h 208"/>
                <a:gd name="T38" fmla="*/ 2147483647 w 127"/>
                <a:gd name="T39" fmla="*/ 2147483647 h 208"/>
                <a:gd name="T40" fmla="*/ 2147483647 w 127"/>
                <a:gd name="T41" fmla="*/ 2147483647 h 208"/>
                <a:gd name="T42" fmla="*/ 2147483647 w 127"/>
                <a:gd name="T43" fmla="*/ 2147483647 h 208"/>
                <a:gd name="T44" fmla="*/ 2147483647 w 127"/>
                <a:gd name="T45" fmla="*/ 2147483647 h 208"/>
                <a:gd name="T46" fmla="*/ 2147483647 w 127"/>
                <a:gd name="T47" fmla="*/ 2147483647 h 208"/>
                <a:gd name="T48" fmla="*/ 2147483647 w 127"/>
                <a:gd name="T49" fmla="*/ 2147483647 h 208"/>
                <a:gd name="T50" fmla="*/ 2147483647 w 127"/>
                <a:gd name="T51" fmla="*/ 2147483647 h 208"/>
                <a:gd name="T52" fmla="*/ 2147483647 w 127"/>
                <a:gd name="T53" fmla="*/ 2147483647 h 208"/>
                <a:gd name="T54" fmla="*/ 2147483647 w 127"/>
                <a:gd name="T55" fmla="*/ 2147483647 h 208"/>
                <a:gd name="T56" fmla="*/ 2147483647 w 127"/>
                <a:gd name="T57" fmla="*/ 2147483647 h 208"/>
                <a:gd name="T58" fmla="*/ 2147483647 w 127"/>
                <a:gd name="T59" fmla="*/ 2147483647 h 208"/>
                <a:gd name="T60" fmla="*/ 2147483647 w 127"/>
                <a:gd name="T61" fmla="*/ 2147483647 h 208"/>
                <a:gd name="T62" fmla="*/ 2147483647 w 127"/>
                <a:gd name="T63" fmla="*/ 2147483647 h 208"/>
                <a:gd name="T64" fmla="*/ 2147483647 w 127"/>
                <a:gd name="T65" fmla="*/ 2147483647 h 208"/>
                <a:gd name="T66" fmla="*/ 2147483647 w 127"/>
                <a:gd name="T67" fmla="*/ 2147483647 h 208"/>
                <a:gd name="T68" fmla="*/ 2147483647 w 127"/>
                <a:gd name="T69" fmla="*/ 2147483647 h 208"/>
                <a:gd name="T70" fmla="*/ 2147483647 w 127"/>
                <a:gd name="T71" fmla="*/ 2147483647 h 208"/>
                <a:gd name="T72" fmla="*/ 2147483647 w 127"/>
                <a:gd name="T73" fmla="*/ 2147483647 h 208"/>
                <a:gd name="T74" fmla="*/ 2147483647 w 127"/>
                <a:gd name="T75" fmla="*/ 2147483647 h 208"/>
                <a:gd name="T76" fmla="*/ 0 w 127"/>
                <a:gd name="T77" fmla="*/ 2147483647 h 2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7"/>
                <a:gd name="T118" fmla="*/ 0 h 208"/>
                <a:gd name="T119" fmla="*/ 127 w 127"/>
                <a:gd name="T120" fmla="*/ 208 h 20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7" h="208">
                  <a:moveTo>
                    <a:pt x="6" y="158"/>
                  </a:moveTo>
                  <a:lnTo>
                    <a:pt x="6" y="148"/>
                  </a:lnTo>
                  <a:lnTo>
                    <a:pt x="8" y="140"/>
                  </a:lnTo>
                  <a:lnTo>
                    <a:pt x="10" y="136"/>
                  </a:lnTo>
                  <a:lnTo>
                    <a:pt x="14" y="128"/>
                  </a:lnTo>
                  <a:lnTo>
                    <a:pt x="20" y="124"/>
                  </a:lnTo>
                  <a:lnTo>
                    <a:pt x="26" y="120"/>
                  </a:lnTo>
                  <a:lnTo>
                    <a:pt x="32" y="116"/>
                  </a:lnTo>
                  <a:lnTo>
                    <a:pt x="38" y="114"/>
                  </a:lnTo>
                  <a:lnTo>
                    <a:pt x="40" y="122"/>
                  </a:lnTo>
                  <a:lnTo>
                    <a:pt x="42" y="124"/>
                  </a:lnTo>
                  <a:lnTo>
                    <a:pt x="44" y="126"/>
                  </a:lnTo>
                  <a:lnTo>
                    <a:pt x="48" y="124"/>
                  </a:lnTo>
                  <a:lnTo>
                    <a:pt x="52" y="120"/>
                  </a:lnTo>
                  <a:lnTo>
                    <a:pt x="56" y="110"/>
                  </a:lnTo>
                  <a:lnTo>
                    <a:pt x="61" y="98"/>
                  </a:lnTo>
                  <a:lnTo>
                    <a:pt x="63" y="88"/>
                  </a:lnTo>
                  <a:lnTo>
                    <a:pt x="65" y="88"/>
                  </a:lnTo>
                  <a:lnTo>
                    <a:pt x="67" y="86"/>
                  </a:lnTo>
                  <a:lnTo>
                    <a:pt x="69" y="84"/>
                  </a:lnTo>
                  <a:lnTo>
                    <a:pt x="71" y="82"/>
                  </a:lnTo>
                  <a:lnTo>
                    <a:pt x="75" y="72"/>
                  </a:lnTo>
                  <a:lnTo>
                    <a:pt x="81" y="60"/>
                  </a:lnTo>
                  <a:lnTo>
                    <a:pt x="85" y="50"/>
                  </a:lnTo>
                  <a:lnTo>
                    <a:pt x="89" y="36"/>
                  </a:lnTo>
                  <a:lnTo>
                    <a:pt x="93" y="36"/>
                  </a:lnTo>
                  <a:lnTo>
                    <a:pt x="97" y="36"/>
                  </a:lnTo>
                  <a:lnTo>
                    <a:pt x="99" y="20"/>
                  </a:lnTo>
                  <a:lnTo>
                    <a:pt x="95" y="16"/>
                  </a:lnTo>
                  <a:lnTo>
                    <a:pt x="93" y="12"/>
                  </a:lnTo>
                  <a:lnTo>
                    <a:pt x="89" y="0"/>
                  </a:lnTo>
                  <a:lnTo>
                    <a:pt x="91" y="2"/>
                  </a:lnTo>
                  <a:lnTo>
                    <a:pt x="93" y="0"/>
                  </a:lnTo>
                  <a:lnTo>
                    <a:pt x="97" y="6"/>
                  </a:lnTo>
                  <a:lnTo>
                    <a:pt x="103" y="14"/>
                  </a:lnTo>
                  <a:lnTo>
                    <a:pt x="107" y="20"/>
                  </a:lnTo>
                  <a:lnTo>
                    <a:pt x="109" y="26"/>
                  </a:lnTo>
                  <a:lnTo>
                    <a:pt x="107" y="44"/>
                  </a:lnTo>
                  <a:lnTo>
                    <a:pt x="109" y="50"/>
                  </a:lnTo>
                  <a:lnTo>
                    <a:pt x="109" y="54"/>
                  </a:lnTo>
                  <a:lnTo>
                    <a:pt x="117" y="60"/>
                  </a:lnTo>
                  <a:lnTo>
                    <a:pt x="99" y="60"/>
                  </a:lnTo>
                  <a:lnTo>
                    <a:pt x="93" y="62"/>
                  </a:lnTo>
                  <a:lnTo>
                    <a:pt x="91" y="64"/>
                  </a:lnTo>
                  <a:lnTo>
                    <a:pt x="89" y="66"/>
                  </a:lnTo>
                  <a:lnTo>
                    <a:pt x="93" y="70"/>
                  </a:lnTo>
                  <a:lnTo>
                    <a:pt x="101" y="78"/>
                  </a:lnTo>
                  <a:lnTo>
                    <a:pt x="111" y="88"/>
                  </a:lnTo>
                  <a:lnTo>
                    <a:pt x="115" y="96"/>
                  </a:lnTo>
                  <a:lnTo>
                    <a:pt x="117" y="106"/>
                  </a:lnTo>
                  <a:lnTo>
                    <a:pt x="113" y="110"/>
                  </a:lnTo>
                  <a:lnTo>
                    <a:pt x="107" y="116"/>
                  </a:lnTo>
                  <a:lnTo>
                    <a:pt x="101" y="126"/>
                  </a:lnTo>
                  <a:lnTo>
                    <a:pt x="99" y="136"/>
                  </a:lnTo>
                  <a:lnTo>
                    <a:pt x="99" y="144"/>
                  </a:lnTo>
                  <a:lnTo>
                    <a:pt x="101" y="154"/>
                  </a:lnTo>
                  <a:lnTo>
                    <a:pt x="109" y="168"/>
                  </a:lnTo>
                  <a:lnTo>
                    <a:pt x="119" y="182"/>
                  </a:lnTo>
                  <a:lnTo>
                    <a:pt x="127" y="194"/>
                  </a:lnTo>
                  <a:lnTo>
                    <a:pt x="127" y="208"/>
                  </a:lnTo>
                  <a:lnTo>
                    <a:pt x="121" y="208"/>
                  </a:lnTo>
                  <a:lnTo>
                    <a:pt x="111" y="208"/>
                  </a:lnTo>
                  <a:lnTo>
                    <a:pt x="107" y="206"/>
                  </a:lnTo>
                  <a:lnTo>
                    <a:pt x="103" y="204"/>
                  </a:lnTo>
                  <a:lnTo>
                    <a:pt x="81" y="204"/>
                  </a:lnTo>
                  <a:lnTo>
                    <a:pt x="81" y="202"/>
                  </a:lnTo>
                  <a:lnTo>
                    <a:pt x="46" y="200"/>
                  </a:lnTo>
                  <a:lnTo>
                    <a:pt x="46" y="204"/>
                  </a:lnTo>
                  <a:lnTo>
                    <a:pt x="22" y="202"/>
                  </a:lnTo>
                  <a:lnTo>
                    <a:pt x="24" y="198"/>
                  </a:lnTo>
                  <a:lnTo>
                    <a:pt x="24" y="188"/>
                  </a:lnTo>
                  <a:lnTo>
                    <a:pt x="22" y="182"/>
                  </a:lnTo>
                  <a:lnTo>
                    <a:pt x="22" y="174"/>
                  </a:lnTo>
                  <a:lnTo>
                    <a:pt x="24" y="168"/>
                  </a:lnTo>
                  <a:lnTo>
                    <a:pt x="14" y="166"/>
                  </a:lnTo>
                  <a:lnTo>
                    <a:pt x="10" y="164"/>
                  </a:lnTo>
                  <a:lnTo>
                    <a:pt x="6" y="160"/>
                  </a:lnTo>
                  <a:lnTo>
                    <a:pt x="0" y="158"/>
                  </a:lnTo>
                  <a:lnTo>
                    <a:pt x="6"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24" name="Freeform 147"/>
            <p:cNvSpPr>
              <a:spLocks/>
            </p:cNvSpPr>
            <p:nvPr/>
          </p:nvSpPr>
          <p:spPr bwMode="auto">
            <a:xfrm>
              <a:off x="4838464" y="4503924"/>
              <a:ext cx="130301" cy="175222"/>
            </a:xfrm>
            <a:custGeom>
              <a:avLst/>
              <a:gdLst>
                <a:gd name="T0" fmla="*/ 2147483647 w 89"/>
                <a:gd name="T1" fmla="*/ 2147483647 h 110"/>
                <a:gd name="T2" fmla="*/ 2147483647 w 89"/>
                <a:gd name="T3" fmla="*/ 2147483647 h 110"/>
                <a:gd name="T4" fmla="*/ 2147483647 w 89"/>
                <a:gd name="T5" fmla="*/ 2147483647 h 110"/>
                <a:gd name="T6" fmla="*/ 2147483647 w 89"/>
                <a:gd name="T7" fmla="*/ 2147483647 h 110"/>
                <a:gd name="T8" fmla="*/ 2147483647 w 89"/>
                <a:gd name="T9" fmla="*/ 2147483647 h 110"/>
                <a:gd name="T10" fmla="*/ 2147483647 w 89"/>
                <a:gd name="T11" fmla="*/ 2147483647 h 110"/>
                <a:gd name="T12" fmla="*/ 0 w 89"/>
                <a:gd name="T13" fmla="*/ 2147483647 h 110"/>
                <a:gd name="T14" fmla="*/ 0 w 89"/>
                <a:gd name="T15" fmla="*/ 2147483647 h 110"/>
                <a:gd name="T16" fmla="*/ 2147483647 w 89"/>
                <a:gd name="T17" fmla="*/ 2147483647 h 110"/>
                <a:gd name="T18" fmla="*/ 2147483647 w 89"/>
                <a:gd name="T19" fmla="*/ 2147483647 h 110"/>
                <a:gd name="T20" fmla="*/ 2147483647 w 89"/>
                <a:gd name="T21" fmla="*/ 2147483647 h 110"/>
                <a:gd name="T22" fmla="*/ 2147483647 w 89"/>
                <a:gd name="T23" fmla="*/ 2147483647 h 110"/>
                <a:gd name="T24" fmla="*/ 2147483647 w 89"/>
                <a:gd name="T25" fmla="*/ 2147483647 h 110"/>
                <a:gd name="T26" fmla="*/ 2147483647 w 89"/>
                <a:gd name="T27" fmla="*/ 2147483647 h 110"/>
                <a:gd name="T28" fmla="*/ 2147483647 w 89"/>
                <a:gd name="T29" fmla="*/ 2147483647 h 110"/>
                <a:gd name="T30" fmla="*/ 2147483647 w 89"/>
                <a:gd name="T31" fmla="*/ 2147483647 h 110"/>
                <a:gd name="T32" fmla="*/ 2147483647 w 89"/>
                <a:gd name="T33" fmla="*/ 2147483647 h 110"/>
                <a:gd name="T34" fmla="*/ 2147483647 w 89"/>
                <a:gd name="T35" fmla="*/ 2147483647 h 110"/>
                <a:gd name="T36" fmla="*/ 2147483647 w 89"/>
                <a:gd name="T37" fmla="*/ 2147483647 h 110"/>
                <a:gd name="T38" fmla="*/ 2147483647 w 89"/>
                <a:gd name="T39" fmla="*/ 2147483647 h 110"/>
                <a:gd name="T40" fmla="*/ 2147483647 w 89"/>
                <a:gd name="T41" fmla="*/ 2147483647 h 110"/>
                <a:gd name="T42" fmla="*/ 2147483647 w 89"/>
                <a:gd name="T43" fmla="*/ 2147483647 h 110"/>
                <a:gd name="T44" fmla="*/ 2147483647 w 89"/>
                <a:gd name="T45" fmla="*/ 2147483647 h 110"/>
                <a:gd name="T46" fmla="*/ 2147483647 w 89"/>
                <a:gd name="T47" fmla="*/ 2147483647 h 110"/>
                <a:gd name="T48" fmla="*/ 2147483647 w 89"/>
                <a:gd name="T49" fmla="*/ 2147483647 h 110"/>
                <a:gd name="T50" fmla="*/ 2147483647 w 89"/>
                <a:gd name="T51" fmla="*/ 2147483647 h 110"/>
                <a:gd name="T52" fmla="*/ 2147483647 w 89"/>
                <a:gd name="T53" fmla="*/ 2147483647 h 110"/>
                <a:gd name="T54" fmla="*/ 2147483647 w 89"/>
                <a:gd name="T55" fmla="*/ 2147483647 h 110"/>
                <a:gd name="T56" fmla="*/ 2147483647 w 89"/>
                <a:gd name="T57" fmla="*/ 2147483647 h 110"/>
                <a:gd name="T58" fmla="*/ 2147483647 w 89"/>
                <a:gd name="T59" fmla="*/ 2147483647 h 110"/>
                <a:gd name="T60" fmla="*/ 2147483647 w 89"/>
                <a:gd name="T61" fmla="*/ 2147483647 h 110"/>
                <a:gd name="T62" fmla="*/ 2147483647 w 89"/>
                <a:gd name="T63" fmla="*/ 2147483647 h 110"/>
                <a:gd name="T64" fmla="*/ 2147483647 w 89"/>
                <a:gd name="T65" fmla="*/ 2147483647 h 110"/>
                <a:gd name="T66" fmla="*/ 2147483647 w 89"/>
                <a:gd name="T67" fmla="*/ 2147483647 h 110"/>
                <a:gd name="T68" fmla="*/ 2147483647 w 89"/>
                <a:gd name="T69" fmla="*/ 2147483647 h 110"/>
                <a:gd name="T70" fmla="*/ 2147483647 w 89"/>
                <a:gd name="T71" fmla="*/ 2147483647 h 110"/>
                <a:gd name="T72" fmla="*/ 2147483647 w 89"/>
                <a:gd name="T73" fmla="*/ 2147483647 h 110"/>
                <a:gd name="T74" fmla="*/ 2147483647 w 89"/>
                <a:gd name="T75" fmla="*/ 2147483647 h 110"/>
                <a:gd name="T76" fmla="*/ 2147483647 w 89"/>
                <a:gd name="T77" fmla="*/ 2147483647 h 110"/>
                <a:gd name="T78" fmla="*/ 2147483647 w 89"/>
                <a:gd name="T79" fmla="*/ 2147483647 h 110"/>
                <a:gd name="T80" fmla="*/ 2147483647 w 89"/>
                <a:gd name="T81" fmla="*/ 2147483647 h 110"/>
                <a:gd name="T82" fmla="*/ 2147483647 w 89"/>
                <a:gd name="T83" fmla="*/ 2147483647 h 110"/>
                <a:gd name="T84" fmla="*/ 2147483647 w 89"/>
                <a:gd name="T85" fmla="*/ 2147483647 h 110"/>
                <a:gd name="T86" fmla="*/ 2147483647 w 89"/>
                <a:gd name="T87" fmla="*/ 2147483647 h 110"/>
                <a:gd name="T88" fmla="*/ 2147483647 w 89"/>
                <a:gd name="T89" fmla="*/ 2147483647 h 110"/>
                <a:gd name="T90" fmla="*/ 2147483647 w 89"/>
                <a:gd name="T91" fmla="*/ 2147483647 h 110"/>
                <a:gd name="T92" fmla="*/ 2147483647 w 89"/>
                <a:gd name="T93" fmla="*/ 2147483647 h 110"/>
                <a:gd name="T94" fmla="*/ 2147483647 w 89"/>
                <a:gd name="T95" fmla="*/ 2147483647 h 110"/>
                <a:gd name="T96" fmla="*/ 2147483647 w 89"/>
                <a:gd name="T97" fmla="*/ 2147483647 h 110"/>
                <a:gd name="T98" fmla="*/ 2147483647 w 89"/>
                <a:gd name="T99" fmla="*/ 2147483647 h 110"/>
                <a:gd name="T100" fmla="*/ 2147483647 w 89"/>
                <a:gd name="T101" fmla="*/ 0 h 110"/>
                <a:gd name="T102" fmla="*/ 2147483647 w 89"/>
                <a:gd name="T103" fmla="*/ 2147483647 h 11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9"/>
                <a:gd name="T157" fmla="*/ 0 h 110"/>
                <a:gd name="T158" fmla="*/ 89 w 89"/>
                <a:gd name="T159" fmla="*/ 110 h 11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9" h="110">
                  <a:moveTo>
                    <a:pt x="36" y="24"/>
                  </a:moveTo>
                  <a:lnTo>
                    <a:pt x="26" y="24"/>
                  </a:lnTo>
                  <a:lnTo>
                    <a:pt x="20" y="24"/>
                  </a:lnTo>
                  <a:lnTo>
                    <a:pt x="8" y="22"/>
                  </a:lnTo>
                  <a:lnTo>
                    <a:pt x="2" y="44"/>
                  </a:lnTo>
                  <a:lnTo>
                    <a:pt x="2" y="50"/>
                  </a:lnTo>
                  <a:lnTo>
                    <a:pt x="0" y="58"/>
                  </a:lnTo>
                  <a:lnTo>
                    <a:pt x="0" y="70"/>
                  </a:lnTo>
                  <a:lnTo>
                    <a:pt x="4" y="76"/>
                  </a:lnTo>
                  <a:lnTo>
                    <a:pt x="8" y="82"/>
                  </a:lnTo>
                  <a:lnTo>
                    <a:pt x="14" y="88"/>
                  </a:lnTo>
                  <a:lnTo>
                    <a:pt x="30" y="100"/>
                  </a:lnTo>
                  <a:lnTo>
                    <a:pt x="34" y="104"/>
                  </a:lnTo>
                  <a:lnTo>
                    <a:pt x="38" y="110"/>
                  </a:lnTo>
                  <a:lnTo>
                    <a:pt x="42" y="108"/>
                  </a:lnTo>
                  <a:lnTo>
                    <a:pt x="44" y="106"/>
                  </a:lnTo>
                  <a:lnTo>
                    <a:pt x="46" y="104"/>
                  </a:lnTo>
                  <a:lnTo>
                    <a:pt x="44" y="100"/>
                  </a:lnTo>
                  <a:lnTo>
                    <a:pt x="42" y="98"/>
                  </a:lnTo>
                  <a:lnTo>
                    <a:pt x="42" y="96"/>
                  </a:lnTo>
                  <a:lnTo>
                    <a:pt x="44" y="90"/>
                  </a:lnTo>
                  <a:lnTo>
                    <a:pt x="46" y="88"/>
                  </a:lnTo>
                  <a:lnTo>
                    <a:pt x="55" y="84"/>
                  </a:lnTo>
                  <a:lnTo>
                    <a:pt x="55" y="80"/>
                  </a:lnTo>
                  <a:lnTo>
                    <a:pt x="59" y="76"/>
                  </a:lnTo>
                  <a:lnTo>
                    <a:pt x="63" y="78"/>
                  </a:lnTo>
                  <a:lnTo>
                    <a:pt x="65" y="82"/>
                  </a:lnTo>
                  <a:lnTo>
                    <a:pt x="67" y="86"/>
                  </a:lnTo>
                  <a:lnTo>
                    <a:pt x="71" y="88"/>
                  </a:lnTo>
                  <a:lnTo>
                    <a:pt x="75" y="86"/>
                  </a:lnTo>
                  <a:lnTo>
                    <a:pt x="79" y="84"/>
                  </a:lnTo>
                  <a:lnTo>
                    <a:pt x="81" y="86"/>
                  </a:lnTo>
                  <a:lnTo>
                    <a:pt x="83" y="86"/>
                  </a:lnTo>
                  <a:lnTo>
                    <a:pt x="85" y="84"/>
                  </a:lnTo>
                  <a:lnTo>
                    <a:pt x="85" y="80"/>
                  </a:lnTo>
                  <a:lnTo>
                    <a:pt x="87" y="74"/>
                  </a:lnTo>
                  <a:lnTo>
                    <a:pt x="87" y="52"/>
                  </a:lnTo>
                  <a:lnTo>
                    <a:pt x="83" y="50"/>
                  </a:lnTo>
                  <a:lnTo>
                    <a:pt x="83" y="46"/>
                  </a:lnTo>
                  <a:lnTo>
                    <a:pt x="81" y="44"/>
                  </a:lnTo>
                  <a:lnTo>
                    <a:pt x="81" y="40"/>
                  </a:lnTo>
                  <a:lnTo>
                    <a:pt x="83" y="36"/>
                  </a:lnTo>
                  <a:lnTo>
                    <a:pt x="83" y="32"/>
                  </a:lnTo>
                  <a:lnTo>
                    <a:pt x="87" y="30"/>
                  </a:lnTo>
                  <a:lnTo>
                    <a:pt x="89" y="26"/>
                  </a:lnTo>
                  <a:lnTo>
                    <a:pt x="87" y="20"/>
                  </a:lnTo>
                  <a:lnTo>
                    <a:pt x="83" y="18"/>
                  </a:lnTo>
                  <a:lnTo>
                    <a:pt x="77" y="18"/>
                  </a:lnTo>
                  <a:lnTo>
                    <a:pt x="69" y="18"/>
                  </a:lnTo>
                  <a:lnTo>
                    <a:pt x="71" y="2"/>
                  </a:lnTo>
                  <a:lnTo>
                    <a:pt x="36" y="0"/>
                  </a:lnTo>
                  <a:lnTo>
                    <a:pt x="36"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25" name="Freeform 148"/>
            <p:cNvSpPr>
              <a:spLocks/>
            </p:cNvSpPr>
            <p:nvPr/>
          </p:nvSpPr>
          <p:spPr bwMode="auto">
            <a:xfrm>
              <a:off x="4894966" y="4469410"/>
              <a:ext cx="170660" cy="242922"/>
            </a:xfrm>
            <a:custGeom>
              <a:avLst/>
              <a:gdLst>
                <a:gd name="T0" fmla="*/ 2147483647 w 117"/>
                <a:gd name="T1" fmla="*/ 2147483647 h 154"/>
                <a:gd name="T2" fmla="*/ 2147483647 w 117"/>
                <a:gd name="T3" fmla="*/ 2147483647 h 154"/>
                <a:gd name="T4" fmla="*/ 2147483647 w 117"/>
                <a:gd name="T5" fmla="*/ 2147483647 h 154"/>
                <a:gd name="T6" fmla="*/ 0 w 117"/>
                <a:gd name="T7" fmla="*/ 2147483647 h 154"/>
                <a:gd name="T8" fmla="*/ 2147483647 w 117"/>
                <a:gd name="T9" fmla="*/ 2147483647 h 154"/>
                <a:gd name="T10" fmla="*/ 2147483647 w 117"/>
                <a:gd name="T11" fmla="*/ 2147483647 h 154"/>
                <a:gd name="T12" fmla="*/ 2147483647 w 117"/>
                <a:gd name="T13" fmla="*/ 2147483647 h 154"/>
                <a:gd name="T14" fmla="*/ 2147483647 w 117"/>
                <a:gd name="T15" fmla="*/ 2147483647 h 154"/>
                <a:gd name="T16" fmla="*/ 2147483647 w 117"/>
                <a:gd name="T17" fmla="*/ 2147483647 h 154"/>
                <a:gd name="T18" fmla="*/ 2147483647 w 117"/>
                <a:gd name="T19" fmla="*/ 2147483647 h 154"/>
                <a:gd name="T20" fmla="*/ 2147483647 w 117"/>
                <a:gd name="T21" fmla="*/ 2147483647 h 154"/>
                <a:gd name="T22" fmla="*/ 2147483647 w 117"/>
                <a:gd name="T23" fmla="*/ 2147483647 h 154"/>
                <a:gd name="T24" fmla="*/ 2147483647 w 117"/>
                <a:gd name="T25" fmla="*/ 2147483647 h 154"/>
                <a:gd name="T26" fmla="*/ 2147483647 w 117"/>
                <a:gd name="T27" fmla="*/ 2147483647 h 154"/>
                <a:gd name="T28" fmla="*/ 2147483647 w 117"/>
                <a:gd name="T29" fmla="*/ 2147483647 h 154"/>
                <a:gd name="T30" fmla="*/ 2147483647 w 117"/>
                <a:gd name="T31" fmla="*/ 2147483647 h 154"/>
                <a:gd name="T32" fmla="*/ 2147483647 w 117"/>
                <a:gd name="T33" fmla="*/ 2147483647 h 154"/>
                <a:gd name="T34" fmla="*/ 2147483647 w 117"/>
                <a:gd name="T35" fmla="*/ 2147483647 h 154"/>
                <a:gd name="T36" fmla="*/ 2147483647 w 117"/>
                <a:gd name="T37" fmla="*/ 2147483647 h 154"/>
                <a:gd name="T38" fmla="*/ 2147483647 w 117"/>
                <a:gd name="T39" fmla="*/ 2147483647 h 154"/>
                <a:gd name="T40" fmla="*/ 2147483647 w 117"/>
                <a:gd name="T41" fmla="*/ 2147483647 h 154"/>
                <a:gd name="T42" fmla="*/ 2147483647 w 117"/>
                <a:gd name="T43" fmla="*/ 2147483647 h 154"/>
                <a:gd name="T44" fmla="*/ 2147483647 w 117"/>
                <a:gd name="T45" fmla="*/ 2147483647 h 154"/>
                <a:gd name="T46" fmla="*/ 2147483647 w 117"/>
                <a:gd name="T47" fmla="*/ 2147483647 h 154"/>
                <a:gd name="T48" fmla="*/ 2147483647 w 117"/>
                <a:gd name="T49" fmla="*/ 2147483647 h 154"/>
                <a:gd name="T50" fmla="*/ 2147483647 w 117"/>
                <a:gd name="T51" fmla="*/ 2147483647 h 154"/>
                <a:gd name="T52" fmla="*/ 2147483647 w 117"/>
                <a:gd name="T53" fmla="*/ 0 h 154"/>
                <a:gd name="T54" fmla="*/ 2147483647 w 117"/>
                <a:gd name="T55" fmla="*/ 2147483647 h 154"/>
                <a:gd name="T56" fmla="*/ 2147483647 w 117"/>
                <a:gd name="T57" fmla="*/ 2147483647 h 154"/>
                <a:gd name="T58" fmla="*/ 2147483647 w 117"/>
                <a:gd name="T59" fmla="*/ 2147483647 h 154"/>
                <a:gd name="T60" fmla="*/ 2147483647 w 117"/>
                <a:gd name="T61" fmla="*/ 2147483647 h 154"/>
                <a:gd name="T62" fmla="*/ 2147483647 w 117"/>
                <a:gd name="T63" fmla="*/ 2147483647 h 154"/>
                <a:gd name="T64" fmla="*/ 2147483647 w 117"/>
                <a:gd name="T65" fmla="*/ 2147483647 h 154"/>
                <a:gd name="T66" fmla="*/ 2147483647 w 117"/>
                <a:gd name="T67" fmla="*/ 2147483647 h 154"/>
                <a:gd name="T68" fmla="*/ 2147483647 w 117"/>
                <a:gd name="T69" fmla="*/ 2147483647 h 154"/>
                <a:gd name="T70" fmla="*/ 2147483647 w 117"/>
                <a:gd name="T71" fmla="*/ 2147483647 h 154"/>
                <a:gd name="T72" fmla="*/ 2147483647 w 117"/>
                <a:gd name="T73" fmla="*/ 2147483647 h 154"/>
                <a:gd name="T74" fmla="*/ 2147483647 w 117"/>
                <a:gd name="T75" fmla="*/ 2147483647 h 154"/>
                <a:gd name="T76" fmla="*/ 2147483647 w 117"/>
                <a:gd name="T77" fmla="*/ 2147483647 h 154"/>
                <a:gd name="T78" fmla="*/ 2147483647 w 117"/>
                <a:gd name="T79" fmla="*/ 2147483647 h 154"/>
                <a:gd name="T80" fmla="*/ 2147483647 w 117"/>
                <a:gd name="T81" fmla="*/ 2147483647 h 154"/>
                <a:gd name="T82" fmla="*/ 2147483647 w 117"/>
                <a:gd name="T83" fmla="*/ 2147483647 h 154"/>
                <a:gd name="T84" fmla="*/ 2147483647 w 117"/>
                <a:gd name="T85" fmla="*/ 2147483647 h 154"/>
                <a:gd name="T86" fmla="*/ 2147483647 w 117"/>
                <a:gd name="T87" fmla="*/ 2147483647 h 1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7"/>
                <a:gd name="T133" fmla="*/ 0 h 154"/>
                <a:gd name="T134" fmla="*/ 117 w 117"/>
                <a:gd name="T135" fmla="*/ 154 h 1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7" h="154">
                  <a:moveTo>
                    <a:pt x="27" y="150"/>
                  </a:moveTo>
                  <a:lnTo>
                    <a:pt x="27" y="148"/>
                  </a:lnTo>
                  <a:lnTo>
                    <a:pt x="25" y="146"/>
                  </a:lnTo>
                  <a:lnTo>
                    <a:pt x="21" y="148"/>
                  </a:lnTo>
                  <a:lnTo>
                    <a:pt x="17" y="150"/>
                  </a:lnTo>
                  <a:lnTo>
                    <a:pt x="13" y="154"/>
                  </a:lnTo>
                  <a:lnTo>
                    <a:pt x="4" y="136"/>
                  </a:lnTo>
                  <a:lnTo>
                    <a:pt x="0" y="132"/>
                  </a:lnTo>
                  <a:lnTo>
                    <a:pt x="4" y="130"/>
                  </a:lnTo>
                  <a:lnTo>
                    <a:pt x="6" y="128"/>
                  </a:lnTo>
                  <a:lnTo>
                    <a:pt x="8" y="126"/>
                  </a:lnTo>
                  <a:lnTo>
                    <a:pt x="6" y="122"/>
                  </a:lnTo>
                  <a:lnTo>
                    <a:pt x="4" y="120"/>
                  </a:lnTo>
                  <a:lnTo>
                    <a:pt x="4" y="118"/>
                  </a:lnTo>
                  <a:lnTo>
                    <a:pt x="6" y="112"/>
                  </a:lnTo>
                  <a:lnTo>
                    <a:pt x="8" y="110"/>
                  </a:lnTo>
                  <a:lnTo>
                    <a:pt x="17" y="106"/>
                  </a:lnTo>
                  <a:lnTo>
                    <a:pt x="17" y="102"/>
                  </a:lnTo>
                  <a:lnTo>
                    <a:pt x="21" y="98"/>
                  </a:lnTo>
                  <a:lnTo>
                    <a:pt x="25" y="100"/>
                  </a:lnTo>
                  <a:lnTo>
                    <a:pt x="27" y="104"/>
                  </a:lnTo>
                  <a:lnTo>
                    <a:pt x="29" y="108"/>
                  </a:lnTo>
                  <a:lnTo>
                    <a:pt x="33" y="110"/>
                  </a:lnTo>
                  <a:lnTo>
                    <a:pt x="37" y="108"/>
                  </a:lnTo>
                  <a:lnTo>
                    <a:pt x="41" y="106"/>
                  </a:lnTo>
                  <a:lnTo>
                    <a:pt x="43" y="108"/>
                  </a:lnTo>
                  <a:lnTo>
                    <a:pt x="45" y="108"/>
                  </a:lnTo>
                  <a:lnTo>
                    <a:pt x="47" y="106"/>
                  </a:lnTo>
                  <a:lnTo>
                    <a:pt x="47" y="102"/>
                  </a:lnTo>
                  <a:lnTo>
                    <a:pt x="49" y="96"/>
                  </a:lnTo>
                  <a:lnTo>
                    <a:pt x="49" y="74"/>
                  </a:lnTo>
                  <a:lnTo>
                    <a:pt x="45" y="72"/>
                  </a:lnTo>
                  <a:lnTo>
                    <a:pt x="45" y="68"/>
                  </a:lnTo>
                  <a:lnTo>
                    <a:pt x="43" y="66"/>
                  </a:lnTo>
                  <a:lnTo>
                    <a:pt x="43" y="62"/>
                  </a:lnTo>
                  <a:lnTo>
                    <a:pt x="45" y="58"/>
                  </a:lnTo>
                  <a:lnTo>
                    <a:pt x="45" y="54"/>
                  </a:lnTo>
                  <a:lnTo>
                    <a:pt x="49" y="52"/>
                  </a:lnTo>
                  <a:lnTo>
                    <a:pt x="51" y="48"/>
                  </a:lnTo>
                  <a:lnTo>
                    <a:pt x="49" y="42"/>
                  </a:lnTo>
                  <a:lnTo>
                    <a:pt x="45" y="40"/>
                  </a:lnTo>
                  <a:lnTo>
                    <a:pt x="39" y="40"/>
                  </a:lnTo>
                  <a:lnTo>
                    <a:pt x="31" y="40"/>
                  </a:lnTo>
                  <a:lnTo>
                    <a:pt x="33" y="26"/>
                  </a:lnTo>
                  <a:lnTo>
                    <a:pt x="55" y="26"/>
                  </a:lnTo>
                  <a:lnTo>
                    <a:pt x="59" y="28"/>
                  </a:lnTo>
                  <a:lnTo>
                    <a:pt x="63" y="30"/>
                  </a:lnTo>
                  <a:lnTo>
                    <a:pt x="73" y="30"/>
                  </a:lnTo>
                  <a:lnTo>
                    <a:pt x="79" y="30"/>
                  </a:lnTo>
                  <a:lnTo>
                    <a:pt x="79" y="16"/>
                  </a:lnTo>
                  <a:lnTo>
                    <a:pt x="83" y="10"/>
                  </a:lnTo>
                  <a:lnTo>
                    <a:pt x="87" y="4"/>
                  </a:lnTo>
                  <a:lnTo>
                    <a:pt x="93" y="0"/>
                  </a:lnTo>
                  <a:lnTo>
                    <a:pt x="103" y="0"/>
                  </a:lnTo>
                  <a:lnTo>
                    <a:pt x="113" y="0"/>
                  </a:lnTo>
                  <a:lnTo>
                    <a:pt x="113" y="2"/>
                  </a:lnTo>
                  <a:lnTo>
                    <a:pt x="115" y="4"/>
                  </a:lnTo>
                  <a:lnTo>
                    <a:pt x="115" y="6"/>
                  </a:lnTo>
                  <a:lnTo>
                    <a:pt x="117" y="10"/>
                  </a:lnTo>
                  <a:lnTo>
                    <a:pt x="115" y="20"/>
                  </a:lnTo>
                  <a:lnTo>
                    <a:pt x="111" y="34"/>
                  </a:lnTo>
                  <a:lnTo>
                    <a:pt x="99" y="64"/>
                  </a:lnTo>
                  <a:lnTo>
                    <a:pt x="99" y="68"/>
                  </a:lnTo>
                  <a:lnTo>
                    <a:pt x="99" y="70"/>
                  </a:lnTo>
                  <a:lnTo>
                    <a:pt x="101" y="74"/>
                  </a:lnTo>
                  <a:lnTo>
                    <a:pt x="99" y="78"/>
                  </a:lnTo>
                  <a:lnTo>
                    <a:pt x="97" y="82"/>
                  </a:lnTo>
                  <a:lnTo>
                    <a:pt x="93" y="84"/>
                  </a:lnTo>
                  <a:lnTo>
                    <a:pt x="89" y="88"/>
                  </a:lnTo>
                  <a:lnTo>
                    <a:pt x="85" y="92"/>
                  </a:lnTo>
                  <a:lnTo>
                    <a:pt x="83" y="102"/>
                  </a:lnTo>
                  <a:lnTo>
                    <a:pt x="79" y="106"/>
                  </a:lnTo>
                  <a:lnTo>
                    <a:pt x="75" y="108"/>
                  </a:lnTo>
                  <a:lnTo>
                    <a:pt x="75" y="122"/>
                  </a:lnTo>
                  <a:lnTo>
                    <a:pt x="71" y="134"/>
                  </a:lnTo>
                  <a:lnTo>
                    <a:pt x="69" y="142"/>
                  </a:lnTo>
                  <a:lnTo>
                    <a:pt x="65" y="148"/>
                  </a:lnTo>
                  <a:lnTo>
                    <a:pt x="61" y="150"/>
                  </a:lnTo>
                  <a:lnTo>
                    <a:pt x="55" y="150"/>
                  </a:lnTo>
                  <a:lnTo>
                    <a:pt x="51" y="150"/>
                  </a:lnTo>
                  <a:lnTo>
                    <a:pt x="49" y="150"/>
                  </a:lnTo>
                  <a:lnTo>
                    <a:pt x="49" y="146"/>
                  </a:lnTo>
                  <a:lnTo>
                    <a:pt x="45" y="146"/>
                  </a:lnTo>
                  <a:lnTo>
                    <a:pt x="43" y="146"/>
                  </a:lnTo>
                  <a:lnTo>
                    <a:pt x="41" y="148"/>
                  </a:lnTo>
                  <a:lnTo>
                    <a:pt x="39" y="150"/>
                  </a:lnTo>
                  <a:lnTo>
                    <a:pt x="35" y="150"/>
                  </a:lnTo>
                  <a:lnTo>
                    <a:pt x="33" y="150"/>
                  </a:lnTo>
                  <a:lnTo>
                    <a:pt x="27"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26" name="Freeform 149"/>
            <p:cNvSpPr>
              <a:spLocks/>
            </p:cNvSpPr>
            <p:nvPr/>
          </p:nvSpPr>
          <p:spPr bwMode="auto">
            <a:xfrm>
              <a:off x="4904191" y="5065432"/>
              <a:ext cx="307880" cy="342480"/>
            </a:xfrm>
            <a:custGeom>
              <a:avLst/>
              <a:gdLst>
                <a:gd name="T0" fmla="*/ 2147483647 w 211"/>
                <a:gd name="T1" fmla="*/ 2147483647 h 216"/>
                <a:gd name="T2" fmla="*/ 2147483647 w 211"/>
                <a:gd name="T3" fmla="*/ 2147483647 h 216"/>
                <a:gd name="T4" fmla="*/ 2147483647 w 211"/>
                <a:gd name="T5" fmla="*/ 2147483647 h 216"/>
                <a:gd name="T6" fmla="*/ 2147483647 w 211"/>
                <a:gd name="T7" fmla="*/ 2147483647 h 216"/>
                <a:gd name="T8" fmla="*/ 2147483647 w 211"/>
                <a:gd name="T9" fmla="*/ 2147483647 h 216"/>
                <a:gd name="T10" fmla="*/ 2147483647 w 211"/>
                <a:gd name="T11" fmla="*/ 2147483647 h 216"/>
                <a:gd name="T12" fmla="*/ 2147483647 w 211"/>
                <a:gd name="T13" fmla="*/ 2147483647 h 216"/>
                <a:gd name="T14" fmla="*/ 2147483647 w 211"/>
                <a:gd name="T15" fmla="*/ 2147483647 h 216"/>
                <a:gd name="T16" fmla="*/ 2147483647 w 211"/>
                <a:gd name="T17" fmla="*/ 0 h 216"/>
                <a:gd name="T18" fmla="*/ 2147483647 w 211"/>
                <a:gd name="T19" fmla="*/ 0 h 216"/>
                <a:gd name="T20" fmla="*/ 2147483647 w 211"/>
                <a:gd name="T21" fmla="*/ 2147483647 h 216"/>
                <a:gd name="T22" fmla="*/ 2147483647 w 211"/>
                <a:gd name="T23" fmla="*/ 2147483647 h 216"/>
                <a:gd name="T24" fmla="*/ 0 w 211"/>
                <a:gd name="T25" fmla="*/ 0 h 216"/>
                <a:gd name="T26" fmla="*/ 2147483647 w 211"/>
                <a:gd name="T27" fmla="*/ 2147483647 h 216"/>
                <a:gd name="T28" fmla="*/ 2147483647 w 211"/>
                <a:gd name="T29" fmla="*/ 2147483647 h 216"/>
                <a:gd name="T30" fmla="*/ 2147483647 w 211"/>
                <a:gd name="T31" fmla="*/ 2147483647 h 216"/>
                <a:gd name="T32" fmla="*/ 2147483647 w 211"/>
                <a:gd name="T33" fmla="*/ 2147483647 h 216"/>
                <a:gd name="T34" fmla="*/ 2147483647 w 211"/>
                <a:gd name="T35" fmla="*/ 2147483647 h 216"/>
                <a:gd name="T36" fmla="*/ 2147483647 w 211"/>
                <a:gd name="T37" fmla="*/ 2147483647 h 216"/>
                <a:gd name="T38" fmla="*/ 2147483647 w 211"/>
                <a:gd name="T39" fmla="*/ 2147483647 h 216"/>
                <a:gd name="T40" fmla="*/ 2147483647 w 211"/>
                <a:gd name="T41" fmla="*/ 2147483647 h 216"/>
                <a:gd name="T42" fmla="*/ 2147483647 w 211"/>
                <a:gd name="T43" fmla="*/ 2147483647 h 216"/>
                <a:gd name="T44" fmla="*/ 2147483647 w 211"/>
                <a:gd name="T45" fmla="*/ 2147483647 h 216"/>
                <a:gd name="T46" fmla="*/ 2147483647 w 211"/>
                <a:gd name="T47" fmla="*/ 2147483647 h 216"/>
                <a:gd name="T48" fmla="*/ 2147483647 w 211"/>
                <a:gd name="T49" fmla="*/ 2147483647 h 216"/>
                <a:gd name="T50" fmla="*/ 2147483647 w 211"/>
                <a:gd name="T51" fmla="*/ 2147483647 h 216"/>
                <a:gd name="T52" fmla="*/ 2147483647 w 211"/>
                <a:gd name="T53" fmla="*/ 2147483647 h 216"/>
                <a:gd name="T54" fmla="*/ 2147483647 w 211"/>
                <a:gd name="T55" fmla="*/ 2147483647 h 216"/>
                <a:gd name="T56" fmla="*/ 2147483647 w 211"/>
                <a:gd name="T57" fmla="*/ 2147483647 h 216"/>
                <a:gd name="T58" fmla="*/ 2147483647 w 211"/>
                <a:gd name="T59" fmla="*/ 2147483647 h 216"/>
                <a:gd name="T60" fmla="*/ 2147483647 w 211"/>
                <a:gd name="T61" fmla="*/ 2147483647 h 216"/>
                <a:gd name="T62" fmla="*/ 2147483647 w 211"/>
                <a:gd name="T63" fmla="*/ 2147483647 h 216"/>
                <a:gd name="T64" fmla="*/ 2147483647 w 211"/>
                <a:gd name="T65" fmla="*/ 2147483647 h 216"/>
                <a:gd name="T66" fmla="*/ 2147483647 w 211"/>
                <a:gd name="T67" fmla="*/ 2147483647 h 216"/>
                <a:gd name="T68" fmla="*/ 2147483647 w 211"/>
                <a:gd name="T69" fmla="*/ 2147483647 h 216"/>
                <a:gd name="T70" fmla="*/ 2147483647 w 211"/>
                <a:gd name="T71" fmla="*/ 2147483647 h 216"/>
                <a:gd name="T72" fmla="*/ 2147483647 w 211"/>
                <a:gd name="T73" fmla="*/ 2147483647 h 216"/>
                <a:gd name="T74" fmla="*/ 2147483647 w 211"/>
                <a:gd name="T75" fmla="*/ 2147483647 h 216"/>
                <a:gd name="T76" fmla="*/ 2147483647 w 211"/>
                <a:gd name="T77" fmla="*/ 2147483647 h 216"/>
                <a:gd name="T78" fmla="*/ 2147483647 w 211"/>
                <a:gd name="T79" fmla="*/ 2147483647 h 216"/>
                <a:gd name="T80" fmla="*/ 2147483647 w 211"/>
                <a:gd name="T81" fmla="*/ 2147483647 h 216"/>
                <a:gd name="T82" fmla="*/ 2147483647 w 211"/>
                <a:gd name="T83" fmla="*/ 2147483647 h 216"/>
                <a:gd name="T84" fmla="*/ 2147483647 w 211"/>
                <a:gd name="T85" fmla="*/ 2147483647 h 216"/>
                <a:gd name="T86" fmla="*/ 2147483647 w 211"/>
                <a:gd name="T87" fmla="*/ 2147483647 h 216"/>
                <a:gd name="T88" fmla="*/ 2147483647 w 211"/>
                <a:gd name="T89" fmla="*/ 2147483647 h 216"/>
                <a:gd name="T90" fmla="*/ 2147483647 w 211"/>
                <a:gd name="T91" fmla="*/ 2147483647 h 216"/>
                <a:gd name="T92" fmla="*/ 2147483647 w 211"/>
                <a:gd name="T93" fmla="*/ 2147483647 h 216"/>
                <a:gd name="T94" fmla="*/ 2147483647 w 211"/>
                <a:gd name="T95" fmla="*/ 2147483647 h 216"/>
                <a:gd name="T96" fmla="*/ 2147483647 w 211"/>
                <a:gd name="T97" fmla="*/ 2147483647 h 216"/>
                <a:gd name="T98" fmla="*/ 2147483647 w 211"/>
                <a:gd name="T99" fmla="*/ 2147483647 h 216"/>
                <a:gd name="T100" fmla="*/ 2147483647 w 211"/>
                <a:gd name="T101" fmla="*/ 2147483647 h 216"/>
                <a:gd name="T102" fmla="*/ 2147483647 w 211"/>
                <a:gd name="T103" fmla="*/ 2147483647 h 216"/>
                <a:gd name="T104" fmla="*/ 2147483647 w 211"/>
                <a:gd name="T105" fmla="*/ 2147483647 h 216"/>
                <a:gd name="T106" fmla="*/ 2147483647 w 211"/>
                <a:gd name="T107" fmla="*/ 2147483647 h 216"/>
                <a:gd name="T108" fmla="*/ 2147483647 w 211"/>
                <a:gd name="T109" fmla="*/ 2147483647 h 216"/>
                <a:gd name="T110" fmla="*/ 2147483647 w 211"/>
                <a:gd name="T111" fmla="*/ 2147483647 h 2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1"/>
                <a:gd name="T169" fmla="*/ 0 h 216"/>
                <a:gd name="T170" fmla="*/ 211 w 211"/>
                <a:gd name="T171" fmla="*/ 216 h 2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1" h="216">
                  <a:moveTo>
                    <a:pt x="181" y="8"/>
                  </a:moveTo>
                  <a:lnTo>
                    <a:pt x="159" y="16"/>
                  </a:lnTo>
                  <a:lnTo>
                    <a:pt x="117" y="16"/>
                  </a:lnTo>
                  <a:lnTo>
                    <a:pt x="107" y="12"/>
                  </a:lnTo>
                  <a:lnTo>
                    <a:pt x="105" y="10"/>
                  </a:lnTo>
                  <a:lnTo>
                    <a:pt x="101" y="6"/>
                  </a:lnTo>
                  <a:lnTo>
                    <a:pt x="33" y="6"/>
                  </a:lnTo>
                  <a:lnTo>
                    <a:pt x="27" y="2"/>
                  </a:lnTo>
                  <a:lnTo>
                    <a:pt x="25" y="0"/>
                  </a:lnTo>
                  <a:lnTo>
                    <a:pt x="21" y="0"/>
                  </a:lnTo>
                  <a:lnTo>
                    <a:pt x="11" y="2"/>
                  </a:lnTo>
                  <a:lnTo>
                    <a:pt x="4" y="2"/>
                  </a:lnTo>
                  <a:lnTo>
                    <a:pt x="0" y="0"/>
                  </a:lnTo>
                  <a:lnTo>
                    <a:pt x="2" y="16"/>
                  </a:lnTo>
                  <a:lnTo>
                    <a:pt x="7" y="30"/>
                  </a:lnTo>
                  <a:lnTo>
                    <a:pt x="13" y="42"/>
                  </a:lnTo>
                  <a:lnTo>
                    <a:pt x="21" y="54"/>
                  </a:lnTo>
                  <a:lnTo>
                    <a:pt x="29" y="66"/>
                  </a:lnTo>
                  <a:lnTo>
                    <a:pt x="37" y="76"/>
                  </a:lnTo>
                  <a:lnTo>
                    <a:pt x="39" y="90"/>
                  </a:lnTo>
                  <a:lnTo>
                    <a:pt x="41" y="104"/>
                  </a:lnTo>
                  <a:lnTo>
                    <a:pt x="41" y="126"/>
                  </a:lnTo>
                  <a:lnTo>
                    <a:pt x="43" y="152"/>
                  </a:lnTo>
                  <a:lnTo>
                    <a:pt x="45" y="174"/>
                  </a:lnTo>
                  <a:lnTo>
                    <a:pt x="49" y="184"/>
                  </a:lnTo>
                  <a:lnTo>
                    <a:pt x="53" y="194"/>
                  </a:lnTo>
                  <a:lnTo>
                    <a:pt x="61" y="204"/>
                  </a:lnTo>
                  <a:lnTo>
                    <a:pt x="69" y="212"/>
                  </a:lnTo>
                  <a:lnTo>
                    <a:pt x="73" y="208"/>
                  </a:lnTo>
                  <a:lnTo>
                    <a:pt x="75" y="204"/>
                  </a:lnTo>
                  <a:lnTo>
                    <a:pt x="79" y="204"/>
                  </a:lnTo>
                  <a:lnTo>
                    <a:pt x="83" y="210"/>
                  </a:lnTo>
                  <a:lnTo>
                    <a:pt x="89" y="214"/>
                  </a:lnTo>
                  <a:lnTo>
                    <a:pt x="93" y="216"/>
                  </a:lnTo>
                  <a:lnTo>
                    <a:pt x="101" y="216"/>
                  </a:lnTo>
                  <a:lnTo>
                    <a:pt x="111" y="216"/>
                  </a:lnTo>
                  <a:lnTo>
                    <a:pt x="117" y="212"/>
                  </a:lnTo>
                  <a:lnTo>
                    <a:pt x="121" y="208"/>
                  </a:lnTo>
                  <a:lnTo>
                    <a:pt x="125" y="206"/>
                  </a:lnTo>
                  <a:lnTo>
                    <a:pt x="123" y="144"/>
                  </a:lnTo>
                  <a:lnTo>
                    <a:pt x="123" y="90"/>
                  </a:lnTo>
                  <a:lnTo>
                    <a:pt x="143" y="90"/>
                  </a:lnTo>
                  <a:lnTo>
                    <a:pt x="143" y="22"/>
                  </a:lnTo>
                  <a:lnTo>
                    <a:pt x="165" y="20"/>
                  </a:lnTo>
                  <a:lnTo>
                    <a:pt x="183" y="18"/>
                  </a:lnTo>
                  <a:lnTo>
                    <a:pt x="187" y="24"/>
                  </a:lnTo>
                  <a:lnTo>
                    <a:pt x="201" y="18"/>
                  </a:lnTo>
                  <a:lnTo>
                    <a:pt x="205" y="14"/>
                  </a:lnTo>
                  <a:lnTo>
                    <a:pt x="211" y="12"/>
                  </a:lnTo>
                  <a:lnTo>
                    <a:pt x="205" y="8"/>
                  </a:lnTo>
                  <a:lnTo>
                    <a:pt x="201" y="6"/>
                  </a:lnTo>
                  <a:lnTo>
                    <a:pt x="193" y="8"/>
                  </a:lnTo>
                  <a:lnTo>
                    <a:pt x="187" y="10"/>
                  </a:lnTo>
                  <a:lnTo>
                    <a:pt x="183" y="8"/>
                  </a:lnTo>
                  <a:lnTo>
                    <a:pt x="181" y="6"/>
                  </a:lnTo>
                  <a:lnTo>
                    <a:pt x="181"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27" name="Freeform 150"/>
            <p:cNvSpPr>
              <a:spLocks/>
            </p:cNvSpPr>
            <p:nvPr/>
          </p:nvSpPr>
          <p:spPr bwMode="auto">
            <a:xfrm>
              <a:off x="5478438" y="4049938"/>
              <a:ext cx="154517" cy="156638"/>
            </a:xfrm>
            <a:custGeom>
              <a:avLst/>
              <a:gdLst>
                <a:gd name="T0" fmla="*/ 2147483647 w 106"/>
                <a:gd name="T1" fmla="*/ 0 h 98"/>
                <a:gd name="T2" fmla="*/ 2147483647 w 106"/>
                <a:gd name="T3" fmla="*/ 2147483647 h 98"/>
                <a:gd name="T4" fmla="*/ 2147483647 w 106"/>
                <a:gd name="T5" fmla="*/ 2147483647 h 98"/>
                <a:gd name="T6" fmla="*/ 2147483647 w 106"/>
                <a:gd name="T7" fmla="*/ 2147483647 h 98"/>
                <a:gd name="T8" fmla="*/ 2147483647 w 106"/>
                <a:gd name="T9" fmla="*/ 2147483647 h 98"/>
                <a:gd name="T10" fmla="*/ 2147483647 w 106"/>
                <a:gd name="T11" fmla="*/ 2147483647 h 98"/>
                <a:gd name="T12" fmla="*/ 2147483647 w 106"/>
                <a:gd name="T13" fmla="*/ 2147483647 h 98"/>
                <a:gd name="T14" fmla="*/ 0 w 106"/>
                <a:gd name="T15" fmla="*/ 2147483647 h 98"/>
                <a:gd name="T16" fmla="*/ 0 w 106"/>
                <a:gd name="T17" fmla="*/ 2147483647 h 98"/>
                <a:gd name="T18" fmla="*/ 2147483647 w 106"/>
                <a:gd name="T19" fmla="*/ 2147483647 h 98"/>
                <a:gd name="T20" fmla="*/ 2147483647 w 106"/>
                <a:gd name="T21" fmla="*/ 2147483647 h 98"/>
                <a:gd name="T22" fmla="*/ 2147483647 w 106"/>
                <a:gd name="T23" fmla="*/ 2147483647 h 98"/>
                <a:gd name="T24" fmla="*/ 2147483647 w 106"/>
                <a:gd name="T25" fmla="*/ 2147483647 h 98"/>
                <a:gd name="T26" fmla="*/ 2147483647 w 106"/>
                <a:gd name="T27" fmla="*/ 2147483647 h 98"/>
                <a:gd name="T28" fmla="*/ 2147483647 w 106"/>
                <a:gd name="T29" fmla="*/ 2147483647 h 98"/>
                <a:gd name="T30" fmla="*/ 2147483647 w 106"/>
                <a:gd name="T31" fmla="*/ 2147483647 h 98"/>
                <a:gd name="T32" fmla="*/ 2147483647 w 106"/>
                <a:gd name="T33" fmla="*/ 2147483647 h 98"/>
                <a:gd name="T34" fmla="*/ 2147483647 w 106"/>
                <a:gd name="T35" fmla="*/ 2147483647 h 98"/>
                <a:gd name="T36" fmla="*/ 2147483647 w 106"/>
                <a:gd name="T37" fmla="*/ 2147483647 h 98"/>
                <a:gd name="T38" fmla="*/ 2147483647 w 106"/>
                <a:gd name="T39" fmla="*/ 2147483647 h 98"/>
                <a:gd name="T40" fmla="*/ 2147483647 w 106"/>
                <a:gd name="T41" fmla="*/ 2147483647 h 98"/>
                <a:gd name="T42" fmla="*/ 2147483647 w 106"/>
                <a:gd name="T43" fmla="*/ 2147483647 h 98"/>
                <a:gd name="T44" fmla="*/ 2147483647 w 106"/>
                <a:gd name="T45" fmla="*/ 2147483647 h 98"/>
                <a:gd name="T46" fmla="*/ 2147483647 w 106"/>
                <a:gd name="T47" fmla="*/ 2147483647 h 98"/>
                <a:gd name="T48" fmla="*/ 2147483647 w 106"/>
                <a:gd name="T49" fmla="*/ 2147483647 h 98"/>
                <a:gd name="T50" fmla="*/ 2147483647 w 106"/>
                <a:gd name="T51" fmla="*/ 2147483647 h 98"/>
                <a:gd name="T52" fmla="*/ 2147483647 w 106"/>
                <a:gd name="T53" fmla="*/ 0 h 9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6"/>
                <a:gd name="T82" fmla="*/ 0 h 98"/>
                <a:gd name="T83" fmla="*/ 106 w 106"/>
                <a:gd name="T84" fmla="*/ 98 h 9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6" h="98">
                  <a:moveTo>
                    <a:pt x="32" y="0"/>
                  </a:moveTo>
                  <a:lnTo>
                    <a:pt x="28" y="4"/>
                  </a:lnTo>
                  <a:lnTo>
                    <a:pt x="22" y="10"/>
                  </a:lnTo>
                  <a:lnTo>
                    <a:pt x="14" y="14"/>
                  </a:lnTo>
                  <a:lnTo>
                    <a:pt x="6" y="16"/>
                  </a:lnTo>
                  <a:lnTo>
                    <a:pt x="6" y="26"/>
                  </a:lnTo>
                  <a:lnTo>
                    <a:pt x="4" y="34"/>
                  </a:lnTo>
                  <a:lnTo>
                    <a:pt x="0" y="46"/>
                  </a:lnTo>
                  <a:lnTo>
                    <a:pt x="0" y="62"/>
                  </a:lnTo>
                  <a:lnTo>
                    <a:pt x="18" y="62"/>
                  </a:lnTo>
                  <a:lnTo>
                    <a:pt x="24" y="64"/>
                  </a:lnTo>
                  <a:lnTo>
                    <a:pt x="28" y="54"/>
                  </a:lnTo>
                  <a:lnTo>
                    <a:pt x="38" y="58"/>
                  </a:lnTo>
                  <a:lnTo>
                    <a:pt x="54" y="58"/>
                  </a:lnTo>
                  <a:lnTo>
                    <a:pt x="68" y="62"/>
                  </a:lnTo>
                  <a:lnTo>
                    <a:pt x="82" y="76"/>
                  </a:lnTo>
                  <a:lnTo>
                    <a:pt x="96" y="92"/>
                  </a:lnTo>
                  <a:lnTo>
                    <a:pt x="102" y="98"/>
                  </a:lnTo>
                  <a:lnTo>
                    <a:pt x="106" y="94"/>
                  </a:lnTo>
                  <a:lnTo>
                    <a:pt x="96" y="80"/>
                  </a:lnTo>
                  <a:lnTo>
                    <a:pt x="86" y="68"/>
                  </a:lnTo>
                  <a:lnTo>
                    <a:pt x="74" y="56"/>
                  </a:lnTo>
                  <a:lnTo>
                    <a:pt x="62" y="48"/>
                  </a:lnTo>
                  <a:lnTo>
                    <a:pt x="52" y="42"/>
                  </a:lnTo>
                  <a:lnTo>
                    <a:pt x="46" y="30"/>
                  </a:lnTo>
                  <a:lnTo>
                    <a:pt x="40" y="14"/>
                  </a:ln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28" name="Freeform 152"/>
            <p:cNvSpPr>
              <a:spLocks/>
            </p:cNvSpPr>
            <p:nvPr/>
          </p:nvSpPr>
          <p:spPr bwMode="auto">
            <a:xfrm>
              <a:off x="4248071" y="4172063"/>
              <a:ext cx="68033" cy="18584"/>
            </a:xfrm>
            <a:custGeom>
              <a:avLst/>
              <a:gdLst>
                <a:gd name="T0" fmla="*/ 2147483647 w 46"/>
                <a:gd name="T1" fmla="*/ 2147483647 h 12"/>
                <a:gd name="T2" fmla="*/ 2147483647 w 46"/>
                <a:gd name="T3" fmla="*/ 2147483647 h 12"/>
                <a:gd name="T4" fmla="*/ 2147483647 w 46"/>
                <a:gd name="T5" fmla="*/ 2147483647 h 12"/>
                <a:gd name="T6" fmla="*/ 2147483647 w 46"/>
                <a:gd name="T7" fmla="*/ 2147483647 h 12"/>
                <a:gd name="T8" fmla="*/ 2147483647 w 46"/>
                <a:gd name="T9" fmla="*/ 2147483647 h 12"/>
                <a:gd name="T10" fmla="*/ 2147483647 w 46"/>
                <a:gd name="T11" fmla="*/ 0 h 12"/>
                <a:gd name="T12" fmla="*/ 2147483647 w 46"/>
                <a:gd name="T13" fmla="*/ 2147483647 h 12"/>
                <a:gd name="T14" fmla="*/ 2147483647 w 46"/>
                <a:gd name="T15" fmla="*/ 2147483647 h 12"/>
                <a:gd name="T16" fmla="*/ 2147483647 w 46"/>
                <a:gd name="T17" fmla="*/ 2147483647 h 12"/>
                <a:gd name="T18" fmla="*/ 2147483647 w 46"/>
                <a:gd name="T19" fmla="*/ 2147483647 h 12"/>
                <a:gd name="T20" fmla="*/ 2147483647 w 46"/>
                <a:gd name="T21" fmla="*/ 2147483647 h 12"/>
                <a:gd name="T22" fmla="*/ 2147483647 w 46"/>
                <a:gd name="T23" fmla="*/ 2147483647 h 12"/>
                <a:gd name="T24" fmla="*/ 2147483647 w 46"/>
                <a:gd name="T25" fmla="*/ 2147483647 h 12"/>
                <a:gd name="T26" fmla="*/ 2147483647 w 46"/>
                <a:gd name="T27" fmla="*/ 2147483647 h 12"/>
                <a:gd name="T28" fmla="*/ 2147483647 w 46"/>
                <a:gd name="T29" fmla="*/ 2147483647 h 12"/>
                <a:gd name="T30" fmla="*/ 0 w 46"/>
                <a:gd name="T31" fmla="*/ 2147483647 h 12"/>
                <a:gd name="T32" fmla="*/ 2147483647 w 46"/>
                <a:gd name="T33" fmla="*/ 2147483647 h 12"/>
                <a:gd name="T34" fmla="*/ 2147483647 w 46"/>
                <a:gd name="T35" fmla="*/ 2147483647 h 12"/>
                <a:gd name="T36" fmla="*/ 2147483647 w 46"/>
                <a:gd name="T37" fmla="*/ 2147483647 h 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12"/>
                <a:gd name="T59" fmla="*/ 46 w 46"/>
                <a:gd name="T60" fmla="*/ 12 h 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12">
                  <a:moveTo>
                    <a:pt x="4" y="6"/>
                  </a:moveTo>
                  <a:lnTo>
                    <a:pt x="14" y="8"/>
                  </a:lnTo>
                  <a:lnTo>
                    <a:pt x="18" y="6"/>
                  </a:lnTo>
                  <a:lnTo>
                    <a:pt x="20" y="4"/>
                  </a:lnTo>
                  <a:lnTo>
                    <a:pt x="22" y="2"/>
                  </a:lnTo>
                  <a:lnTo>
                    <a:pt x="26" y="0"/>
                  </a:lnTo>
                  <a:lnTo>
                    <a:pt x="28" y="4"/>
                  </a:lnTo>
                  <a:lnTo>
                    <a:pt x="34" y="6"/>
                  </a:lnTo>
                  <a:lnTo>
                    <a:pt x="46" y="8"/>
                  </a:lnTo>
                  <a:lnTo>
                    <a:pt x="42" y="10"/>
                  </a:lnTo>
                  <a:lnTo>
                    <a:pt x="38" y="12"/>
                  </a:lnTo>
                  <a:lnTo>
                    <a:pt x="30" y="10"/>
                  </a:lnTo>
                  <a:lnTo>
                    <a:pt x="24" y="8"/>
                  </a:lnTo>
                  <a:lnTo>
                    <a:pt x="24" y="10"/>
                  </a:lnTo>
                  <a:lnTo>
                    <a:pt x="12" y="12"/>
                  </a:lnTo>
                  <a:lnTo>
                    <a:pt x="0" y="12"/>
                  </a:lnTo>
                  <a:lnTo>
                    <a:pt x="2" y="8"/>
                  </a:lnTo>
                  <a:lnTo>
                    <a:pt x="2" y="6"/>
                  </a:lnTo>
                  <a:lnTo>
                    <a:pt x="4"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29" name="Freeform 155"/>
            <p:cNvSpPr>
              <a:spLocks/>
            </p:cNvSpPr>
            <p:nvPr/>
          </p:nvSpPr>
          <p:spPr bwMode="auto">
            <a:xfrm>
              <a:off x="4913416" y="4699058"/>
              <a:ext cx="20756" cy="35841"/>
            </a:xfrm>
            <a:custGeom>
              <a:avLst/>
              <a:gdLst>
                <a:gd name="T0" fmla="*/ 2147483647 w 14"/>
                <a:gd name="T1" fmla="*/ 2147483647 h 22"/>
                <a:gd name="T2" fmla="*/ 0 w 14"/>
                <a:gd name="T3" fmla="*/ 2147483647 h 22"/>
                <a:gd name="T4" fmla="*/ 2147483647 w 14"/>
                <a:gd name="T5" fmla="*/ 2147483647 h 22"/>
                <a:gd name="T6" fmla="*/ 2147483647 w 14"/>
                <a:gd name="T7" fmla="*/ 2147483647 h 22"/>
                <a:gd name="T8" fmla="*/ 2147483647 w 14"/>
                <a:gd name="T9" fmla="*/ 0 h 22"/>
                <a:gd name="T10" fmla="*/ 2147483647 w 14"/>
                <a:gd name="T11" fmla="*/ 2147483647 h 22"/>
                <a:gd name="T12" fmla="*/ 2147483647 w 14"/>
                <a:gd name="T13" fmla="*/ 2147483647 h 22"/>
                <a:gd name="T14" fmla="*/ 2147483647 w 14"/>
                <a:gd name="T15" fmla="*/ 2147483647 h 22"/>
                <a:gd name="T16" fmla="*/ 2147483647 w 14"/>
                <a:gd name="T17" fmla="*/ 2147483647 h 22"/>
                <a:gd name="T18" fmla="*/ 2147483647 w 14"/>
                <a:gd name="T19" fmla="*/ 2147483647 h 22"/>
                <a:gd name="T20" fmla="*/ 2147483647 w 14"/>
                <a:gd name="T21" fmla="*/ 2147483647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22"/>
                <a:gd name="T35" fmla="*/ 14 w 14"/>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22">
                  <a:moveTo>
                    <a:pt x="6" y="22"/>
                  </a:moveTo>
                  <a:lnTo>
                    <a:pt x="0" y="8"/>
                  </a:lnTo>
                  <a:lnTo>
                    <a:pt x="4" y="4"/>
                  </a:lnTo>
                  <a:lnTo>
                    <a:pt x="8" y="2"/>
                  </a:lnTo>
                  <a:lnTo>
                    <a:pt x="12" y="0"/>
                  </a:lnTo>
                  <a:lnTo>
                    <a:pt x="14" y="2"/>
                  </a:lnTo>
                  <a:lnTo>
                    <a:pt x="14" y="4"/>
                  </a:lnTo>
                  <a:lnTo>
                    <a:pt x="10" y="6"/>
                  </a:lnTo>
                  <a:lnTo>
                    <a:pt x="8" y="10"/>
                  </a:lnTo>
                  <a:lnTo>
                    <a:pt x="8" y="20"/>
                  </a:lnTo>
                  <a:lnTo>
                    <a:pt x="6"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30" name="Freeform 157"/>
            <p:cNvSpPr>
              <a:spLocks/>
            </p:cNvSpPr>
            <p:nvPr/>
          </p:nvSpPr>
          <p:spPr bwMode="auto">
            <a:xfrm>
              <a:off x="3552746" y="2276475"/>
              <a:ext cx="916722" cy="544251"/>
            </a:xfrm>
            <a:custGeom>
              <a:avLst/>
              <a:gdLst>
                <a:gd name="T0" fmla="*/ 2147483647 w 628"/>
                <a:gd name="T1" fmla="*/ 2147483647 h 344"/>
                <a:gd name="T2" fmla="*/ 2147483647 w 628"/>
                <a:gd name="T3" fmla="*/ 2147483647 h 344"/>
                <a:gd name="T4" fmla="*/ 2147483647 w 628"/>
                <a:gd name="T5" fmla="*/ 2147483647 h 344"/>
                <a:gd name="T6" fmla="*/ 2147483647 w 628"/>
                <a:gd name="T7" fmla="*/ 2147483647 h 344"/>
                <a:gd name="T8" fmla="*/ 2147483647 w 628"/>
                <a:gd name="T9" fmla="*/ 2147483647 h 344"/>
                <a:gd name="T10" fmla="*/ 2147483647 w 628"/>
                <a:gd name="T11" fmla="*/ 2147483647 h 344"/>
                <a:gd name="T12" fmla="*/ 2147483647 w 628"/>
                <a:gd name="T13" fmla="*/ 2147483647 h 344"/>
                <a:gd name="T14" fmla="*/ 2147483647 w 628"/>
                <a:gd name="T15" fmla="*/ 2147483647 h 344"/>
                <a:gd name="T16" fmla="*/ 2147483647 w 628"/>
                <a:gd name="T17" fmla="*/ 2147483647 h 344"/>
                <a:gd name="T18" fmla="*/ 2147483647 w 628"/>
                <a:gd name="T19" fmla="*/ 2147483647 h 344"/>
                <a:gd name="T20" fmla="*/ 2147483647 w 628"/>
                <a:gd name="T21" fmla="*/ 2147483647 h 344"/>
                <a:gd name="T22" fmla="*/ 2147483647 w 628"/>
                <a:gd name="T23" fmla="*/ 2147483647 h 344"/>
                <a:gd name="T24" fmla="*/ 2147483647 w 628"/>
                <a:gd name="T25" fmla="*/ 2147483647 h 344"/>
                <a:gd name="T26" fmla="*/ 2147483647 w 628"/>
                <a:gd name="T27" fmla="*/ 2147483647 h 344"/>
                <a:gd name="T28" fmla="*/ 2147483647 w 628"/>
                <a:gd name="T29" fmla="*/ 2147483647 h 344"/>
                <a:gd name="T30" fmla="*/ 2147483647 w 628"/>
                <a:gd name="T31" fmla="*/ 2147483647 h 344"/>
                <a:gd name="T32" fmla="*/ 2147483647 w 628"/>
                <a:gd name="T33" fmla="*/ 2147483647 h 344"/>
                <a:gd name="T34" fmla="*/ 2147483647 w 628"/>
                <a:gd name="T35" fmla="*/ 2147483647 h 344"/>
                <a:gd name="T36" fmla="*/ 2147483647 w 628"/>
                <a:gd name="T37" fmla="*/ 2147483647 h 344"/>
                <a:gd name="T38" fmla="*/ 2147483647 w 628"/>
                <a:gd name="T39" fmla="*/ 2147483647 h 344"/>
                <a:gd name="T40" fmla="*/ 2147483647 w 628"/>
                <a:gd name="T41" fmla="*/ 2147483647 h 344"/>
                <a:gd name="T42" fmla="*/ 2147483647 w 628"/>
                <a:gd name="T43" fmla="*/ 2147483647 h 344"/>
                <a:gd name="T44" fmla="*/ 2147483647 w 628"/>
                <a:gd name="T45" fmla="*/ 2147483647 h 344"/>
                <a:gd name="T46" fmla="*/ 2147483647 w 628"/>
                <a:gd name="T47" fmla="*/ 2147483647 h 344"/>
                <a:gd name="T48" fmla="*/ 2147483647 w 628"/>
                <a:gd name="T49" fmla="*/ 2147483647 h 344"/>
                <a:gd name="T50" fmla="*/ 2147483647 w 628"/>
                <a:gd name="T51" fmla="*/ 2147483647 h 344"/>
                <a:gd name="T52" fmla="*/ 2147483647 w 628"/>
                <a:gd name="T53" fmla="*/ 2147483647 h 344"/>
                <a:gd name="T54" fmla="*/ 2147483647 w 628"/>
                <a:gd name="T55" fmla="*/ 2147483647 h 344"/>
                <a:gd name="T56" fmla="*/ 2147483647 w 628"/>
                <a:gd name="T57" fmla="*/ 2147483647 h 344"/>
                <a:gd name="T58" fmla="*/ 2147483647 w 628"/>
                <a:gd name="T59" fmla="*/ 2147483647 h 344"/>
                <a:gd name="T60" fmla="*/ 0 w 628"/>
                <a:gd name="T61" fmla="*/ 2147483647 h 344"/>
                <a:gd name="T62" fmla="*/ 2147483647 w 628"/>
                <a:gd name="T63" fmla="*/ 2147483647 h 344"/>
                <a:gd name="T64" fmla="*/ 2147483647 w 628"/>
                <a:gd name="T65" fmla="*/ 2147483647 h 344"/>
                <a:gd name="T66" fmla="*/ 2147483647 w 628"/>
                <a:gd name="T67" fmla="*/ 2147483647 h 344"/>
                <a:gd name="T68" fmla="*/ 2147483647 w 628"/>
                <a:gd name="T69" fmla="*/ 2147483647 h 344"/>
                <a:gd name="T70" fmla="*/ 2147483647 w 628"/>
                <a:gd name="T71" fmla="*/ 2147483647 h 344"/>
                <a:gd name="T72" fmla="*/ 2147483647 w 628"/>
                <a:gd name="T73" fmla="*/ 2147483647 h 344"/>
                <a:gd name="T74" fmla="*/ 2147483647 w 628"/>
                <a:gd name="T75" fmla="*/ 2147483647 h 344"/>
                <a:gd name="T76" fmla="*/ 2147483647 w 628"/>
                <a:gd name="T77" fmla="*/ 2147483647 h 344"/>
                <a:gd name="T78" fmla="*/ 2147483647 w 628"/>
                <a:gd name="T79" fmla="*/ 2147483647 h 344"/>
                <a:gd name="T80" fmla="*/ 2147483647 w 628"/>
                <a:gd name="T81" fmla="*/ 2147483647 h 344"/>
                <a:gd name="T82" fmla="*/ 2147483647 w 628"/>
                <a:gd name="T83" fmla="*/ 2147483647 h 344"/>
                <a:gd name="T84" fmla="*/ 2147483647 w 628"/>
                <a:gd name="T85" fmla="*/ 2147483647 h 344"/>
                <a:gd name="T86" fmla="*/ 2147483647 w 628"/>
                <a:gd name="T87" fmla="*/ 2147483647 h 344"/>
                <a:gd name="T88" fmla="*/ 2147483647 w 628"/>
                <a:gd name="T89" fmla="*/ 2147483647 h 344"/>
                <a:gd name="T90" fmla="*/ 2147483647 w 628"/>
                <a:gd name="T91" fmla="*/ 2147483647 h 344"/>
                <a:gd name="T92" fmla="*/ 2147483647 w 628"/>
                <a:gd name="T93" fmla="*/ 2147483647 h 344"/>
                <a:gd name="T94" fmla="*/ 2147483647 w 628"/>
                <a:gd name="T95" fmla="*/ 2147483647 h 344"/>
                <a:gd name="T96" fmla="*/ 2147483647 w 628"/>
                <a:gd name="T97" fmla="*/ 2147483647 h 344"/>
                <a:gd name="T98" fmla="*/ 2147483647 w 628"/>
                <a:gd name="T99" fmla="*/ 2147483647 h 344"/>
                <a:gd name="T100" fmla="*/ 2147483647 w 628"/>
                <a:gd name="T101" fmla="*/ 2147483647 h 344"/>
                <a:gd name="T102" fmla="*/ 2147483647 w 628"/>
                <a:gd name="T103" fmla="*/ 2147483647 h 344"/>
                <a:gd name="T104" fmla="*/ 2147483647 w 628"/>
                <a:gd name="T105" fmla="*/ 2147483647 h 344"/>
                <a:gd name="T106" fmla="*/ 2147483647 w 628"/>
                <a:gd name="T107" fmla="*/ 2147483647 h 344"/>
                <a:gd name="T108" fmla="*/ 2147483647 w 628"/>
                <a:gd name="T109" fmla="*/ 2147483647 h 344"/>
                <a:gd name="T110" fmla="*/ 2147483647 w 628"/>
                <a:gd name="T111" fmla="*/ 2147483647 h 344"/>
                <a:gd name="T112" fmla="*/ 2147483647 w 628"/>
                <a:gd name="T113" fmla="*/ 2147483647 h 344"/>
                <a:gd name="T114" fmla="*/ 2147483647 w 628"/>
                <a:gd name="T115" fmla="*/ 2147483647 h 344"/>
                <a:gd name="T116" fmla="*/ 2147483647 w 628"/>
                <a:gd name="T117" fmla="*/ 2147483647 h 3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28"/>
                <a:gd name="T178" fmla="*/ 0 h 344"/>
                <a:gd name="T179" fmla="*/ 628 w 628"/>
                <a:gd name="T180" fmla="*/ 344 h 34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28" h="344">
                  <a:moveTo>
                    <a:pt x="488" y="180"/>
                  </a:moveTo>
                  <a:lnTo>
                    <a:pt x="464" y="192"/>
                  </a:lnTo>
                  <a:lnTo>
                    <a:pt x="436" y="202"/>
                  </a:lnTo>
                  <a:lnTo>
                    <a:pt x="406" y="208"/>
                  </a:lnTo>
                  <a:lnTo>
                    <a:pt x="390" y="210"/>
                  </a:lnTo>
                  <a:lnTo>
                    <a:pt x="376" y="210"/>
                  </a:lnTo>
                  <a:lnTo>
                    <a:pt x="372" y="210"/>
                  </a:lnTo>
                  <a:lnTo>
                    <a:pt x="370" y="208"/>
                  </a:lnTo>
                  <a:lnTo>
                    <a:pt x="364" y="206"/>
                  </a:lnTo>
                  <a:lnTo>
                    <a:pt x="360" y="212"/>
                  </a:lnTo>
                  <a:lnTo>
                    <a:pt x="356" y="220"/>
                  </a:lnTo>
                  <a:lnTo>
                    <a:pt x="350" y="226"/>
                  </a:lnTo>
                  <a:lnTo>
                    <a:pt x="340" y="232"/>
                  </a:lnTo>
                  <a:lnTo>
                    <a:pt x="334" y="236"/>
                  </a:lnTo>
                  <a:lnTo>
                    <a:pt x="324" y="240"/>
                  </a:lnTo>
                  <a:lnTo>
                    <a:pt x="314" y="242"/>
                  </a:lnTo>
                  <a:lnTo>
                    <a:pt x="306" y="244"/>
                  </a:lnTo>
                  <a:lnTo>
                    <a:pt x="300" y="244"/>
                  </a:lnTo>
                  <a:lnTo>
                    <a:pt x="296" y="246"/>
                  </a:lnTo>
                  <a:lnTo>
                    <a:pt x="292" y="250"/>
                  </a:lnTo>
                  <a:lnTo>
                    <a:pt x="286" y="250"/>
                  </a:lnTo>
                  <a:lnTo>
                    <a:pt x="274" y="250"/>
                  </a:lnTo>
                  <a:lnTo>
                    <a:pt x="260" y="252"/>
                  </a:lnTo>
                  <a:lnTo>
                    <a:pt x="252" y="256"/>
                  </a:lnTo>
                  <a:lnTo>
                    <a:pt x="252" y="258"/>
                  </a:lnTo>
                  <a:lnTo>
                    <a:pt x="252" y="260"/>
                  </a:lnTo>
                  <a:lnTo>
                    <a:pt x="252" y="262"/>
                  </a:lnTo>
                  <a:lnTo>
                    <a:pt x="256" y="266"/>
                  </a:lnTo>
                  <a:lnTo>
                    <a:pt x="252" y="270"/>
                  </a:lnTo>
                  <a:lnTo>
                    <a:pt x="248" y="266"/>
                  </a:lnTo>
                  <a:lnTo>
                    <a:pt x="248" y="278"/>
                  </a:lnTo>
                  <a:lnTo>
                    <a:pt x="244" y="282"/>
                  </a:lnTo>
                  <a:lnTo>
                    <a:pt x="240" y="286"/>
                  </a:lnTo>
                  <a:lnTo>
                    <a:pt x="230" y="290"/>
                  </a:lnTo>
                  <a:lnTo>
                    <a:pt x="222" y="298"/>
                  </a:lnTo>
                  <a:lnTo>
                    <a:pt x="218" y="302"/>
                  </a:lnTo>
                  <a:lnTo>
                    <a:pt x="214" y="308"/>
                  </a:lnTo>
                  <a:lnTo>
                    <a:pt x="212" y="312"/>
                  </a:lnTo>
                  <a:lnTo>
                    <a:pt x="208" y="316"/>
                  </a:lnTo>
                  <a:lnTo>
                    <a:pt x="206" y="316"/>
                  </a:lnTo>
                  <a:lnTo>
                    <a:pt x="202" y="318"/>
                  </a:lnTo>
                  <a:lnTo>
                    <a:pt x="198" y="326"/>
                  </a:lnTo>
                  <a:lnTo>
                    <a:pt x="196" y="336"/>
                  </a:lnTo>
                  <a:lnTo>
                    <a:pt x="194" y="340"/>
                  </a:lnTo>
                  <a:lnTo>
                    <a:pt x="190" y="344"/>
                  </a:lnTo>
                  <a:lnTo>
                    <a:pt x="184" y="344"/>
                  </a:lnTo>
                  <a:lnTo>
                    <a:pt x="178" y="344"/>
                  </a:lnTo>
                  <a:lnTo>
                    <a:pt x="172" y="344"/>
                  </a:lnTo>
                  <a:lnTo>
                    <a:pt x="170" y="344"/>
                  </a:lnTo>
                  <a:lnTo>
                    <a:pt x="162" y="338"/>
                  </a:lnTo>
                  <a:lnTo>
                    <a:pt x="156" y="332"/>
                  </a:lnTo>
                  <a:lnTo>
                    <a:pt x="152" y="330"/>
                  </a:lnTo>
                  <a:lnTo>
                    <a:pt x="144" y="330"/>
                  </a:lnTo>
                  <a:lnTo>
                    <a:pt x="140" y="328"/>
                  </a:lnTo>
                  <a:lnTo>
                    <a:pt x="136" y="326"/>
                  </a:lnTo>
                  <a:lnTo>
                    <a:pt x="132" y="320"/>
                  </a:lnTo>
                  <a:lnTo>
                    <a:pt x="132" y="318"/>
                  </a:lnTo>
                  <a:lnTo>
                    <a:pt x="130" y="314"/>
                  </a:lnTo>
                  <a:lnTo>
                    <a:pt x="126" y="310"/>
                  </a:lnTo>
                  <a:lnTo>
                    <a:pt x="124" y="304"/>
                  </a:lnTo>
                  <a:lnTo>
                    <a:pt x="122" y="298"/>
                  </a:lnTo>
                  <a:lnTo>
                    <a:pt x="116" y="296"/>
                  </a:lnTo>
                  <a:lnTo>
                    <a:pt x="114" y="290"/>
                  </a:lnTo>
                  <a:lnTo>
                    <a:pt x="112" y="284"/>
                  </a:lnTo>
                  <a:lnTo>
                    <a:pt x="112" y="278"/>
                  </a:lnTo>
                  <a:lnTo>
                    <a:pt x="118" y="276"/>
                  </a:lnTo>
                  <a:lnTo>
                    <a:pt x="124" y="272"/>
                  </a:lnTo>
                  <a:lnTo>
                    <a:pt x="114" y="272"/>
                  </a:lnTo>
                  <a:lnTo>
                    <a:pt x="110" y="270"/>
                  </a:lnTo>
                  <a:lnTo>
                    <a:pt x="108" y="266"/>
                  </a:lnTo>
                  <a:lnTo>
                    <a:pt x="110" y="262"/>
                  </a:lnTo>
                  <a:lnTo>
                    <a:pt x="110" y="260"/>
                  </a:lnTo>
                  <a:lnTo>
                    <a:pt x="108" y="256"/>
                  </a:lnTo>
                  <a:lnTo>
                    <a:pt x="116" y="256"/>
                  </a:lnTo>
                  <a:lnTo>
                    <a:pt x="122" y="252"/>
                  </a:lnTo>
                  <a:lnTo>
                    <a:pt x="116" y="250"/>
                  </a:lnTo>
                  <a:lnTo>
                    <a:pt x="112" y="248"/>
                  </a:lnTo>
                  <a:lnTo>
                    <a:pt x="100" y="244"/>
                  </a:lnTo>
                  <a:lnTo>
                    <a:pt x="114" y="240"/>
                  </a:lnTo>
                  <a:lnTo>
                    <a:pt x="124" y="236"/>
                  </a:lnTo>
                  <a:lnTo>
                    <a:pt x="114" y="236"/>
                  </a:lnTo>
                  <a:lnTo>
                    <a:pt x="106" y="236"/>
                  </a:lnTo>
                  <a:lnTo>
                    <a:pt x="108" y="230"/>
                  </a:lnTo>
                  <a:lnTo>
                    <a:pt x="110" y="226"/>
                  </a:lnTo>
                  <a:lnTo>
                    <a:pt x="114" y="222"/>
                  </a:lnTo>
                  <a:lnTo>
                    <a:pt x="120" y="218"/>
                  </a:lnTo>
                  <a:lnTo>
                    <a:pt x="132" y="212"/>
                  </a:lnTo>
                  <a:lnTo>
                    <a:pt x="142" y="208"/>
                  </a:lnTo>
                  <a:lnTo>
                    <a:pt x="146" y="204"/>
                  </a:lnTo>
                  <a:lnTo>
                    <a:pt x="152" y="198"/>
                  </a:lnTo>
                  <a:lnTo>
                    <a:pt x="158" y="182"/>
                  </a:lnTo>
                  <a:lnTo>
                    <a:pt x="152" y="180"/>
                  </a:lnTo>
                  <a:lnTo>
                    <a:pt x="142" y="180"/>
                  </a:lnTo>
                  <a:lnTo>
                    <a:pt x="138" y="180"/>
                  </a:lnTo>
                  <a:lnTo>
                    <a:pt x="132" y="180"/>
                  </a:lnTo>
                  <a:lnTo>
                    <a:pt x="142" y="182"/>
                  </a:lnTo>
                  <a:lnTo>
                    <a:pt x="140" y="188"/>
                  </a:lnTo>
                  <a:lnTo>
                    <a:pt x="136" y="190"/>
                  </a:lnTo>
                  <a:lnTo>
                    <a:pt x="132" y="192"/>
                  </a:lnTo>
                  <a:lnTo>
                    <a:pt x="126" y="192"/>
                  </a:lnTo>
                  <a:lnTo>
                    <a:pt x="120" y="192"/>
                  </a:lnTo>
                  <a:lnTo>
                    <a:pt x="116" y="190"/>
                  </a:lnTo>
                  <a:lnTo>
                    <a:pt x="114" y="188"/>
                  </a:lnTo>
                  <a:lnTo>
                    <a:pt x="114" y="182"/>
                  </a:lnTo>
                  <a:lnTo>
                    <a:pt x="114" y="180"/>
                  </a:lnTo>
                  <a:lnTo>
                    <a:pt x="118" y="176"/>
                  </a:lnTo>
                  <a:lnTo>
                    <a:pt x="124" y="174"/>
                  </a:lnTo>
                  <a:lnTo>
                    <a:pt x="132" y="172"/>
                  </a:lnTo>
                  <a:lnTo>
                    <a:pt x="146" y="172"/>
                  </a:lnTo>
                  <a:lnTo>
                    <a:pt x="156" y="170"/>
                  </a:lnTo>
                  <a:lnTo>
                    <a:pt x="148" y="162"/>
                  </a:lnTo>
                  <a:lnTo>
                    <a:pt x="144" y="156"/>
                  </a:lnTo>
                  <a:lnTo>
                    <a:pt x="142" y="154"/>
                  </a:lnTo>
                  <a:lnTo>
                    <a:pt x="136" y="154"/>
                  </a:lnTo>
                  <a:lnTo>
                    <a:pt x="134" y="156"/>
                  </a:lnTo>
                  <a:lnTo>
                    <a:pt x="130" y="160"/>
                  </a:lnTo>
                  <a:lnTo>
                    <a:pt x="126" y="160"/>
                  </a:lnTo>
                  <a:lnTo>
                    <a:pt x="120" y="158"/>
                  </a:lnTo>
                  <a:lnTo>
                    <a:pt x="118" y="154"/>
                  </a:lnTo>
                  <a:lnTo>
                    <a:pt x="134" y="126"/>
                  </a:lnTo>
                  <a:lnTo>
                    <a:pt x="130" y="126"/>
                  </a:lnTo>
                  <a:lnTo>
                    <a:pt x="128" y="120"/>
                  </a:lnTo>
                  <a:lnTo>
                    <a:pt x="130" y="114"/>
                  </a:lnTo>
                  <a:lnTo>
                    <a:pt x="132" y="110"/>
                  </a:lnTo>
                  <a:lnTo>
                    <a:pt x="126" y="110"/>
                  </a:lnTo>
                  <a:lnTo>
                    <a:pt x="122" y="108"/>
                  </a:lnTo>
                  <a:lnTo>
                    <a:pt x="118" y="104"/>
                  </a:lnTo>
                  <a:lnTo>
                    <a:pt x="116" y="98"/>
                  </a:lnTo>
                  <a:lnTo>
                    <a:pt x="108" y="98"/>
                  </a:lnTo>
                  <a:lnTo>
                    <a:pt x="98" y="96"/>
                  </a:lnTo>
                  <a:lnTo>
                    <a:pt x="88" y="92"/>
                  </a:lnTo>
                  <a:lnTo>
                    <a:pt x="78" y="90"/>
                  </a:lnTo>
                  <a:lnTo>
                    <a:pt x="62" y="92"/>
                  </a:lnTo>
                  <a:lnTo>
                    <a:pt x="50" y="94"/>
                  </a:lnTo>
                  <a:lnTo>
                    <a:pt x="38" y="96"/>
                  </a:lnTo>
                  <a:lnTo>
                    <a:pt x="28" y="96"/>
                  </a:lnTo>
                  <a:lnTo>
                    <a:pt x="24" y="96"/>
                  </a:lnTo>
                  <a:lnTo>
                    <a:pt x="22" y="92"/>
                  </a:lnTo>
                  <a:lnTo>
                    <a:pt x="16" y="88"/>
                  </a:lnTo>
                  <a:lnTo>
                    <a:pt x="18" y="88"/>
                  </a:lnTo>
                  <a:lnTo>
                    <a:pt x="10" y="86"/>
                  </a:lnTo>
                  <a:lnTo>
                    <a:pt x="8" y="84"/>
                  </a:lnTo>
                  <a:lnTo>
                    <a:pt x="6" y="80"/>
                  </a:lnTo>
                  <a:lnTo>
                    <a:pt x="8" y="78"/>
                  </a:lnTo>
                  <a:lnTo>
                    <a:pt x="12" y="76"/>
                  </a:lnTo>
                  <a:lnTo>
                    <a:pt x="18" y="74"/>
                  </a:lnTo>
                  <a:lnTo>
                    <a:pt x="36" y="76"/>
                  </a:lnTo>
                  <a:lnTo>
                    <a:pt x="46" y="74"/>
                  </a:lnTo>
                  <a:lnTo>
                    <a:pt x="50" y="72"/>
                  </a:lnTo>
                  <a:lnTo>
                    <a:pt x="54" y="70"/>
                  </a:lnTo>
                  <a:lnTo>
                    <a:pt x="22" y="70"/>
                  </a:lnTo>
                  <a:lnTo>
                    <a:pt x="8" y="72"/>
                  </a:lnTo>
                  <a:lnTo>
                    <a:pt x="6" y="72"/>
                  </a:lnTo>
                  <a:lnTo>
                    <a:pt x="2" y="72"/>
                  </a:lnTo>
                  <a:lnTo>
                    <a:pt x="0" y="68"/>
                  </a:lnTo>
                  <a:lnTo>
                    <a:pt x="0" y="62"/>
                  </a:lnTo>
                  <a:lnTo>
                    <a:pt x="0" y="60"/>
                  </a:lnTo>
                  <a:lnTo>
                    <a:pt x="4" y="58"/>
                  </a:lnTo>
                  <a:lnTo>
                    <a:pt x="10" y="56"/>
                  </a:lnTo>
                  <a:lnTo>
                    <a:pt x="24" y="56"/>
                  </a:lnTo>
                  <a:lnTo>
                    <a:pt x="42" y="56"/>
                  </a:lnTo>
                  <a:lnTo>
                    <a:pt x="66" y="54"/>
                  </a:lnTo>
                  <a:lnTo>
                    <a:pt x="88" y="50"/>
                  </a:lnTo>
                  <a:lnTo>
                    <a:pt x="98" y="48"/>
                  </a:lnTo>
                  <a:lnTo>
                    <a:pt x="104" y="44"/>
                  </a:lnTo>
                  <a:lnTo>
                    <a:pt x="92" y="42"/>
                  </a:lnTo>
                  <a:lnTo>
                    <a:pt x="100" y="38"/>
                  </a:lnTo>
                  <a:lnTo>
                    <a:pt x="110" y="36"/>
                  </a:lnTo>
                  <a:lnTo>
                    <a:pt x="130" y="34"/>
                  </a:lnTo>
                  <a:lnTo>
                    <a:pt x="138" y="34"/>
                  </a:lnTo>
                  <a:lnTo>
                    <a:pt x="144" y="32"/>
                  </a:lnTo>
                  <a:lnTo>
                    <a:pt x="158" y="28"/>
                  </a:lnTo>
                  <a:lnTo>
                    <a:pt x="170" y="22"/>
                  </a:lnTo>
                  <a:lnTo>
                    <a:pt x="176" y="20"/>
                  </a:lnTo>
                  <a:lnTo>
                    <a:pt x="184" y="20"/>
                  </a:lnTo>
                  <a:lnTo>
                    <a:pt x="208" y="16"/>
                  </a:lnTo>
                  <a:lnTo>
                    <a:pt x="234" y="16"/>
                  </a:lnTo>
                  <a:lnTo>
                    <a:pt x="232" y="22"/>
                  </a:lnTo>
                  <a:lnTo>
                    <a:pt x="244" y="22"/>
                  </a:lnTo>
                  <a:lnTo>
                    <a:pt x="256" y="20"/>
                  </a:lnTo>
                  <a:lnTo>
                    <a:pt x="270" y="16"/>
                  </a:lnTo>
                  <a:lnTo>
                    <a:pt x="282" y="16"/>
                  </a:lnTo>
                  <a:lnTo>
                    <a:pt x="288" y="16"/>
                  </a:lnTo>
                  <a:lnTo>
                    <a:pt x="294" y="14"/>
                  </a:lnTo>
                  <a:lnTo>
                    <a:pt x="308" y="6"/>
                  </a:lnTo>
                  <a:lnTo>
                    <a:pt x="360" y="6"/>
                  </a:lnTo>
                  <a:lnTo>
                    <a:pt x="364" y="8"/>
                  </a:lnTo>
                  <a:lnTo>
                    <a:pt x="368" y="10"/>
                  </a:lnTo>
                  <a:lnTo>
                    <a:pt x="380" y="8"/>
                  </a:lnTo>
                  <a:lnTo>
                    <a:pt x="392" y="4"/>
                  </a:lnTo>
                  <a:lnTo>
                    <a:pt x="408" y="2"/>
                  </a:lnTo>
                  <a:lnTo>
                    <a:pt x="420" y="0"/>
                  </a:lnTo>
                  <a:lnTo>
                    <a:pt x="426" y="0"/>
                  </a:lnTo>
                  <a:lnTo>
                    <a:pt x="432" y="2"/>
                  </a:lnTo>
                  <a:lnTo>
                    <a:pt x="438" y="6"/>
                  </a:lnTo>
                  <a:lnTo>
                    <a:pt x="440" y="12"/>
                  </a:lnTo>
                  <a:lnTo>
                    <a:pt x="482" y="12"/>
                  </a:lnTo>
                  <a:lnTo>
                    <a:pt x="486" y="8"/>
                  </a:lnTo>
                  <a:lnTo>
                    <a:pt x="492" y="6"/>
                  </a:lnTo>
                  <a:lnTo>
                    <a:pt x="500" y="6"/>
                  </a:lnTo>
                  <a:lnTo>
                    <a:pt x="520" y="8"/>
                  </a:lnTo>
                  <a:lnTo>
                    <a:pt x="538" y="12"/>
                  </a:lnTo>
                  <a:lnTo>
                    <a:pt x="538" y="16"/>
                  </a:lnTo>
                  <a:lnTo>
                    <a:pt x="492" y="16"/>
                  </a:lnTo>
                  <a:lnTo>
                    <a:pt x="492" y="18"/>
                  </a:lnTo>
                  <a:lnTo>
                    <a:pt x="524" y="18"/>
                  </a:lnTo>
                  <a:lnTo>
                    <a:pt x="524" y="16"/>
                  </a:lnTo>
                  <a:lnTo>
                    <a:pt x="532" y="16"/>
                  </a:lnTo>
                  <a:lnTo>
                    <a:pt x="528" y="20"/>
                  </a:lnTo>
                  <a:lnTo>
                    <a:pt x="524" y="22"/>
                  </a:lnTo>
                  <a:lnTo>
                    <a:pt x="628" y="22"/>
                  </a:lnTo>
                  <a:lnTo>
                    <a:pt x="626" y="26"/>
                  </a:lnTo>
                  <a:lnTo>
                    <a:pt x="624" y="28"/>
                  </a:lnTo>
                  <a:lnTo>
                    <a:pt x="622" y="30"/>
                  </a:lnTo>
                  <a:lnTo>
                    <a:pt x="618" y="30"/>
                  </a:lnTo>
                  <a:lnTo>
                    <a:pt x="602" y="32"/>
                  </a:lnTo>
                  <a:lnTo>
                    <a:pt x="590" y="32"/>
                  </a:lnTo>
                  <a:lnTo>
                    <a:pt x="580" y="34"/>
                  </a:lnTo>
                  <a:lnTo>
                    <a:pt x="570" y="36"/>
                  </a:lnTo>
                  <a:lnTo>
                    <a:pt x="556" y="40"/>
                  </a:lnTo>
                  <a:lnTo>
                    <a:pt x="564" y="40"/>
                  </a:lnTo>
                  <a:lnTo>
                    <a:pt x="554" y="42"/>
                  </a:lnTo>
                  <a:lnTo>
                    <a:pt x="550" y="44"/>
                  </a:lnTo>
                  <a:lnTo>
                    <a:pt x="552" y="46"/>
                  </a:lnTo>
                  <a:lnTo>
                    <a:pt x="534" y="54"/>
                  </a:lnTo>
                  <a:lnTo>
                    <a:pt x="526" y="60"/>
                  </a:lnTo>
                  <a:lnTo>
                    <a:pt x="522" y="68"/>
                  </a:lnTo>
                  <a:lnTo>
                    <a:pt x="532" y="66"/>
                  </a:lnTo>
                  <a:lnTo>
                    <a:pt x="544" y="64"/>
                  </a:lnTo>
                  <a:lnTo>
                    <a:pt x="546" y="68"/>
                  </a:lnTo>
                  <a:lnTo>
                    <a:pt x="546" y="72"/>
                  </a:lnTo>
                  <a:lnTo>
                    <a:pt x="552" y="72"/>
                  </a:lnTo>
                  <a:lnTo>
                    <a:pt x="554" y="74"/>
                  </a:lnTo>
                  <a:lnTo>
                    <a:pt x="558" y="76"/>
                  </a:lnTo>
                  <a:lnTo>
                    <a:pt x="552" y="80"/>
                  </a:lnTo>
                  <a:lnTo>
                    <a:pt x="548" y="80"/>
                  </a:lnTo>
                  <a:lnTo>
                    <a:pt x="532" y="82"/>
                  </a:lnTo>
                  <a:lnTo>
                    <a:pt x="520" y="82"/>
                  </a:lnTo>
                  <a:lnTo>
                    <a:pt x="516" y="84"/>
                  </a:lnTo>
                  <a:lnTo>
                    <a:pt x="514" y="88"/>
                  </a:lnTo>
                  <a:lnTo>
                    <a:pt x="524" y="90"/>
                  </a:lnTo>
                  <a:lnTo>
                    <a:pt x="534" y="90"/>
                  </a:lnTo>
                  <a:lnTo>
                    <a:pt x="536" y="96"/>
                  </a:lnTo>
                  <a:lnTo>
                    <a:pt x="540" y="98"/>
                  </a:lnTo>
                  <a:lnTo>
                    <a:pt x="544" y="100"/>
                  </a:lnTo>
                  <a:lnTo>
                    <a:pt x="550" y="102"/>
                  </a:lnTo>
                  <a:lnTo>
                    <a:pt x="542" y="106"/>
                  </a:lnTo>
                  <a:lnTo>
                    <a:pt x="536" y="108"/>
                  </a:lnTo>
                  <a:lnTo>
                    <a:pt x="532" y="106"/>
                  </a:lnTo>
                  <a:lnTo>
                    <a:pt x="522" y="106"/>
                  </a:lnTo>
                  <a:lnTo>
                    <a:pt x="526" y="108"/>
                  </a:lnTo>
                  <a:lnTo>
                    <a:pt x="530" y="110"/>
                  </a:lnTo>
                  <a:lnTo>
                    <a:pt x="524" y="114"/>
                  </a:lnTo>
                  <a:lnTo>
                    <a:pt x="520" y="116"/>
                  </a:lnTo>
                  <a:lnTo>
                    <a:pt x="504" y="116"/>
                  </a:lnTo>
                  <a:lnTo>
                    <a:pt x="514" y="120"/>
                  </a:lnTo>
                  <a:lnTo>
                    <a:pt x="516" y="124"/>
                  </a:lnTo>
                  <a:lnTo>
                    <a:pt x="520" y="126"/>
                  </a:lnTo>
                  <a:lnTo>
                    <a:pt x="476" y="126"/>
                  </a:lnTo>
                  <a:lnTo>
                    <a:pt x="480" y="128"/>
                  </a:lnTo>
                  <a:lnTo>
                    <a:pt x="484" y="130"/>
                  </a:lnTo>
                  <a:lnTo>
                    <a:pt x="492" y="134"/>
                  </a:lnTo>
                  <a:lnTo>
                    <a:pt x="498" y="138"/>
                  </a:lnTo>
                  <a:lnTo>
                    <a:pt x="500" y="140"/>
                  </a:lnTo>
                  <a:lnTo>
                    <a:pt x="502" y="144"/>
                  </a:lnTo>
                  <a:lnTo>
                    <a:pt x="500" y="148"/>
                  </a:lnTo>
                  <a:lnTo>
                    <a:pt x="498" y="150"/>
                  </a:lnTo>
                  <a:lnTo>
                    <a:pt x="490" y="148"/>
                  </a:lnTo>
                  <a:lnTo>
                    <a:pt x="482" y="144"/>
                  </a:lnTo>
                  <a:lnTo>
                    <a:pt x="474" y="138"/>
                  </a:lnTo>
                  <a:lnTo>
                    <a:pt x="470" y="138"/>
                  </a:lnTo>
                  <a:lnTo>
                    <a:pt x="466" y="138"/>
                  </a:lnTo>
                  <a:lnTo>
                    <a:pt x="472" y="142"/>
                  </a:lnTo>
                  <a:lnTo>
                    <a:pt x="486" y="148"/>
                  </a:lnTo>
                  <a:lnTo>
                    <a:pt x="498" y="154"/>
                  </a:lnTo>
                  <a:lnTo>
                    <a:pt x="500" y="156"/>
                  </a:lnTo>
                  <a:lnTo>
                    <a:pt x="502" y="160"/>
                  </a:lnTo>
                  <a:lnTo>
                    <a:pt x="500" y="168"/>
                  </a:lnTo>
                  <a:lnTo>
                    <a:pt x="498" y="172"/>
                  </a:lnTo>
                  <a:lnTo>
                    <a:pt x="492" y="174"/>
                  </a:lnTo>
                  <a:lnTo>
                    <a:pt x="484" y="176"/>
                  </a:lnTo>
                  <a:lnTo>
                    <a:pt x="476" y="174"/>
                  </a:lnTo>
                  <a:lnTo>
                    <a:pt x="470" y="172"/>
                  </a:lnTo>
                  <a:lnTo>
                    <a:pt x="468" y="168"/>
                  </a:lnTo>
                  <a:lnTo>
                    <a:pt x="466" y="160"/>
                  </a:lnTo>
                  <a:lnTo>
                    <a:pt x="448" y="158"/>
                  </a:lnTo>
                  <a:lnTo>
                    <a:pt x="434" y="154"/>
                  </a:lnTo>
                  <a:lnTo>
                    <a:pt x="444" y="158"/>
                  </a:lnTo>
                  <a:lnTo>
                    <a:pt x="454" y="162"/>
                  </a:lnTo>
                  <a:lnTo>
                    <a:pt x="450" y="166"/>
                  </a:lnTo>
                  <a:lnTo>
                    <a:pt x="444" y="170"/>
                  </a:lnTo>
                  <a:lnTo>
                    <a:pt x="446" y="174"/>
                  </a:lnTo>
                  <a:lnTo>
                    <a:pt x="450" y="178"/>
                  </a:lnTo>
                  <a:lnTo>
                    <a:pt x="462" y="180"/>
                  </a:lnTo>
                  <a:lnTo>
                    <a:pt x="474" y="180"/>
                  </a:lnTo>
                  <a:lnTo>
                    <a:pt x="490" y="180"/>
                  </a:lnTo>
                  <a:lnTo>
                    <a:pt x="488"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31" name="Freeform 158"/>
            <p:cNvSpPr>
              <a:spLocks/>
            </p:cNvSpPr>
            <p:nvPr/>
          </p:nvSpPr>
          <p:spPr bwMode="auto">
            <a:xfrm>
              <a:off x="4221550" y="2657451"/>
              <a:ext cx="185651" cy="83628"/>
            </a:xfrm>
            <a:custGeom>
              <a:avLst/>
              <a:gdLst>
                <a:gd name="T0" fmla="*/ 0 w 126"/>
                <a:gd name="T1" fmla="*/ 2147483647 h 54"/>
                <a:gd name="T2" fmla="*/ 2147483647 w 126"/>
                <a:gd name="T3" fmla="*/ 2147483647 h 54"/>
                <a:gd name="T4" fmla="*/ 2147483647 w 126"/>
                <a:gd name="T5" fmla="*/ 2147483647 h 54"/>
                <a:gd name="T6" fmla="*/ 2147483647 w 126"/>
                <a:gd name="T7" fmla="*/ 2147483647 h 54"/>
                <a:gd name="T8" fmla="*/ 2147483647 w 126"/>
                <a:gd name="T9" fmla="*/ 2147483647 h 54"/>
                <a:gd name="T10" fmla="*/ 2147483647 w 126"/>
                <a:gd name="T11" fmla="*/ 2147483647 h 54"/>
                <a:gd name="T12" fmla="*/ 2147483647 w 126"/>
                <a:gd name="T13" fmla="*/ 2147483647 h 54"/>
                <a:gd name="T14" fmla="*/ 2147483647 w 126"/>
                <a:gd name="T15" fmla="*/ 2147483647 h 54"/>
                <a:gd name="T16" fmla="*/ 2147483647 w 126"/>
                <a:gd name="T17" fmla="*/ 2147483647 h 54"/>
                <a:gd name="T18" fmla="*/ 2147483647 w 126"/>
                <a:gd name="T19" fmla="*/ 2147483647 h 54"/>
                <a:gd name="T20" fmla="*/ 2147483647 w 126"/>
                <a:gd name="T21" fmla="*/ 2147483647 h 54"/>
                <a:gd name="T22" fmla="*/ 2147483647 w 126"/>
                <a:gd name="T23" fmla="*/ 2147483647 h 54"/>
                <a:gd name="T24" fmla="*/ 2147483647 w 126"/>
                <a:gd name="T25" fmla="*/ 2147483647 h 54"/>
                <a:gd name="T26" fmla="*/ 2147483647 w 126"/>
                <a:gd name="T27" fmla="*/ 2147483647 h 54"/>
                <a:gd name="T28" fmla="*/ 2147483647 w 126"/>
                <a:gd name="T29" fmla="*/ 2147483647 h 54"/>
                <a:gd name="T30" fmla="*/ 2147483647 w 126"/>
                <a:gd name="T31" fmla="*/ 2147483647 h 54"/>
                <a:gd name="T32" fmla="*/ 2147483647 w 126"/>
                <a:gd name="T33" fmla="*/ 2147483647 h 54"/>
                <a:gd name="T34" fmla="*/ 2147483647 w 126"/>
                <a:gd name="T35" fmla="*/ 2147483647 h 54"/>
                <a:gd name="T36" fmla="*/ 2147483647 w 126"/>
                <a:gd name="T37" fmla="*/ 0 h 54"/>
                <a:gd name="T38" fmla="*/ 2147483647 w 126"/>
                <a:gd name="T39" fmla="*/ 2147483647 h 54"/>
                <a:gd name="T40" fmla="*/ 2147483647 w 126"/>
                <a:gd name="T41" fmla="*/ 2147483647 h 54"/>
                <a:gd name="T42" fmla="*/ 2147483647 w 126"/>
                <a:gd name="T43" fmla="*/ 2147483647 h 54"/>
                <a:gd name="T44" fmla="*/ 2147483647 w 126"/>
                <a:gd name="T45" fmla="*/ 2147483647 h 54"/>
                <a:gd name="T46" fmla="*/ 2147483647 w 126"/>
                <a:gd name="T47" fmla="*/ 2147483647 h 54"/>
                <a:gd name="T48" fmla="*/ 2147483647 w 126"/>
                <a:gd name="T49" fmla="*/ 2147483647 h 54"/>
                <a:gd name="T50" fmla="*/ 2147483647 w 126"/>
                <a:gd name="T51" fmla="*/ 2147483647 h 54"/>
                <a:gd name="T52" fmla="*/ 2147483647 w 126"/>
                <a:gd name="T53" fmla="*/ 2147483647 h 54"/>
                <a:gd name="T54" fmla="*/ 2147483647 w 126"/>
                <a:gd name="T55" fmla="*/ 2147483647 h 54"/>
                <a:gd name="T56" fmla="*/ 2147483647 w 126"/>
                <a:gd name="T57" fmla="*/ 2147483647 h 54"/>
                <a:gd name="T58" fmla="*/ 2147483647 w 126"/>
                <a:gd name="T59" fmla="*/ 2147483647 h 54"/>
                <a:gd name="T60" fmla="*/ 2147483647 w 126"/>
                <a:gd name="T61" fmla="*/ 2147483647 h 54"/>
                <a:gd name="T62" fmla="*/ 2147483647 w 126"/>
                <a:gd name="T63" fmla="*/ 2147483647 h 54"/>
                <a:gd name="T64" fmla="*/ 2147483647 w 126"/>
                <a:gd name="T65" fmla="*/ 2147483647 h 54"/>
                <a:gd name="T66" fmla="*/ 2147483647 w 126"/>
                <a:gd name="T67" fmla="*/ 2147483647 h 54"/>
                <a:gd name="T68" fmla="*/ 2147483647 w 126"/>
                <a:gd name="T69" fmla="*/ 2147483647 h 54"/>
                <a:gd name="T70" fmla="*/ 2147483647 w 126"/>
                <a:gd name="T71" fmla="*/ 2147483647 h 54"/>
                <a:gd name="T72" fmla="*/ 2147483647 w 126"/>
                <a:gd name="T73" fmla="*/ 2147483647 h 54"/>
                <a:gd name="T74" fmla="*/ 2147483647 w 126"/>
                <a:gd name="T75" fmla="*/ 2147483647 h 54"/>
                <a:gd name="T76" fmla="*/ 2147483647 w 126"/>
                <a:gd name="T77" fmla="*/ 2147483647 h 54"/>
                <a:gd name="T78" fmla="*/ 2147483647 w 126"/>
                <a:gd name="T79" fmla="*/ 2147483647 h 54"/>
                <a:gd name="T80" fmla="*/ 2147483647 w 126"/>
                <a:gd name="T81" fmla="*/ 2147483647 h 54"/>
                <a:gd name="T82" fmla="*/ 2147483647 w 126"/>
                <a:gd name="T83" fmla="*/ 2147483647 h 54"/>
                <a:gd name="T84" fmla="*/ 0 w 126"/>
                <a:gd name="T85" fmla="*/ 2147483647 h 54"/>
                <a:gd name="T86" fmla="*/ 2147483647 w 126"/>
                <a:gd name="T87" fmla="*/ 2147483647 h 54"/>
                <a:gd name="T88" fmla="*/ 2147483647 w 126"/>
                <a:gd name="T89" fmla="*/ 2147483647 h 54"/>
                <a:gd name="T90" fmla="*/ 2147483647 w 126"/>
                <a:gd name="T91" fmla="*/ 2147483647 h 54"/>
                <a:gd name="T92" fmla="*/ 0 w 126"/>
                <a:gd name="T93" fmla="*/ 2147483647 h 5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6"/>
                <a:gd name="T142" fmla="*/ 0 h 54"/>
                <a:gd name="T143" fmla="*/ 126 w 126"/>
                <a:gd name="T144" fmla="*/ 54 h 5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6" h="54">
                  <a:moveTo>
                    <a:pt x="0" y="16"/>
                  </a:moveTo>
                  <a:lnTo>
                    <a:pt x="6" y="12"/>
                  </a:lnTo>
                  <a:lnTo>
                    <a:pt x="10" y="8"/>
                  </a:lnTo>
                  <a:lnTo>
                    <a:pt x="12" y="4"/>
                  </a:lnTo>
                  <a:lnTo>
                    <a:pt x="18" y="2"/>
                  </a:lnTo>
                  <a:lnTo>
                    <a:pt x="22" y="2"/>
                  </a:lnTo>
                  <a:lnTo>
                    <a:pt x="26" y="4"/>
                  </a:lnTo>
                  <a:lnTo>
                    <a:pt x="30" y="6"/>
                  </a:lnTo>
                  <a:lnTo>
                    <a:pt x="34" y="8"/>
                  </a:lnTo>
                  <a:lnTo>
                    <a:pt x="32" y="14"/>
                  </a:lnTo>
                  <a:lnTo>
                    <a:pt x="30" y="18"/>
                  </a:lnTo>
                  <a:lnTo>
                    <a:pt x="36" y="18"/>
                  </a:lnTo>
                  <a:lnTo>
                    <a:pt x="40" y="14"/>
                  </a:lnTo>
                  <a:lnTo>
                    <a:pt x="48" y="6"/>
                  </a:lnTo>
                  <a:lnTo>
                    <a:pt x="52" y="12"/>
                  </a:lnTo>
                  <a:lnTo>
                    <a:pt x="64" y="10"/>
                  </a:lnTo>
                  <a:lnTo>
                    <a:pt x="76" y="6"/>
                  </a:lnTo>
                  <a:lnTo>
                    <a:pt x="90" y="2"/>
                  </a:lnTo>
                  <a:lnTo>
                    <a:pt x="96" y="0"/>
                  </a:lnTo>
                  <a:lnTo>
                    <a:pt x="106" y="2"/>
                  </a:lnTo>
                  <a:lnTo>
                    <a:pt x="114" y="8"/>
                  </a:lnTo>
                  <a:lnTo>
                    <a:pt x="126" y="22"/>
                  </a:lnTo>
                  <a:lnTo>
                    <a:pt x="126" y="26"/>
                  </a:lnTo>
                  <a:lnTo>
                    <a:pt x="120" y="28"/>
                  </a:lnTo>
                  <a:lnTo>
                    <a:pt x="112" y="30"/>
                  </a:lnTo>
                  <a:lnTo>
                    <a:pt x="102" y="36"/>
                  </a:lnTo>
                  <a:lnTo>
                    <a:pt x="92" y="44"/>
                  </a:lnTo>
                  <a:lnTo>
                    <a:pt x="86" y="46"/>
                  </a:lnTo>
                  <a:lnTo>
                    <a:pt x="78" y="46"/>
                  </a:lnTo>
                  <a:lnTo>
                    <a:pt x="72" y="46"/>
                  </a:lnTo>
                  <a:lnTo>
                    <a:pt x="66" y="44"/>
                  </a:lnTo>
                  <a:lnTo>
                    <a:pt x="74" y="50"/>
                  </a:lnTo>
                  <a:lnTo>
                    <a:pt x="66" y="52"/>
                  </a:lnTo>
                  <a:lnTo>
                    <a:pt x="62" y="54"/>
                  </a:lnTo>
                  <a:lnTo>
                    <a:pt x="52" y="54"/>
                  </a:lnTo>
                  <a:lnTo>
                    <a:pt x="44" y="54"/>
                  </a:lnTo>
                  <a:lnTo>
                    <a:pt x="26" y="50"/>
                  </a:lnTo>
                  <a:lnTo>
                    <a:pt x="10" y="48"/>
                  </a:lnTo>
                  <a:lnTo>
                    <a:pt x="16" y="44"/>
                  </a:lnTo>
                  <a:lnTo>
                    <a:pt x="24" y="40"/>
                  </a:lnTo>
                  <a:lnTo>
                    <a:pt x="16" y="36"/>
                  </a:lnTo>
                  <a:lnTo>
                    <a:pt x="12" y="34"/>
                  </a:lnTo>
                  <a:lnTo>
                    <a:pt x="0" y="28"/>
                  </a:lnTo>
                  <a:lnTo>
                    <a:pt x="8" y="24"/>
                  </a:lnTo>
                  <a:lnTo>
                    <a:pt x="12" y="22"/>
                  </a:lnTo>
                  <a:lnTo>
                    <a:pt x="6" y="2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32" name="Freeform 159"/>
            <p:cNvSpPr>
              <a:spLocks/>
            </p:cNvSpPr>
            <p:nvPr/>
          </p:nvSpPr>
          <p:spPr bwMode="auto">
            <a:xfrm>
              <a:off x="4790033" y="2342847"/>
              <a:ext cx="208713" cy="79646"/>
            </a:xfrm>
            <a:custGeom>
              <a:avLst/>
              <a:gdLst>
                <a:gd name="T0" fmla="*/ 2147483647 w 143"/>
                <a:gd name="T1" fmla="*/ 2147483647 h 50"/>
                <a:gd name="T2" fmla="*/ 2147483647 w 143"/>
                <a:gd name="T3" fmla="*/ 2147483647 h 50"/>
                <a:gd name="T4" fmla="*/ 2147483647 w 143"/>
                <a:gd name="T5" fmla="*/ 2147483647 h 50"/>
                <a:gd name="T6" fmla="*/ 0 w 143"/>
                <a:gd name="T7" fmla="*/ 2147483647 h 50"/>
                <a:gd name="T8" fmla="*/ 0 w 143"/>
                <a:gd name="T9" fmla="*/ 2147483647 h 50"/>
                <a:gd name="T10" fmla="*/ 2147483647 w 143"/>
                <a:gd name="T11" fmla="*/ 2147483647 h 50"/>
                <a:gd name="T12" fmla="*/ 2147483647 w 143"/>
                <a:gd name="T13" fmla="*/ 2147483647 h 50"/>
                <a:gd name="T14" fmla="*/ 2147483647 w 143"/>
                <a:gd name="T15" fmla="*/ 2147483647 h 50"/>
                <a:gd name="T16" fmla="*/ 2147483647 w 143"/>
                <a:gd name="T17" fmla="*/ 2147483647 h 50"/>
                <a:gd name="T18" fmla="*/ 2147483647 w 143"/>
                <a:gd name="T19" fmla="*/ 2147483647 h 50"/>
                <a:gd name="T20" fmla="*/ 2147483647 w 143"/>
                <a:gd name="T21" fmla="*/ 2147483647 h 50"/>
                <a:gd name="T22" fmla="*/ 2147483647 w 143"/>
                <a:gd name="T23" fmla="*/ 2147483647 h 50"/>
                <a:gd name="T24" fmla="*/ 2147483647 w 143"/>
                <a:gd name="T25" fmla="*/ 0 h 50"/>
                <a:gd name="T26" fmla="*/ 2147483647 w 143"/>
                <a:gd name="T27" fmla="*/ 0 h 50"/>
                <a:gd name="T28" fmla="*/ 2147483647 w 143"/>
                <a:gd name="T29" fmla="*/ 2147483647 h 50"/>
                <a:gd name="T30" fmla="*/ 2147483647 w 143"/>
                <a:gd name="T31" fmla="*/ 2147483647 h 50"/>
                <a:gd name="T32" fmla="*/ 2147483647 w 143"/>
                <a:gd name="T33" fmla="*/ 2147483647 h 50"/>
                <a:gd name="T34" fmla="*/ 2147483647 w 143"/>
                <a:gd name="T35" fmla="*/ 2147483647 h 50"/>
                <a:gd name="T36" fmla="*/ 2147483647 w 143"/>
                <a:gd name="T37" fmla="*/ 2147483647 h 50"/>
                <a:gd name="T38" fmla="*/ 2147483647 w 143"/>
                <a:gd name="T39" fmla="*/ 2147483647 h 50"/>
                <a:gd name="T40" fmla="*/ 2147483647 w 143"/>
                <a:gd name="T41" fmla="*/ 2147483647 h 50"/>
                <a:gd name="T42" fmla="*/ 2147483647 w 143"/>
                <a:gd name="T43" fmla="*/ 2147483647 h 50"/>
                <a:gd name="T44" fmla="*/ 2147483647 w 143"/>
                <a:gd name="T45" fmla="*/ 2147483647 h 50"/>
                <a:gd name="T46" fmla="*/ 2147483647 w 143"/>
                <a:gd name="T47" fmla="*/ 2147483647 h 50"/>
                <a:gd name="T48" fmla="*/ 2147483647 w 143"/>
                <a:gd name="T49" fmla="*/ 2147483647 h 50"/>
                <a:gd name="T50" fmla="*/ 2147483647 w 143"/>
                <a:gd name="T51" fmla="*/ 2147483647 h 50"/>
                <a:gd name="T52" fmla="*/ 2147483647 w 143"/>
                <a:gd name="T53" fmla="*/ 2147483647 h 50"/>
                <a:gd name="T54" fmla="*/ 2147483647 w 143"/>
                <a:gd name="T55" fmla="*/ 2147483647 h 50"/>
                <a:gd name="T56" fmla="*/ 2147483647 w 143"/>
                <a:gd name="T57" fmla="*/ 2147483647 h 50"/>
                <a:gd name="T58" fmla="*/ 2147483647 w 143"/>
                <a:gd name="T59" fmla="*/ 2147483647 h 50"/>
                <a:gd name="T60" fmla="*/ 2147483647 w 143"/>
                <a:gd name="T61" fmla="*/ 2147483647 h 50"/>
                <a:gd name="T62" fmla="*/ 2147483647 w 143"/>
                <a:gd name="T63" fmla="*/ 2147483647 h 50"/>
                <a:gd name="T64" fmla="*/ 2147483647 w 143"/>
                <a:gd name="T65" fmla="*/ 2147483647 h 50"/>
                <a:gd name="T66" fmla="*/ 2147483647 w 143"/>
                <a:gd name="T67" fmla="*/ 2147483647 h 50"/>
                <a:gd name="T68" fmla="*/ 2147483647 w 143"/>
                <a:gd name="T69" fmla="*/ 2147483647 h 50"/>
                <a:gd name="T70" fmla="*/ 2147483647 w 143"/>
                <a:gd name="T71" fmla="*/ 2147483647 h 50"/>
                <a:gd name="T72" fmla="*/ 2147483647 w 143"/>
                <a:gd name="T73" fmla="*/ 2147483647 h 50"/>
                <a:gd name="T74" fmla="*/ 2147483647 w 143"/>
                <a:gd name="T75" fmla="*/ 2147483647 h 50"/>
                <a:gd name="T76" fmla="*/ 2147483647 w 143"/>
                <a:gd name="T77" fmla="*/ 2147483647 h 50"/>
                <a:gd name="T78" fmla="*/ 2147483647 w 143"/>
                <a:gd name="T79" fmla="*/ 2147483647 h 50"/>
                <a:gd name="T80" fmla="*/ 2147483647 w 143"/>
                <a:gd name="T81" fmla="*/ 2147483647 h 50"/>
                <a:gd name="T82" fmla="*/ 2147483647 w 143"/>
                <a:gd name="T83" fmla="*/ 2147483647 h 50"/>
                <a:gd name="T84" fmla="*/ 2147483647 w 143"/>
                <a:gd name="T85" fmla="*/ 2147483647 h 50"/>
                <a:gd name="T86" fmla="*/ 2147483647 w 143"/>
                <a:gd name="T87" fmla="*/ 2147483647 h 50"/>
                <a:gd name="T88" fmla="*/ 2147483647 w 143"/>
                <a:gd name="T89" fmla="*/ 2147483647 h 50"/>
                <a:gd name="T90" fmla="*/ 2147483647 w 143"/>
                <a:gd name="T91" fmla="*/ 2147483647 h 5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3"/>
                <a:gd name="T139" fmla="*/ 0 h 50"/>
                <a:gd name="T140" fmla="*/ 143 w 143"/>
                <a:gd name="T141" fmla="*/ 50 h 5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3" h="50">
                  <a:moveTo>
                    <a:pt x="8" y="20"/>
                  </a:moveTo>
                  <a:lnTo>
                    <a:pt x="6" y="20"/>
                  </a:lnTo>
                  <a:lnTo>
                    <a:pt x="2" y="16"/>
                  </a:lnTo>
                  <a:lnTo>
                    <a:pt x="0" y="8"/>
                  </a:lnTo>
                  <a:lnTo>
                    <a:pt x="0" y="2"/>
                  </a:lnTo>
                  <a:lnTo>
                    <a:pt x="4" y="2"/>
                  </a:lnTo>
                  <a:lnTo>
                    <a:pt x="12" y="2"/>
                  </a:lnTo>
                  <a:lnTo>
                    <a:pt x="26" y="2"/>
                  </a:lnTo>
                  <a:lnTo>
                    <a:pt x="36" y="4"/>
                  </a:lnTo>
                  <a:lnTo>
                    <a:pt x="54" y="10"/>
                  </a:lnTo>
                  <a:lnTo>
                    <a:pt x="50" y="4"/>
                  </a:lnTo>
                  <a:lnTo>
                    <a:pt x="54" y="2"/>
                  </a:lnTo>
                  <a:lnTo>
                    <a:pt x="60" y="0"/>
                  </a:lnTo>
                  <a:lnTo>
                    <a:pt x="62" y="0"/>
                  </a:lnTo>
                  <a:lnTo>
                    <a:pt x="66" y="2"/>
                  </a:lnTo>
                  <a:lnTo>
                    <a:pt x="70" y="2"/>
                  </a:lnTo>
                  <a:lnTo>
                    <a:pt x="74" y="2"/>
                  </a:lnTo>
                  <a:lnTo>
                    <a:pt x="78" y="10"/>
                  </a:lnTo>
                  <a:lnTo>
                    <a:pt x="82" y="12"/>
                  </a:lnTo>
                  <a:lnTo>
                    <a:pt x="93" y="12"/>
                  </a:lnTo>
                  <a:lnTo>
                    <a:pt x="119" y="20"/>
                  </a:lnTo>
                  <a:lnTo>
                    <a:pt x="133" y="26"/>
                  </a:lnTo>
                  <a:lnTo>
                    <a:pt x="143" y="30"/>
                  </a:lnTo>
                  <a:lnTo>
                    <a:pt x="135" y="36"/>
                  </a:lnTo>
                  <a:lnTo>
                    <a:pt x="127" y="38"/>
                  </a:lnTo>
                  <a:lnTo>
                    <a:pt x="119" y="38"/>
                  </a:lnTo>
                  <a:lnTo>
                    <a:pt x="115" y="34"/>
                  </a:lnTo>
                  <a:lnTo>
                    <a:pt x="107" y="28"/>
                  </a:lnTo>
                  <a:lnTo>
                    <a:pt x="97" y="20"/>
                  </a:lnTo>
                  <a:lnTo>
                    <a:pt x="93" y="18"/>
                  </a:lnTo>
                  <a:lnTo>
                    <a:pt x="89" y="16"/>
                  </a:lnTo>
                  <a:lnTo>
                    <a:pt x="82" y="18"/>
                  </a:lnTo>
                  <a:lnTo>
                    <a:pt x="80" y="22"/>
                  </a:lnTo>
                  <a:lnTo>
                    <a:pt x="80" y="34"/>
                  </a:lnTo>
                  <a:lnTo>
                    <a:pt x="76" y="34"/>
                  </a:lnTo>
                  <a:lnTo>
                    <a:pt x="74" y="36"/>
                  </a:lnTo>
                  <a:lnTo>
                    <a:pt x="70" y="42"/>
                  </a:lnTo>
                  <a:lnTo>
                    <a:pt x="68" y="48"/>
                  </a:lnTo>
                  <a:lnTo>
                    <a:pt x="66" y="50"/>
                  </a:lnTo>
                  <a:lnTo>
                    <a:pt x="62" y="50"/>
                  </a:lnTo>
                  <a:lnTo>
                    <a:pt x="56" y="48"/>
                  </a:lnTo>
                  <a:lnTo>
                    <a:pt x="48" y="46"/>
                  </a:lnTo>
                  <a:lnTo>
                    <a:pt x="34" y="34"/>
                  </a:lnTo>
                  <a:lnTo>
                    <a:pt x="24" y="26"/>
                  </a:lnTo>
                  <a:lnTo>
                    <a:pt x="16" y="22"/>
                  </a:lnTo>
                  <a:lnTo>
                    <a:pt x="8"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33" name="Freeform 160"/>
            <p:cNvSpPr>
              <a:spLocks/>
            </p:cNvSpPr>
            <p:nvPr/>
          </p:nvSpPr>
          <p:spPr bwMode="auto">
            <a:xfrm>
              <a:off x="4900731" y="2330900"/>
              <a:ext cx="123382" cy="27876"/>
            </a:xfrm>
            <a:custGeom>
              <a:avLst/>
              <a:gdLst>
                <a:gd name="T0" fmla="*/ 2147483647 w 85"/>
                <a:gd name="T1" fmla="*/ 2147483647 h 18"/>
                <a:gd name="T2" fmla="*/ 2147483647 w 85"/>
                <a:gd name="T3" fmla="*/ 2147483647 h 18"/>
                <a:gd name="T4" fmla="*/ 2147483647 w 85"/>
                <a:gd name="T5" fmla="*/ 2147483647 h 18"/>
                <a:gd name="T6" fmla="*/ 2147483647 w 85"/>
                <a:gd name="T7" fmla="*/ 2147483647 h 18"/>
                <a:gd name="T8" fmla="*/ 0 w 85"/>
                <a:gd name="T9" fmla="*/ 2147483647 h 18"/>
                <a:gd name="T10" fmla="*/ 2147483647 w 85"/>
                <a:gd name="T11" fmla="*/ 2147483647 h 18"/>
                <a:gd name="T12" fmla="*/ 2147483647 w 85"/>
                <a:gd name="T13" fmla="*/ 2147483647 h 18"/>
                <a:gd name="T14" fmla="*/ 2147483647 w 85"/>
                <a:gd name="T15" fmla="*/ 0 h 18"/>
                <a:gd name="T16" fmla="*/ 2147483647 w 85"/>
                <a:gd name="T17" fmla="*/ 2147483647 h 18"/>
                <a:gd name="T18" fmla="*/ 2147483647 w 85"/>
                <a:gd name="T19" fmla="*/ 2147483647 h 18"/>
                <a:gd name="T20" fmla="*/ 2147483647 w 85"/>
                <a:gd name="T21" fmla="*/ 2147483647 h 18"/>
                <a:gd name="T22" fmla="*/ 2147483647 w 85"/>
                <a:gd name="T23" fmla="*/ 2147483647 h 18"/>
                <a:gd name="T24" fmla="*/ 2147483647 w 85"/>
                <a:gd name="T25" fmla="*/ 2147483647 h 18"/>
                <a:gd name="T26" fmla="*/ 2147483647 w 85"/>
                <a:gd name="T27" fmla="*/ 2147483647 h 18"/>
                <a:gd name="T28" fmla="*/ 2147483647 w 85"/>
                <a:gd name="T29" fmla="*/ 2147483647 h 18"/>
                <a:gd name="T30" fmla="*/ 2147483647 w 85"/>
                <a:gd name="T31" fmla="*/ 2147483647 h 18"/>
                <a:gd name="T32" fmla="*/ 2147483647 w 85"/>
                <a:gd name="T33" fmla="*/ 2147483647 h 18"/>
                <a:gd name="T34" fmla="*/ 2147483647 w 85"/>
                <a:gd name="T35" fmla="*/ 2147483647 h 18"/>
                <a:gd name="T36" fmla="*/ 2147483647 w 85"/>
                <a:gd name="T37" fmla="*/ 2147483647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5"/>
                <a:gd name="T58" fmla="*/ 0 h 18"/>
                <a:gd name="T59" fmla="*/ 85 w 85"/>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5" h="18">
                  <a:moveTo>
                    <a:pt x="31" y="18"/>
                  </a:moveTo>
                  <a:lnTo>
                    <a:pt x="23" y="16"/>
                  </a:lnTo>
                  <a:lnTo>
                    <a:pt x="15" y="14"/>
                  </a:lnTo>
                  <a:lnTo>
                    <a:pt x="6" y="10"/>
                  </a:lnTo>
                  <a:lnTo>
                    <a:pt x="0" y="6"/>
                  </a:lnTo>
                  <a:lnTo>
                    <a:pt x="6" y="4"/>
                  </a:lnTo>
                  <a:lnTo>
                    <a:pt x="13" y="2"/>
                  </a:lnTo>
                  <a:lnTo>
                    <a:pt x="21" y="0"/>
                  </a:lnTo>
                  <a:lnTo>
                    <a:pt x="27" y="2"/>
                  </a:lnTo>
                  <a:lnTo>
                    <a:pt x="41" y="4"/>
                  </a:lnTo>
                  <a:lnTo>
                    <a:pt x="55" y="4"/>
                  </a:lnTo>
                  <a:lnTo>
                    <a:pt x="71" y="6"/>
                  </a:lnTo>
                  <a:lnTo>
                    <a:pt x="85" y="8"/>
                  </a:lnTo>
                  <a:lnTo>
                    <a:pt x="79" y="12"/>
                  </a:lnTo>
                  <a:lnTo>
                    <a:pt x="73" y="14"/>
                  </a:lnTo>
                  <a:lnTo>
                    <a:pt x="67" y="18"/>
                  </a:lnTo>
                  <a:lnTo>
                    <a:pt x="63" y="18"/>
                  </a:lnTo>
                  <a:lnTo>
                    <a:pt x="47" y="18"/>
                  </a:lnTo>
                  <a:lnTo>
                    <a:pt x="3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34" name="Freeform 161"/>
            <p:cNvSpPr>
              <a:spLocks/>
            </p:cNvSpPr>
            <p:nvPr/>
          </p:nvSpPr>
          <p:spPr bwMode="auto">
            <a:xfrm>
              <a:off x="4957234" y="3268074"/>
              <a:ext cx="79565" cy="59734"/>
            </a:xfrm>
            <a:custGeom>
              <a:avLst/>
              <a:gdLst>
                <a:gd name="T0" fmla="*/ 2147483647 w 54"/>
                <a:gd name="T1" fmla="*/ 2147483647 h 38"/>
                <a:gd name="T2" fmla="*/ 2147483647 w 54"/>
                <a:gd name="T3" fmla="*/ 2147483647 h 38"/>
                <a:gd name="T4" fmla="*/ 2147483647 w 54"/>
                <a:gd name="T5" fmla="*/ 2147483647 h 38"/>
                <a:gd name="T6" fmla="*/ 2147483647 w 54"/>
                <a:gd name="T7" fmla="*/ 2147483647 h 38"/>
                <a:gd name="T8" fmla="*/ 2147483647 w 54"/>
                <a:gd name="T9" fmla="*/ 2147483647 h 38"/>
                <a:gd name="T10" fmla="*/ 2147483647 w 54"/>
                <a:gd name="T11" fmla="*/ 2147483647 h 38"/>
                <a:gd name="T12" fmla="*/ 2147483647 w 54"/>
                <a:gd name="T13" fmla="*/ 2147483647 h 38"/>
                <a:gd name="T14" fmla="*/ 2147483647 w 54"/>
                <a:gd name="T15" fmla="*/ 2147483647 h 38"/>
                <a:gd name="T16" fmla="*/ 2147483647 w 54"/>
                <a:gd name="T17" fmla="*/ 2147483647 h 38"/>
                <a:gd name="T18" fmla="*/ 2147483647 w 54"/>
                <a:gd name="T19" fmla="*/ 2147483647 h 38"/>
                <a:gd name="T20" fmla="*/ 2147483647 w 54"/>
                <a:gd name="T21" fmla="*/ 2147483647 h 38"/>
                <a:gd name="T22" fmla="*/ 0 w 54"/>
                <a:gd name="T23" fmla="*/ 2147483647 h 38"/>
                <a:gd name="T24" fmla="*/ 0 w 54"/>
                <a:gd name="T25" fmla="*/ 2147483647 h 38"/>
                <a:gd name="T26" fmla="*/ 2147483647 w 54"/>
                <a:gd name="T27" fmla="*/ 2147483647 h 38"/>
                <a:gd name="T28" fmla="*/ 2147483647 w 54"/>
                <a:gd name="T29" fmla="*/ 0 h 38"/>
                <a:gd name="T30" fmla="*/ 2147483647 w 54"/>
                <a:gd name="T31" fmla="*/ 0 h 38"/>
                <a:gd name="T32" fmla="*/ 2147483647 w 54"/>
                <a:gd name="T33" fmla="*/ 0 h 38"/>
                <a:gd name="T34" fmla="*/ 2147483647 w 54"/>
                <a:gd name="T35" fmla="*/ 2147483647 h 38"/>
                <a:gd name="T36" fmla="*/ 2147483647 w 54"/>
                <a:gd name="T37" fmla="*/ 2147483647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38"/>
                <a:gd name="T59" fmla="*/ 54 w 54"/>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38">
                  <a:moveTo>
                    <a:pt x="46" y="6"/>
                  </a:moveTo>
                  <a:lnTo>
                    <a:pt x="48" y="16"/>
                  </a:lnTo>
                  <a:lnTo>
                    <a:pt x="54" y="22"/>
                  </a:lnTo>
                  <a:lnTo>
                    <a:pt x="52" y="28"/>
                  </a:lnTo>
                  <a:lnTo>
                    <a:pt x="44" y="30"/>
                  </a:lnTo>
                  <a:lnTo>
                    <a:pt x="40" y="38"/>
                  </a:lnTo>
                  <a:lnTo>
                    <a:pt x="30" y="32"/>
                  </a:lnTo>
                  <a:lnTo>
                    <a:pt x="28" y="30"/>
                  </a:lnTo>
                  <a:lnTo>
                    <a:pt x="16" y="26"/>
                  </a:lnTo>
                  <a:lnTo>
                    <a:pt x="10" y="20"/>
                  </a:lnTo>
                  <a:lnTo>
                    <a:pt x="6" y="14"/>
                  </a:lnTo>
                  <a:lnTo>
                    <a:pt x="0" y="6"/>
                  </a:lnTo>
                  <a:lnTo>
                    <a:pt x="0" y="2"/>
                  </a:lnTo>
                  <a:lnTo>
                    <a:pt x="6" y="2"/>
                  </a:lnTo>
                  <a:lnTo>
                    <a:pt x="12" y="0"/>
                  </a:lnTo>
                  <a:lnTo>
                    <a:pt x="20" y="0"/>
                  </a:lnTo>
                  <a:lnTo>
                    <a:pt x="36" y="0"/>
                  </a:lnTo>
                  <a:lnTo>
                    <a:pt x="40" y="6"/>
                  </a:lnTo>
                  <a:lnTo>
                    <a:pt x="4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35" name="Freeform 162"/>
            <p:cNvSpPr>
              <a:spLocks/>
            </p:cNvSpPr>
            <p:nvPr/>
          </p:nvSpPr>
          <p:spPr bwMode="auto">
            <a:xfrm>
              <a:off x="4934171" y="3228251"/>
              <a:ext cx="93402" cy="84956"/>
            </a:xfrm>
            <a:custGeom>
              <a:avLst/>
              <a:gdLst>
                <a:gd name="T0" fmla="*/ 2147483647 w 64"/>
                <a:gd name="T1" fmla="*/ 0 h 52"/>
                <a:gd name="T2" fmla="*/ 2147483647 w 64"/>
                <a:gd name="T3" fmla="*/ 2147483647 h 52"/>
                <a:gd name="T4" fmla="*/ 2147483647 w 64"/>
                <a:gd name="T5" fmla="*/ 2147483647 h 52"/>
                <a:gd name="T6" fmla="*/ 2147483647 w 64"/>
                <a:gd name="T7" fmla="*/ 2147483647 h 52"/>
                <a:gd name="T8" fmla="*/ 2147483647 w 64"/>
                <a:gd name="T9" fmla="*/ 2147483647 h 52"/>
                <a:gd name="T10" fmla="*/ 2147483647 w 64"/>
                <a:gd name="T11" fmla="*/ 2147483647 h 52"/>
                <a:gd name="T12" fmla="*/ 2147483647 w 64"/>
                <a:gd name="T13" fmla="*/ 2147483647 h 52"/>
                <a:gd name="T14" fmla="*/ 2147483647 w 64"/>
                <a:gd name="T15" fmla="*/ 2147483647 h 52"/>
                <a:gd name="T16" fmla="*/ 2147483647 w 64"/>
                <a:gd name="T17" fmla="*/ 2147483647 h 52"/>
                <a:gd name="T18" fmla="*/ 2147483647 w 64"/>
                <a:gd name="T19" fmla="*/ 2147483647 h 52"/>
                <a:gd name="T20" fmla="*/ 2147483647 w 64"/>
                <a:gd name="T21" fmla="*/ 2147483647 h 52"/>
                <a:gd name="T22" fmla="*/ 2147483647 w 64"/>
                <a:gd name="T23" fmla="*/ 2147483647 h 52"/>
                <a:gd name="T24" fmla="*/ 2147483647 w 64"/>
                <a:gd name="T25" fmla="*/ 2147483647 h 52"/>
                <a:gd name="T26" fmla="*/ 2147483647 w 64"/>
                <a:gd name="T27" fmla="*/ 2147483647 h 52"/>
                <a:gd name="T28" fmla="*/ 2147483647 w 64"/>
                <a:gd name="T29" fmla="*/ 2147483647 h 52"/>
                <a:gd name="T30" fmla="*/ 2147483647 w 64"/>
                <a:gd name="T31" fmla="*/ 2147483647 h 52"/>
                <a:gd name="T32" fmla="*/ 2147483647 w 64"/>
                <a:gd name="T33" fmla="*/ 2147483647 h 52"/>
                <a:gd name="T34" fmla="*/ 2147483647 w 64"/>
                <a:gd name="T35" fmla="*/ 2147483647 h 52"/>
                <a:gd name="T36" fmla="*/ 2147483647 w 64"/>
                <a:gd name="T37" fmla="*/ 2147483647 h 52"/>
                <a:gd name="T38" fmla="*/ 0 w 64"/>
                <a:gd name="T39" fmla="*/ 2147483647 h 52"/>
                <a:gd name="T40" fmla="*/ 2147483647 w 64"/>
                <a:gd name="T41" fmla="*/ 2147483647 h 52"/>
                <a:gd name="T42" fmla="*/ 2147483647 w 64"/>
                <a:gd name="T43" fmla="*/ 2147483647 h 52"/>
                <a:gd name="T44" fmla="*/ 2147483647 w 64"/>
                <a:gd name="T45" fmla="*/ 2147483647 h 52"/>
                <a:gd name="T46" fmla="*/ 2147483647 w 64"/>
                <a:gd name="T47" fmla="*/ 0 h 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4"/>
                <a:gd name="T73" fmla="*/ 0 h 52"/>
                <a:gd name="T74" fmla="*/ 64 w 64"/>
                <a:gd name="T75" fmla="*/ 52 h 5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4" h="52">
                  <a:moveTo>
                    <a:pt x="28" y="0"/>
                  </a:moveTo>
                  <a:lnTo>
                    <a:pt x="38" y="10"/>
                  </a:lnTo>
                  <a:lnTo>
                    <a:pt x="44" y="12"/>
                  </a:lnTo>
                  <a:lnTo>
                    <a:pt x="48" y="12"/>
                  </a:lnTo>
                  <a:lnTo>
                    <a:pt x="58" y="10"/>
                  </a:lnTo>
                  <a:lnTo>
                    <a:pt x="64" y="24"/>
                  </a:lnTo>
                  <a:lnTo>
                    <a:pt x="62" y="30"/>
                  </a:lnTo>
                  <a:lnTo>
                    <a:pt x="56" y="30"/>
                  </a:lnTo>
                  <a:lnTo>
                    <a:pt x="52" y="24"/>
                  </a:lnTo>
                  <a:lnTo>
                    <a:pt x="36" y="24"/>
                  </a:lnTo>
                  <a:lnTo>
                    <a:pt x="28" y="24"/>
                  </a:lnTo>
                  <a:lnTo>
                    <a:pt x="22" y="26"/>
                  </a:lnTo>
                  <a:lnTo>
                    <a:pt x="16" y="26"/>
                  </a:lnTo>
                  <a:lnTo>
                    <a:pt x="16" y="30"/>
                  </a:lnTo>
                  <a:lnTo>
                    <a:pt x="22" y="38"/>
                  </a:lnTo>
                  <a:lnTo>
                    <a:pt x="26" y="44"/>
                  </a:lnTo>
                  <a:lnTo>
                    <a:pt x="32" y="50"/>
                  </a:lnTo>
                  <a:lnTo>
                    <a:pt x="18" y="52"/>
                  </a:lnTo>
                  <a:lnTo>
                    <a:pt x="8" y="36"/>
                  </a:lnTo>
                  <a:lnTo>
                    <a:pt x="0" y="18"/>
                  </a:lnTo>
                  <a:lnTo>
                    <a:pt x="8" y="18"/>
                  </a:lnTo>
                  <a:lnTo>
                    <a:pt x="12" y="10"/>
                  </a:lnTo>
                  <a:lnTo>
                    <a:pt x="14" y="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36" name="Freeform 163"/>
            <p:cNvSpPr>
              <a:spLocks/>
            </p:cNvSpPr>
            <p:nvPr/>
          </p:nvSpPr>
          <p:spPr bwMode="auto">
            <a:xfrm>
              <a:off x="4986061" y="2591078"/>
              <a:ext cx="214479" cy="266815"/>
            </a:xfrm>
            <a:custGeom>
              <a:avLst/>
              <a:gdLst>
                <a:gd name="T0" fmla="*/ 2147483647 w 146"/>
                <a:gd name="T1" fmla="*/ 2147483647 h 168"/>
                <a:gd name="T2" fmla="*/ 2147483647 w 146"/>
                <a:gd name="T3" fmla="*/ 2147483647 h 168"/>
                <a:gd name="T4" fmla="*/ 2147483647 w 146"/>
                <a:gd name="T5" fmla="*/ 2147483647 h 168"/>
                <a:gd name="T6" fmla="*/ 2147483647 w 146"/>
                <a:gd name="T7" fmla="*/ 2147483647 h 168"/>
                <a:gd name="T8" fmla="*/ 2147483647 w 146"/>
                <a:gd name="T9" fmla="*/ 2147483647 h 168"/>
                <a:gd name="T10" fmla="*/ 2147483647 w 146"/>
                <a:gd name="T11" fmla="*/ 2147483647 h 168"/>
                <a:gd name="T12" fmla="*/ 2147483647 w 146"/>
                <a:gd name="T13" fmla="*/ 2147483647 h 168"/>
                <a:gd name="T14" fmla="*/ 2147483647 w 146"/>
                <a:gd name="T15" fmla="*/ 2147483647 h 168"/>
                <a:gd name="T16" fmla="*/ 2147483647 w 146"/>
                <a:gd name="T17" fmla="*/ 2147483647 h 168"/>
                <a:gd name="T18" fmla="*/ 2147483647 w 146"/>
                <a:gd name="T19" fmla="*/ 2147483647 h 168"/>
                <a:gd name="T20" fmla="*/ 2147483647 w 146"/>
                <a:gd name="T21" fmla="*/ 2147483647 h 168"/>
                <a:gd name="T22" fmla="*/ 2147483647 w 146"/>
                <a:gd name="T23" fmla="*/ 2147483647 h 168"/>
                <a:gd name="T24" fmla="*/ 2147483647 w 146"/>
                <a:gd name="T25" fmla="*/ 2147483647 h 168"/>
                <a:gd name="T26" fmla="*/ 2147483647 w 146"/>
                <a:gd name="T27" fmla="*/ 2147483647 h 168"/>
                <a:gd name="T28" fmla="*/ 2147483647 w 146"/>
                <a:gd name="T29" fmla="*/ 2147483647 h 168"/>
                <a:gd name="T30" fmla="*/ 2147483647 w 146"/>
                <a:gd name="T31" fmla="*/ 2147483647 h 168"/>
                <a:gd name="T32" fmla="*/ 2147483647 w 146"/>
                <a:gd name="T33" fmla="*/ 2147483647 h 168"/>
                <a:gd name="T34" fmla="*/ 2147483647 w 146"/>
                <a:gd name="T35" fmla="*/ 2147483647 h 168"/>
                <a:gd name="T36" fmla="*/ 2147483647 w 146"/>
                <a:gd name="T37" fmla="*/ 2147483647 h 168"/>
                <a:gd name="T38" fmla="*/ 2147483647 w 146"/>
                <a:gd name="T39" fmla="*/ 2147483647 h 168"/>
                <a:gd name="T40" fmla="*/ 2147483647 w 146"/>
                <a:gd name="T41" fmla="*/ 2147483647 h 168"/>
                <a:gd name="T42" fmla="*/ 2147483647 w 146"/>
                <a:gd name="T43" fmla="*/ 2147483647 h 168"/>
                <a:gd name="T44" fmla="*/ 2147483647 w 146"/>
                <a:gd name="T45" fmla="*/ 2147483647 h 168"/>
                <a:gd name="T46" fmla="*/ 2147483647 w 146"/>
                <a:gd name="T47" fmla="*/ 2147483647 h 168"/>
                <a:gd name="T48" fmla="*/ 2147483647 w 146"/>
                <a:gd name="T49" fmla="*/ 2147483647 h 168"/>
                <a:gd name="T50" fmla="*/ 2147483647 w 146"/>
                <a:gd name="T51" fmla="*/ 2147483647 h 168"/>
                <a:gd name="T52" fmla="*/ 2147483647 w 146"/>
                <a:gd name="T53" fmla="*/ 2147483647 h 168"/>
                <a:gd name="T54" fmla="*/ 2147483647 w 146"/>
                <a:gd name="T55" fmla="*/ 2147483647 h 168"/>
                <a:gd name="T56" fmla="*/ 2147483647 w 146"/>
                <a:gd name="T57" fmla="*/ 2147483647 h 168"/>
                <a:gd name="T58" fmla="*/ 2147483647 w 146"/>
                <a:gd name="T59" fmla="*/ 2147483647 h 168"/>
                <a:gd name="T60" fmla="*/ 2147483647 w 146"/>
                <a:gd name="T61" fmla="*/ 2147483647 h 168"/>
                <a:gd name="T62" fmla="*/ 2147483647 w 146"/>
                <a:gd name="T63" fmla="*/ 2147483647 h 168"/>
                <a:gd name="T64" fmla="*/ 2147483647 w 146"/>
                <a:gd name="T65" fmla="*/ 2147483647 h 168"/>
                <a:gd name="T66" fmla="*/ 2147483647 w 146"/>
                <a:gd name="T67" fmla="*/ 2147483647 h 168"/>
                <a:gd name="T68" fmla="*/ 2147483647 w 146"/>
                <a:gd name="T69" fmla="*/ 2147483647 h 168"/>
                <a:gd name="T70" fmla="*/ 2147483647 w 146"/>
                <a:gd name="T71" fmla="*/ 2147483647 h 168"/>
                <a:gd name="T72" fmla="*/ 2147483647 w 146"/>
                <a:gd name="T73" fmla="*/ 2147483647 h 168"/>
                <a:gd name="T74" fmla="*/ 2147483647 w 146"/>
                <a:gd name="T75" fmla="*/ 2147483647 h 168"/>
                <a:gd name="T76" fmla="*/ 2147483647 w 146"/>
                <a:gd name="T77" fmla="*/ 2147483647 h 168"/>
                <a:gd name="T78" fmla="*/ 2147483647 w 146"/>
                <a:gd name="T79" fmla="*/ 2147483647 h 168"/>
                <a:gd name="T80" fmla="*/ 2147483647 w 146"/>
                <a:gd name="T81" fmla="*/ 2147483647 h 168"/>
                <a:gd name="T82" fmla="*/ 2147483647 w 146"/>
                <a:gd name="T83" fmla="*/ 0 h 168"/>
                <a:gd name="T84" fmla="*/ 2147483647 w 146"/>
                <a:gd name="T85" fmla="*/ 2147483647 h 168"/>
                <a:gd name="T86" fmla="*/ 2147483647 w 146"/>
                <a:gd name="T87" fmla="*/ 2147483647 h 1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6"/>
                <a:gd name="T133" fmla="*/ 0 h 168"/>
                <a:gd name="T134" fmla="*/ 146 w 146"/>
                <a:gd name="T135" fmla="*/ 168 h 1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6" h="168">
                  <a:moveTo>
                    <a:pt x="98" y="16"/>
                  </a:moveTo>
                  <a:lnTo>
                    <a:pt x="92" y="20"/>
                  </a:lnTo>
                  <a:lnTo>
                    <a:pt x="90" y="24"/>
                  </a:lnTo>
                  <a:lnTo>
                    <a:pt x="90" y="26"/>
                  </a:lnTo>
                  <a:lnTo>
                    <a:pt x="90" y="30"/>
                  </a:lnTo>
                  <a:lnTo>
                    <a:pt x="92" y="32"/>
                  </a:lnTo>
                  <a:lnTo>
                    <a:pt x="100" y="34"/>
                  </a:lnTo>
                  <a:lnTo>
                    <a:pt x="108" y="36"/>
                  </a:lnTo>
                  <a:lnTo>
                    <a:pt x="110" y="38"/>
                  </a:lnTo>
                  <a:lnTo>
                    <a:pt x="110" y="40"/>
                  </a:lnTo>
                  <a:lnTo>
                    <a:pt x="110" y="44"/>
                  </a:lnTo>
                  <a:lnTo>
                    <a:pt x="108" y="48"/>
                  </a:lnTo>
                  <a:lnTo>
                    <a:pt x="104" y="50"/>
                  </a:lnTo>
                  <a:lnTo>
                    <a:pt x="104" y="54"/>
                  </a:lnTo>
                  <a:lnTo>
                    <a:pt x="106" y="56"/>
                  </a:lnTo>
                  <a:lnTo>
                    <a:pt x="108" y="54"/>
                  </a:lnTo>
                  <a:lnTo>
                    <a:pt x="114" y="54"/>
                  </a:lnTo>
                  <a:lnTo>
                    <a:pt x="114" y="64"/>
                  </a:lnTo>
                  <a:lnTo>
                    <a:pt x="118" y="76"/>
                  </a:lnTo>
                  <a:lnTo>
                    <a:pt x="120" y="82"/>
                  </a:lnTo>
                  <a:lnTo>
                    <a:pt x="122" y="86"/>
                  </a:lnTo>
                  <a:lnTo>
                    <a:pt x="126" y="88"/>
                  </a:lnTo>
                  <a:lnTo>
                    <a:pt x="126" y="92"/>
                  </a:lnTo>
                  <a:lnTo>
                    <a:pt x="128" y="98"/>
                  </a:lnTo>
                  <a:lnTo>
                    <a:pt x="130" y="102"/>
                  </a:lnTo>
                  <a:lnTo>
                    <a:pt x="130" y="108"/>
                  </a:lnTo>
                  <a:lnTo>
                    <a:pt x="140" y="112"/>
                  </a:lnTo>
                  <a:lnTo>
                    <a:pt x="146" y="118"/>
                  </a:lnTo>
                  <a:lnTo>
                    <a:pt x="146" y="130"/>
                  </a:lnTo>
                  <a:lnTo>
                    <a:pt x="136" y="132"/>
                  </a:lnTo>
                  <a:lnTo>
                    <a:pt x="128" y="138"/>
                  </a:lnTo>
                  <a:lnTo>
                    <a:pt x="122" y="144"/>
                  </a:lnTo>
                  <a:lnTo>
                    <a:pt x="118" y="150"/>
                  </a:lnTo>
                  <a:lnTo>
                    <a:pt x="112" y="154"/>
                  </a:lnTo>
                  <a:lnTo>
                    <a:pt x="106" y="158"/>
                  </a:lnTo>
                  <a:lnTo>
                    <a:pt x="96" y="158"/>
                  </a:lnTo>
                  <a:lnTo>
                    <a:pt x="90" y="160"/>
                  </a:lnTo>
                  <a:lnTo>
                    <a:pt x="88" y="162"/>
                  </a:lnTo>
                  <a:lnTo>
                    <a:pt x="86" y="162"/>
                  </a:lnTo>
                  <a:lnTo>
                    <a:pt x="78" y="162"/>
                  </a:lnTo>
                  <a:lnTo>
                    <a:pt x="70" y="164"/>
                  </a:lnTo>
                  <a:lnTo>
                    <a:pt x="64" y="164"/>
                  </a:lnTo>
                  <a:lnTo>
                    <a:pt x="50" y="168"/>
                  </a:lnTo>
                  <a:lnTo>
                    <a:pt x="44" y="166"/>
                  </a:lnTo>
                  <a:lnTo>
                    <a:pt x="40" y="162"/>
                  </a:lnTo>
                  <a:lnTo>
                    <a:pt x="36" y="160"/>
                  </a:lnTo>
                  <a:lnTo>
                    <a:pt x="34" y="158"/>
                  </a:lnTo>
                  <a:lnTo>
                    <a:pt x="32" y="156"/>
                  </a:lnTo>
                  <a:lnTo>
                    <a:pt x="28" y="152"/>
                  </a:lnTo>
                  <a:lnTo>
                    <a:pt x="24" y="138"/>
                  </a:lnTo>
                  <a:lnTo>
                    <a:pt x="20" y="118"/>
                  </a:lnTo>
                  <a:lnTo>
                    <a:pt x="22" y="108"/>
                  </a:lnTo>
                  <a:lnTo>
                    <a:pt x="26" y="104"/>
                  </a:lnTo>
                  <a:lnTo>
                    <a:pt x="34" y="100"/>
                  </a:lnTo>
                  <a:lnTo>
                    <a:pt x="40" y="94"/>
                  </a:lnTo>
                  <a:lnTo>
                    <a:pt x="50" y="90"/>
                  </a:lnTo>
                  <a:lnTo>
                    <a:pt x="58" y="86"/>
                  </a:lnTo>
                  <a:lnTo>
                    <a:pt x="62" y="80"/>
                  </a:lnTo>
                  <a:lnTo>
                    <a:pt x="64" y="74"/>
                  </a:lnTo>
                  <a:lnTo>
                    <a:pt x="54" y="74"/>
                  </a:lnTo>
                  <a:lnTo>
                    <a:pt x="44" y="74"/>
                  </a:lnTo>
                  <a:lnTo>
                    <a:pt x="40" y="62"/>
                  </a:lnTo>
                  <a:lnTo>
                    <a:pt x="38" y="54"/>
                  </a:lnTo>
                  <a:lnTo>
                    <a:pt x="36" y="46"/>
                  </a:lnTo>
                  <a:lnTo>
                    <a:pt x="32" y="34"/>
                  </a:lnTo>
                  <a:lnTo>
                    <a:pt x="26" y="28"/>
                  </a:lnTo>
                  <a:lnTo>
                    <a:pt x="16" y="26"/>
                  </a:lnTo>
                  <a:lnTo>
                    <a:pt x="8" y="22"/>
                  </a:lnTo>
                  <a:lnTo>
                    <a:pt x="0" y="18"/>
                  </a:lnTo>
                  <a:lnTo>
                    <a:pt x="4" y="16"/>
                  </a:lnTo>
                  <a:lnTo>
                    <a:pt x="6" y="16"/>
                  </a:lnTo>
                  <a:lnTo>
                    <a:pt x="8" y="16"/>
                  </a:lnTo>
                  <a:lnTo>
                    <a:pt x="16" y="18"/>
                  </a:lnTo>
                  <a:lnTo>
                    <a:pt x="26" y="20"/>
                  </a:lnTo>
                  <a:lnTo>
                    <a:pt x="36" y="24"/>
                  </a:lnTo>
                  <a:lnTo>
                    <a:pt x="46" y="26"/>
                  </a:lnTo>
                  <a:lnTo>
                    <a:pt x="52" y="26"/>
                  </a:lnTo>
                  <a:lnTo>
                    <a:pt x="56" y="22"/>
                  </a:lnTo>
                  <a:lnTo>
                    <a:pt x="58" y="18"/>
                  </a:lnTo>
                  <a:lnTo>
                    <a:pt x="60" y="14"/>
                  </a:lnTo>
                  <a:lnTo>
                    <a:pt x="60" y="8"/>
                  </a:lnTo>
                  <a:lnTo>
                    <a:pt x="62" y="4"/>
                  </a:lnTo>
                  <a:lnTo>
                    <a:pt x="64" y="2"/>
                  </a:lnTo>
                  <a:lnTo>
                    <a:pt x="70" y="0"/>
                  </a:lnTo>
                  <a:lnTo>
                    <a:pt x="82" y="2"/>
                  </a:lnTo>
                  <a:lnTo>
                    <a:pt x="90" y="6"/>
                  </a:lnTo>
                  <a:lnTo>
                    <a:pt x="96" y="10"/>
                  </a:lnTo>
                  <a:lnTo>
                    <a:pt x="104" y="14"/>
                  </a:lnTo>
                  <a:lnTo>
                    <a:pt x="98"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37" name="Freeform 164"/>
            <p:cNvSpPr>
              <a:spLocks/>
            </p:cNvSpPr>
            <p:nvPr/>
          </p:nvSpPr>
          <p:spPr bwMode="auto">
            <a:xfrm>
              <a:off x="5147496" y="3541527"/>
              <a:ext cx="62268" cy="13274"/>
            </a:xfrm>
            <a:custGeom>
              <a:avLst/>
              <a:gdLst>
                <a:gd name="T0" fmla="*/ 2147483647 w 42"/>
                <a:gd name="T1" fmla="*/ 2147483647 h 8"/>
                <a:gd name="T2" fmla="*/ 2147483647 w 42"/>
                <a:gd name="T3" fmla="*/ 2147483647 h 8"/>
                <a:gd name="T4" fmla="*/ 0 w 42"/>
                <a:gd name="T5" fmla="*/ 0 h 8"/>
                <a:gd name="T6" fmla="*/ 2147483647 w 42"/>
                <a:gd name="T7" fmla="*/ 2147483647 h 8"/>
                <a:gd name="T8" fmla="*/ 2147483647 w 42"/>
                <a:gd name="T9" fmla="*/ 2147483647 h 8"/>
                <a:gd name="T10" fmla="*/ 2147483647 w 42"/>
                <a:gd name="T11" fmla="*/ 2147483647 h 8"/>
                <a:gd name="T12" fmla="*/ 2147483647 w 42"/>
                <a:gd name="T13" fmla="*/ 2147483647 h 8"/>
                <a:gd name="T14" fmla="*/ 2147483647 w 42"/>
                <a:gd name="T15" fmla="*/ 2147483647 h 8"/>
                <a:gd name="T16" fmla="*/ 2147483647 w 42"/>
                <a:gd name="T17" fmla="*/ 2147483647 h 8"/>
                <a:gd name="T18" fmla="*/ 2147483647 w 42"/>
                <a:gd name="T19" fmla="*/ 0 h 8"/>
                <a:gd name="T20" fmla="*/ 2147483647 w 42"/>
                <a:gd name="T21" fmla="*/ 214748364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8"/>
                <a:gd name="T35" fmla="*/ 42 w 4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8">
                  <a:moveTo>
                    <a:pt x="20" y="2"/>
                  </a:moveTo>
                  <a:lnTo>
                    <a:pt x="8" y="2"/>
                  </a:lnTo>
                  <a:lnTo>
                    <a:pt x="0" y="0"/>
                  </a:lnTo>
                  <a:lnTo>
                    <a:pt x="4" y="2"/>
                  </a:lnTo>
                  <a:lnTo>
                    <a:pt x="8" y="6"/>
                  </a:lnTo>
                  <a:lnTo>
                    <a:pt x="22" y="8"/>
                  </a:lnTo>
                  <a:lnTo>
                    <a:pt x="34" y="8"/>
                  </a:lnTo>
                  <a:lnTo>
                    <a:pt x="42" y="6"/>
                  </a:lnTo>
                  <a:lnTo>
                    <a:pt x="36" y="2"/>
                  </a:lnTo>
                  <a:lnTo>
                    <a:pt x="32" y="0"/>
                  </a:lnTo>
                  <a:lnTo>
                    <a:pt x="2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38" name="Freeform 165"/>
            <p:cNvSpPr>
              <a:spLocks/>
            </p:cNvSpPr>
            <p:nvPr/>
          </p:nvSpPr>
          <p:spPr bwMode="auto">
            <a:xfrm>
              <a:off x="4677028" y="3412766"/>
              <a:ext cx="24215" cy="18584"/>
            </a:xfrm>
            <a:custGeom>
              <a:avLst/>
              <a:gdLst>
                <a:gd name="T0" fmla="*/ 2147483647 w 16"/>
                <a:gd name="T1" fmla="*/ 2147483647 h 10"/>
                <a:gd name="T2" fmla="*/ 2147483647 w 16"/>
                <a:gd name="T3" fmla="*/ 0 h 10"/>
                <a:gd name="T4" fmla="*/ 2147483647 w 16"/>
                <a:gd name="T5" fmla="*/ 0 h 10"/>
                <a:gd name="T6" fmla="*/ 2147483647 w 16"/>
                <a:gd name="T7" fmla="*/ 0 h 10"/>
                <a:gd name="T8" fmla="*/ 2147483647 w 16"/>
                <a:gd name="T9" fmla="*/ 2147483647 h 10"/>
                <a:gd name="T10" fmla="*/ 0 w 16"/>
                <a:gd name="T11" fmla="*/ 2147483647 h 10"/>
                <a:gd name="T12" fmla="*/ 2147483647 w 16"/>
                <a:gd name="T13" fmla="*/ 2147483647 h 10"/>
                <a:gd name="T14" fmla="*/ 2147483647 w 16"/>
                <a:gd name="T15" fmla="*/ 2147483647 h 10"/>
                <a:gd name="T16" fmla="*/ 2147483647 w 16"/>
                <a:gd name="T17" fmla="*/ 214748364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0"/>
                <a:gd name="T29" fmla="*/ 16 w 16"/>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0">
                  <a:moveTo>
                    <a:pt x="16" y="6"/>
                  </a:moveTo>
                  <a:lnTo>
                    <a:pt x="12" y="0"/>
                  </a:lnTo>
                  <a:lnTo>
                    <a:pt x="6" y="0"/>
                  </a:lnTo>
                  <a:lnTo>
                    <a:pt x="4" y="0"/>
                  </a:lnTo>
                  <a:lnTo>
                    <a:pt x="2" y="2"/>
                  </a:lnTo>
                  <a:lnTo>
                    <a:pt x="0" y="10"/>
                  </a:lnTo>
                  <a:lnTo>
                    <a:pt x="16" y="10"/>
                  </a:lnTo>
                  <a:lnTo>
                    <a:pt x="14" y="4"/>
                  </a:lnTo>
                  <a:lnTo>
                    <a:pt x="1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39" name="Freeform 166"/>
            <p:cNvSpPr>
              <a:spLocks/>
            </p:cNvSpPr>
            <p:nvPr/>
          </p:nvSpPr>
          <p:spPr bwMode="auto">
            <a:xfrm>
              <a:off x="4499449" y="2877806"/>
              <a:ext cx="160283" cy="244249"/>
            </a:xfrm>
            <a:custGeom>
              <a:avLst/>
              <a:gdLst>
                <a:gd name="T0" fmla="*/ 2147483647 w 110"/>
                <a:gd name="T1" fmla="*/ 2147483647 h 154"/>
                <a:gd name="T2" fmla="*/ 2147483647 w 110"/>
                <a:gd name="T3" fmla="*/ 2147483647 h 154"/>
                <a:gd name="T4" fmla="*/ 2147483647 w 110"/>
                <a:gd name="T5" fmla="*/ 2147483647 h 154"/>
                <a:gd name="T6" fmla="*/ 2147483647 w 110"/>
                <a:gd name="T7" fmla="*/ 2147483647 h 154"/>
                <a:gd name="T8" fmla="*/ 2147483647 w 110"/>
                <a:gd name="T9" fmla="*/ 2147483647 h 154"/>
                <a:gd name="T10" fmla="*/ 2147483647 w 110"/>
                <a:gd name="T11" fmla="*/ 2147483647 h 154"/>
                <a:gd name="T12" fmla="*/ 2147483647 w 110"/>
                <a:gd name="T13" fmla="*/ 2147483647 h 154"/>
                <a:gd name="T14" fmla="*/ 2147483647 w 110"/>
                <a:gd name="T15" fmla="*/ 2147483647 h 154"/>
                <a:gd name="T16" fmla="*/ 2147483647 w 110"/>
                <a:gd name="T17" fmla="*/ 2147483647 h 154"/>
                <a:gd name="T18" fmla="*/ 2147483647 w 110"/>
                <a:gd name="T19" fmla="*/ 2147483647 h 154"/>
                <a:gd name="T20" fmla="*/ 2147483647 w 110"/>
                <a:gd name="T21" fmla="*/ 2147483647 h 154"/>
                <a:gd name="T22" fmla="*/ 2147483647 w 110"/>
                <a:gd name="T23" fmla="*/ 2147483647 h 154"/>
                <a:gd name="T24" fmla="*/ 2147483647 w 110"/>
                <a:gd name="T25" fmla="*/ 2147483647 h 154"/>
                <a:gd name="T26" fmla="*/ 2147483647 w 110"/>
                <a:gd name="T27" fmla="*/ 2147483647 h 154"/>
                <a:gd name="T28" fmla="*/ 2147483647 w 110"/>
                <a:gd name="T29" fmla="*/ 2147483647 h 154"/>
                <a:gd name="T30" fmla="*/ 2147483647 w 110"/>
                <a:gd name="T31" fmla="*/ 2147483647 h 154"/>
                <a:gd name="T32" fmla="*/ 2147483647 w 110"/>
                <a:gd name="T33" fmla="*/ 2147483647 h 154"/>
                <a:gd name="T34" fmla="*/ 2147483647 w 110"/>
                <a:gd name="T35" fmla="*/ 2147483647 h 154"/>
                <a:gd name="T36" fmla="*/ 2147483647 w 110"/>
                <a:gd name="T37" fmla="*/ 2147483647 h 154"/>
                <a:gd name="T38" fmla="*/ 2147483647 w 110"/>
                <a:gd name="T39" fmla="*/ 2147483647 h 154"/>
                <a:gd name="T40" fmla="*/ 2147483647 w 110"/>
                <a:gd name="T41" fmla="*/ 2147483647 h 154"/>
                <a:gd name="T42" fmla="*/ 2147483647 w 110"/>
                <a:gd name="T43" fmla="*/ 2147483647 h 154"/>
                <a:gd name="T44" fmla="*/ 2147483647 w 110"/>
                <a:gd name="T45" fmla="*/ 2147483647 h 154"/>
                <a:gd name="T46" fmla="*/ 2147483647 w 110"/>
                <a:gd name="T47" fmla="*/ 2147483647 h 154"/>
                <a:gd name="T48" fmla="*/ 2147483647 w 110"/>
                <a:gd name="T49" fmla="*/ 2147483647 h 154"/>
                <a:gd name="T50" fmla="*/ 2147483647 w 110"/>
                <a:gd name="T51" fmla="*/ 2147483647 h 154"/>
                <a:gd name="T52" fmla="*/ 2147483647 w 110"/>
                <a:gd name="T53" fmla="*/ 2147483647 h 154"/>
                <a:gd name="T54" fmla="*/ 2147483647 w 110"/>
                <a:gd name="T55" fmla="*/ 2147483647 h 154"/>
                <a:gd name="T56" fmla="*/ 2147483647 w 110"/>
                <a:gd name="T57" fmla="*/ 2147483647 h 154"/>
                <a:gd name="T58" fmla="*/ 2147483647 w 110"/>
                <a:gd name="T59" fmla="*/ 2147483647 h 154"/>
                <a:gd name="T60" fmla="*/ 0 w 110"/>
                <a:gd name="T61" fmla="*/ 2147483647 h 154"/>
                <a:gd name="T62" fmla="*/ 2147483647 w 110"/>
                <a:gd name="T63" fmla="*/ 2147483647 h 154"/>
                <a:gd name="T64" fmla="*/ 2147483647 w 110"/>
                <a:gd name="T65" fmla="*/ 0 h 154"/>
                <a:gd name="T66" fmla="*/ 2147483647 w 110"/>
                <a:gd name="T67" fmla="*/ 2147483647 h 154"/>
                <a:gd name="T68" fmla="*/ 2147483647 w 110"/>
                <a:gd name="T69" fmla="*/ 2147483647 h 154"/>
                <a:gd name="T70" fmla="*/ 2147483647 w 110"/>
                <a:gd name="T71" fmla="*/ 2147483647 h 154"/>
                <a:gd name="T72" fmla="*/ 2147483647 w 110"/>
                <a:gd name="T73" fmla="*/ 2147483647 h 154"/>
                <a:gd name="T74" fmla="*/ 2147483647 w 110"/>
                <a:gd name="T75" fmla="*/ 2147483647 h 154"/>
                <a:gd name="T76" fmla="*/ 2147483647 w 110"/>
                <a:gd name="T77" fmla="*/ 2147483647 h 154"/>
                <a:gd name="T78" fmla="*/ 2147483647 w 110"/>
                <a:gd name="T79" fmla="*/ 2147483647 h 1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0"/>
                <a:gd name="T121" fmla="*/ 0 h 154"/>
                <a:gd name="T122" fmla="*/ 110 w 110"/>
                <a:gd name="T123" fmla="*/ 154 h 15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0" h="154">
                  <a:moveTo>
                    <a:pt x="76" y="82"/>
                  </a:moveTo>
                  <a:lnTo>
                    <a:pt x="82" y="86"/>
                  </a:lnTo>
                  <a:lnTo>
                    <a:pt x="88" y="90"/>
                  </a:lnTo>
                  <a:lnTo>
                    <a:pt x="90" y="94"/>
                  </a:lnTo>
                  <a:lnTo>
                    <a:pt x="90" y="100"/>
                  </a:lnTo>
                  <a:lnTo>
                    <a:pt x="90" y="104"/>
                  </a:lnTo>
                  <a:lnTo>
                    <a:pt x="90" y="108"/>
                  </a:lnTo>
                  <a:lnTo>
                    <a:pt x="94" y="106"/>
                  </a:lnTo>
                  <a:lnTo>
                    <a:pt x="104" y="104"/>
                  </a:lnTo>
                  <a:lnTo>
                    <a:pt x="108" y="110"/>
                  </a:lnTo>
                  <a:lnTo>
                    <a:pt x="110" y="114"/>
                  </a:lnTo>
                  <a:lnTo>
                    <a:pt x="108" y="118"/>
                  </a:lnTo>
                  <a:lnTo>
                    <a:pt x="104" y="122"/>
                  </a:lnTo>
                  <a:lnTo>
                    <a:pt x="94" y="128"/>
                  </a:lnTo>
                  <a:lnTo>
                    <a:pt x="94" y="130"/>
                  </a:lnTo>
                  <a:lnTo>
                    <a:pt x="98" y="132"/>
                  </a:lnTo>
                  <a:lnTo>
                    <a:pt x="104" y="134"/>
                  </a:lnTo>
                  <a:lnTo>
                    <a:pt x="102" y="138"/>
                  </a:lnTo>
                  <a:lnTo>
                    <a:pt x="98" y="142"/>
                  </a:lnTo>
                  <a:lnTo>
                    <a:pt x="92" y="144"/>
                  </a:lnTo>
                  <a:lnTo>
                    <a:pt x="82" y="144"/>
                  </a:lnTo>
                  <a:lnTo>
                    <a:pt x="66" y="144"/>
                  </a:lnTo>
                  <a:lnTo>
                    <a:pt x="50" y="144"/>
                  </a:lnTo>
                  <a:lnTo>
                    <a:pt x="40" y="144"/>
                  </a:lnTo>
                  <a:lnTo>
                    <a:pt x="40" y="148"/>
                  </a:lnTo>
                  <a:lnTo>
                    <a:pt x="40" y="152"/>
                  </a:lnTo>
                  <a:lnTo>
                    <a:pt x="34" y="152"/>
                  </a:lnTo>
                  <a:lnTo>
                    <a:pt x="26" y="154"/>
                  </a:lnTo>
                  <a:lnTo>
                    <a:pt x="18" y="154"/>
                  </a:lnTo>
                  <a:lnTo>
                    <a:pt x="12" y="154"/>
                  </a:lnTo>
                  <a:lnTo>
                    <a:pt x="14" y="148"/>
                  </a:lnTo>
                  <a:lnTo>
                    <a:pt x="18" y="144"/>
                  </a:lnTo>
                  <a:lnTo>
                    <a:pt x="24" y="142"/>
                  </a:lnTo>
                  <a:lnTo>
                    <a:pt x="30" y="140"/>
                  </a:lnTo>
                  <a:lnTo>
                    <a:pt x="42" y="136"/>
                  </a:lnTo>
                  <a:lnTo>
                    <a:pt x="46" y="132"/>
                  </a:lnTo>
                  <a:lnTo>
                    <a:pt x="50" y="128"/>
                  </a:lnTo>
                  <a:lnTo>
                    <a:pt x="32" y="126"/>
                  </a:lnTo>
                  <a:lnTo>
                    <a:pt x="24" y="124"/>
                  </a:lnTo>
                  <a:lnTo>
                    <a:pt x="18" y="122"/>
                  </a:lnTo>
                  <a:lnTo>
                    <a:pt x="26" y="114"/>
                  </a:lnTo>
                  <a:lnTo>
                    <a:pt x="36" y="108"/>
                  </a:lnTo>
                  <a:lnTo>
                    <a:pt x="36" y="104"/>
                  </a:lnTo>
                  <a:lnTo>
                    <a:pt x="36" y="100"/>
                  </a:lnTo>
                  <a:lnTo>
                    <a:pt x="38" y="98"/>
                  </a:lnTo>
                  <a:lnTo>
                    <a:pt x="40" y="94"/>
                  </a:lnTo>
                  <a:lnTo>
                    <a:pt x="48" y="90"/>
                  </a:lnTo>
                  <a:lnTo>
                    <a:pt x="42" y="84"/>
                  </a:lnTo>
                  <a:lnTo>
                    <a:pt x="40" y="80"/>
                  </a:lnTo>
                  <a:lnTo>
                    <a:pt x="40" y="76"/>
                  </a:lnTo>
                  <a:lnTo>
                    <a:pt x="40" y="70"/>
                  </a:lnTo>
                  <a:lnTo>
                    <a:pt x="42" y="68"/>
                  </a:lnTo>
                  <a:lnTo>
                    <a:pt x="40" y="62"/>
                  </a:lnTo>
                  <a:lnTo>
                    <a:pt x="38" y="58"/>
                  </a:lnTo>
                  <a:lnTo>
                    <a:pt x="14" y="58"/>
                  </a:lnTo>
                  <a:lnTo>
                    <a:pt x="12" y="56"/>
                  </a:lnTo>
                  <a:lnTo>
                    <a:pt x="12" y="50"/>
                  </a:lnTo>
                  <a:lnTo>
                    <a:pt x="10" y="48"/>
                  </a:lnTo>
                  <a:lnTo>
                    <a:pt x="6" y="46"/>
                  </a:lnTo>
                  <a:lnTo>
                    <a:pt x="12" y="36"/>
                  </a:lnTo>
                  <a:lnTo>
                    <a:pt x="6" y="32"/>
                  </a:lnTo>
                  <a:lnTo>
                    <a:pt x="0" y="28"/>
                  </a:lnTo>
                  <a:lnTo>
                    <a:pt x="10" y="20"/>
                  </a:lnTo>
                  <a:lnTo>
                    <a:pt x="22" y="10"/>
                  </a:lnTo>
                  <a:lnTo>
                    <a:pt x="38" y="4"/>
                  </a:lnTo>
                  <a:lnTo>
                    <a:pt x="50" y="0"/>
                  </a:lnTo>
                  <a:lnTo>
                    <a:pt x="48" y="8"/>
                  </a:lnTo>
                  <a:lnTo>
                    <a:pt x="46" y="12"/>
                  </a:lnTo>
                  <a:lnTo>
                    <a:pt x="42" y="16"/>
                  </a:lnTo>
                  <a:lnTo>
                    <a:pt x="38" y="20"/>
                  </a:lnTo>
                  <a:lnTo>
                    <a:pt x="46" y="22"/>
                  </a:lnTo>
                  <a:lnTo>
                    <a:pt x="54" y="22"/>
                  </a:lnTo>
                  <a:lnTo>
                    <a:pt x="60" y="24"/>
                  </a:lnTo>
                  <a:lnTo>
                    <a:pt x="66" y="26"/>
                  </a:lnTo>
                  <a:lnTo>
                    <a:pt x="58" y="36"/>
                  </a:lnTo>
                  <a:lnTo>
                    <a:pt x="54" y="40"/>
                  </a:lnTo>
                  <a:lnTo>
                    <a:pt x="54" y="46"/>
                  </a:lnTo>
                  <a:lnTo>
                    <a:pt x="56" y="56"/>
                  </a:lnTo>
                  <a:lnTo>
                    <a:pt x="62" y="64"/>
                  </a:lnTo>
                  <a:lnTo>
                    <a:pt x="74" y="82"/>
                  </a:lnTo>
                  <a:lnTo>
                    <a:pt x="76"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40" name="Freeform 167"/>
            <p:cNvSpPr>
              <a:spLocks/>
            </p:cNvSpPr>
            <p:nvPr/>
          </p:nvSpPr>
          <p:spPr bwMode="auto">
            <a:xfrm>
              <a:off x="4429110" y="2984001"/>
              <a:ext cx="88790" cy="99558"/>
            </a:xfrm>
            <a:custGeom>
              <a:avLst/>
              <a:gdLst>
                <a:gd name="T0" fmla="*/ 2147483647 w 60"/>
                <a:gd name="T1" fmla="*/ 2147483647 h 64"/>
                <a:gd name="T2" fmla="*/ 2147483647 w 60"/>
                <a:gd name="T3" fmla="*/ 2147483647 h 64"/>
                <a:gd name="T4" fmla="*/ 2147483647 w 60"/>
                <a:gd name="T5" fmla="*/ 2147483647 h 64"/>
                <a:gd name="T6" fmla="*/ 2147483647 w 60"/>
                <a:gd name="T7" fmla="*/ 0 h 64"/>
                <a:gd name="T8" fmla="*/ 2147483647 w 60"/>
                <a:gd name="T9" fmla="*/ 0 h 64"/>
                <a:gd name="T10" fmla="*/ 2147483647 w 60"/>
                <a:gd name="T11" fmla="*/ 0 h 64"/>
                <a:gd name="T12" fmla="*/ 2147483647 w 60"/>
                <a:gd name="T13" fmla="*/ 2147483647 h 64"/>
                <a:gd name="T14" fmla="*/ 2147483647 w 60"/>
                <a:gd name="T15" fmla="*/ 2147483647 h 64"/>
                <a:gd name="T16" fmla="*/ 2147483647 w 60"/>
                <a:gd name="T17" fmla="*/ 2147483647 h 64"/>
                <a:gd name="T18" fmla="*/ 2147483647 w 60"/>
                <a:gd name="T19" fmla="*/ 2147483647 h 64"/>
                <a:gd name="T20" fmla="*/ 2147483647 w 60"/>
                <a:gd name="T21" fmla="*/ 2147483647 h 64"/>
                <a:gd name="T22" fmla="*/ 2147483647 w 60"/>
                <a:gd name="T23" fmla="*/ 2147483647 h 64"/>
                <a:gd name="T24" fmla="*/ 2147483647 w 60"/>
                <a:gd name="T25" fmla="*/ 2147483647 h 64"/>
                <a:gd name="T26" fmla="*/ 2147483647 w 60"/>
                <a:gd name="T27" fmla="*/ 2147483647 h 64"/>
                <a:gd name="T28" fmla="*/ 2147483647 w 60"/>
                <a:gd name="T29" fmla="*/ 2147483647 h 64"/>
                <a:gd name="T30" fmla="*/ 2147483647 w 60"/>
                <a:gd name="T31" fmla="*/ 2147483647 h 64"/>
                <a:gd name="T32" fmla="*/ 2147483647 w 60"/>
                <a:gd name="T33" fmla="*/ 2147483647 h 64"/>
                <a:gd name="T34" fmla="*/ 2147483647 w 60"/>
                <a:gd name="T35" fmla="*/ 2147483647 h 64"/>
                <a:gd name="T36" fmla="*/ 2147483647 w 60"/>
                <a:gd name="T37" fmla="*/ 2147483647 h 64"/>
                <a:gd name="T38" fmla="*/ 2147483647 w 60"/>
                <a:gd name="T39" fmla="*/ 2147483647 h 64"/>
                <a:gd name="T40" fmla="*/ 2147483647 w 60"/>
                <a:gd name="T41" fmla="*/ 2147483647 h 64"/>
                <a:gd name="T42" fmla="*/ 2147483647 w 60"/>
                <a:gd name="T43" fmla="*/ 2147483647 h 64"/>
                <a:gd name="T44" fmla="*/ 2147483647 w 60"/>
                <a:gd name="T45" fmla="*/ 2147483647 h 64"/>
                <a:gd name="T46" fmla="*/ 2147483647 w 60"/>
                <a:gd name="T47" fmla="*/ 2147483647 h 64"/>
                <a:gd name="T48" fmla="*/ 0 w 60"/>
                <a:gd name="T49" fmla="*/ 2147483647 h 64"/>
                <a:gd name="T50" fmla="*/ 2147483647 w 60"/>
                <a:gd name="T51" fmla="*/ 2147483647 h 64"/>
                <a:gd name="T52" fmla="*/ 2147483647 w 60"/>
                <a:gd name="T53" fmla="*/ 2147483647 h 64"/>
                <a:gd name="T54" fmla="*/ 2147483647 w 60"/>
                <a:gd name="T55" fmla="*/ 2147483647 h 64"/>
                <a:gd name="T56" fmla="*/ 2147483647 w 60"/>
                <a:gd name="T57" fmla="*/ 2147483647 h 64"/>
                <a:gd name="T58" fmla="*/ 2147483647 w 60"/>
                <a:gd name="T59" fmla="*/ 2147483647 h 64"/>
                <a:gd name="T60" fmla="*/ 2147483647 w 60"/>
                <a:gd name="T61" fmla="*/ 2147483647 h 64"/>
                <a:gd name="T62" fmla="*/ 2147483647 w 60"/>
                <a:gd name="T63" fmla="*/ 2147483647 h 64"/>
                <a:gd name="T64" fmla="*/ 2147483647 w 60"/>
                <a:gd name="T65" fmla="*/ 2147483647 h 64"/>
                <a:gd name="T66" fmla="*/ 2147483647 w 60"/>
                <a:gd name="T67" fmla="*/ 2147483647 h 64"/>
                <a:gd name="T68" fmla="*/ 2147483647 w 60"/>
                <a:gd name="T69" fmla="*/ 2147483647 h 64"/>
                <a:gd name="T70" fmla="*/ 2147483647 w 60"/>
                <a:gd name="T71" fmla="*/ 2147483647 h 6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
                <a:gd name="T109" fmla="*/ 0 h 64"/>
                <a:gd name="T110" fmla="*/ 60 w 60"/>
                <a:gd name="T111" fmla="*/ 64 h 6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 h="64">
                  <a:moveTo>
                    <a:pt x="32" y="20"/>
                  </a:moveTo>
                  <a:lnTo>
                    <a:pt x="32" y="4"/>
                  </a:lnTo>
                  <a:lnTo>
                    <a:pt x="32" y="2"/>
                  </a:lnTo>
                  <a:lnTo>
                    <a:pt x="34" y="0"/>
                  </a:lnTo>
                  <a:lnTo>
                    <a:pt x="44" y="0"/>
                  </a:lnTo>
                  <a:lnTo>
                    <a:pt x="56" y="0"/>
                  </a:lnTo>
                  <a:lnTo>
                    <a:pt x="60" y="2"/>
                  </a:lnTo>
                  <a:lnTo>
                    <a:pt x="60" y="6"/>
                  </a:lnTo>
                  <a:lnTo>
                    <a:pt x="58" y="14"/>
                  </a:lnTo>
                  <a:lnTo>
                    <a:pt x="54" y="18"/>
                  </a:lnTo>
                  <a:lnTo>
                    <a:pt x="50" y="20"/>
                  </a:lnTo>
                  <a:lnTo>
                    <a:pt x="48" y="24"/>
                  </a:lnTo>
                  <a:lnTo>
                    <a:pt x="50" y="26"/>
                  </a:lnTo>
                  <a:lnTo>
                    <a:pt x="52" y="30"/>
                  </a:lnTo>
                  <a:lnTo>
                    <a:pt x="54" y="32"/>
                  </a:lnTo>
                  <a:lnTo>
                    <a:pt x="56" y="36"/>
                  </a:lnTo>
                  <a:lnTo>
                    <a:pt x="54" y="42"/>
                  </a:lnTo>
                  <a:lnTo>
                    <a:pt x="50" y="46"/>
                  </a:lnTo>
                  <a:lnTo>
                    <a:pt x="38" y="54"/>
                  </a:lnTo>
                  <a:lnTo>
                    <a:pt x="24" y="62"/>
                  </a:lnTo>
                  <a:lnTo>
                    <a:pt x="16" y="64"/>
                  </a:lnTo>
                  <a:lnTo>
                    <a:pt x="10" y="64"/>
                  </a:lnTo>
                  <a:lnTo>
                    <a:pt x="6" y="64"/>
                  </a:lnTo>
                  <a:lnTo>
                    <a:pt x="4" y="62"/>
                  </a:lnTo>
                  <a:lnTo>
                    <a:pt x="0" y="56"/>
                  </a:lnTo>
                  <a:lnTo>
                    <a:pt x="2" y="52"/>
                  </a:lnTo>
                  <a:lnTo>
                    <a:pt x="6" y="48"/>
                  </a:lnTo>
                  <a:lnTo>
                    <a:pt x="14" y="40"/>
                  </a:lnTo>
                  <a:lnTo>
                    <a:pt x="6" y="34"/>
                  </a:lnTo>
                  <a:lnTo>
                    <a:pt x="2" y="30"/>
                  </a:lnTo>
                  <a:lnTo>
                    <a:pt x="6" y="26"/>
                  </a:lnTo>
                  <a:lnTo>
                    <a:pt x="4" y="20"/>
                  </a:lnTo>
                  <a:lnTo>
                    <a:pt x="10" y="18"/>
                  </a:lnTo>
                  <a:lnTo>
                    <a:pt x="20" y="16"/>
                  </a:lnTo>
                  <a:lnTo>
                    <a:pt x="26" y="18"/>
                  </a:lnTo>
                  <a:lnTo>
                    <a:pt x="32"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41" name="Freeform 168"/>
            <p:cNvSpPr>
              <a:spLocks/>
            </p:cNvSpPr>
            <p:nvPr/>
          </p:nvSpPr>
          <p:spPr bwMode="auto">
            <a:xfrm>
              <a:off x="4818861" y="3327809"/>
              <a:ext cx="13837" cy="43805"/>
            </a:xfrm>
            <a:custGeom>
              <a:avLst/>
              <a:gdLst>
                <a:gd name="T0" fmla="*/ 0 w 10"/>
                <a:gd name="T1" fmla="*/ 2147483647 h 28"/>
                <a:gd name="T2" fmla="*/ 0 w 10"/>
                <a:gd name="T3" fmla="*/ 2147483647 h 28"/>
                <a:gd name="T4" fmla="*/ 2147483647 w 10"/>
                <a:gd name="T5" fmla="*/ 2147483647 h 28"/>
                <a:gd name="T6" fmla="*/ 2147483647 w 10"/>
                <a:gd name="T7" fmla="*/ 0 h 28"/>
                <a:gd name="T8" fmla="*/ 2147483647 w 10"/>
                <a:gd name="T9" fmla="*/ 2147483647 h 28"/>
                <a:gd name="T10" fmla="*/ 2147483647 w 10"/>
                <a:gd name="T11" fmla="*/ 2147483647 h 28"/>
                <a:gd name="T12" fmla="*/ 2147483647 w 10"/>
                <a:gd name="T13" fmla="*/ 2147483647 h 28"/>
                <a:gd name="T14" fmla="*/ 0 w 10"/>
                <a:gd name="T15" fmla="*/ 2147483647 h 28"/>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28"/>
                <a:gd name="T26" fmla="*/ 10 w 10"/>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28">
                  <a:moveTo>
                    <a:pt x="0" y="28"/>
                  </a:moveTo>
                  <a:lnTo>
                    <a:pt x="0" y="12"/>
                  </a:lnTo>
                  <a:lnTo>
                    <a:pt x="2" y="6"/>
                  </a:lnTo>
                  <a:lnTo>
                    <a:pt x="6" y="0"/>
                  </a:lnTo>
                  <a:lnTo>
                    <a:pt x="8" y="6"/>
                  </a:lnTo>
                  <a:lnTo>
                    <a:pt x="10" y="10"/>
                  </a:lnTo>
                  <a:lnTo>
                    <a:pt x="10" y="28"/>
                  </a:lnTo>
                  <a:lnTo>
                    <a:pt x="0"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42" name="Freeform 169"/>
            <p:cNvSpPr>
              <a:spLocks/>
            </p:cNvSpPr>
            <p:nvPr/>
          </p:nvSpPr>
          <p:spPr bwMode="auto">
            <a:xfrm>
              <a:off x="4798104" y="3378251"/>
              <a:ext cx="40359" cy="62390"/>
            </a:xfrm>
            <a:custGeom>
              <a:avLst/>
              <a:gdLst>
                <a:gd name="T0" fmla="*/ 2147483647 w 28"/>
                <a:gd name="T1" fmla="*/ 2147483647 h 40"/>
                <a:gd name="T2" fmla="*/ 2147483647 w 28"/>
                <a:gd name="T3" fmla="*/ 2147483647 h 40"/>
                <a:gd name="T4" fmla="*/ 2147483647 w 28"/>
                <a:gd name="T5" fmla="*/ 0 h 40"/>
                <a:gd name="T6" fmla="*/ 2147483647 w 28"/>
                <a:gd name="T7" fmla="*/ 2147483647 h 40"/>
                <a:gd name="T8" fmla="*/ 2147483647 w 28"/>
                <a:gd name="T9" fmla="*/ 2147483647 h 40"/>
                <a:gd name="T10" fmla="*/ 2147483647 w 28"/>
                <a:gd name="T11" fmla="*/ 2147483647 h 40"/>
                <a:gd name="T12" fmla="*/ 2147483647 w 28"/>
                <a:gd name="T13" fmla="*/ 2147483647 h 40"/>
                <a:gd name="T14" fmla="*/ 2147483647 w 28"/>
                <a:gd name="T15" fmla="*/ 2147483647 h 40"/>
                <a:gd name="T16" fmla="*/ 2147483647 w 28"/>
                <a:gd name="T17" fmla="*/ 2147483647 h 40"/>
                <a:gd name="T18" fmla="*/ 2147483647 w 28"/>
                <a:gd name="T19" fmla="*/ 2147483647 h 40"/>
                <a:gd name="T20" fmla="*/ 2147483647 w 28"/>
                <a:gd name="T21" fmla="*/ 2147483647 h 40"/>
                <a:gd name="T22" fmla="*/ 2147483647 w 28"/>
                <a:gd name="T23" fmla="*/ 2147483647 h 40"/>
                <a:gd name="T24" fmla="*/ 2147483647 w 28"/>
                <a:gd name="T25" fmla="*/ 2147483647 h 40"/>
                <a:gd name="T26" fmla="*/ 2147483647 w 28"/>
                <a:gd name="T27" fmla="*/ 2147483647 h 40"/>
                <a:gd name="T28" fmla="*/ 0 w 28"/>
                <a:gd name="T29" fmla="*/ 2147483647 h 40"/>
                <a:gd name="T30" fmla="*/ 2147483647 w 28"/>
                <a:gd name="T31" fmla="*/ 2147483647 h 40"/>
                <a:gd name="T32" fmla="*/ 2147483647 w 28"/>
                <a:gd name="T33" fmla="*/ 2147483647 h 40"/>
                <a:gd name="T34" fmla="*/ 2147483647 w 28"/>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40"/>
                <a:gd name="T56" fmla="*/ 28 w 28"/>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40">
                  <a:moveTo>
                    <a:pt x="12" y="8"/>
                  </a:moveTo>
                  <a:lnTo>
                    <a:pt x="16" y="4"/>
                  </a:lnTo>
                  <a:lnTo>
                    <a:pt x="20" y="0"/>
                  </a:lnTo>
                  <a:lnTo>
                    <a:pt x="24" y="4"/>
                  </a:lnTo>
                  <a:lnTo>
                    <a:pt x="28" y="8"/>
                  </a:lnTo>
                  <a:lnTo>
                    <a:pt x="28" y="34"/>
                  </a:lnTo>
                  <a:lnTo>
                    <a:pt x="24" y="36"/>
                  </a:lnTo>
                  <a:lnTo>
                    <a:pt x="20" y="38"/>
                  </a:lnTo>
                  <a:lnTo>
                    <a:pt x="14" y="40"/>
                  </a:lnTo>
                  <a:lnTo>
                    <a:pt x="10" y="36"/>
                  </a:lnTo>
                  <a:lnTo>
                    <a:pt x="10" y="34"/>
                  </a:lnTo>
                  <a:lnTo>
                    <a:pt x="10" y="30"/>
                  </a:lnTo>
                  <a:lnTo>
                    <a:pt x="10" y="14"/>
                  </a:lnTo>
                  <a:lnTo>
                    <a:pt x="4" y="12"/>
                  </a:lnTo>
                  <a:lnTo>
                    <a:pt x="0" y="8"/>
                  </a:lnTo>
                  <a:lnTo>
                    <a:pt x="4" y="6"/>
                  </a:lnTo>
                  <a:lnTo>
                    <a:pt x="8" y="6"/>
                  </a:lnTo>
                  <a:lnTo>
                    <a:pt x="1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43" name="Freeform 170"/>
            <p:cNvSpPr>
              <a:spLocks/>
            </p:cNvSpPr>
            <p:nvPr/>
          </p:nvSpPr>
          <p:spPr bwMode="auto">
            <a:xfrm>
              <a:off x="4904191" y="3465863"/>
              <a:ext cx="58808" cy="38495"/>
            </a:xfrm>
            <a:custGeom>
              <a:avLst/>
              <a:gdLst>
                <a:gd name="T0" fmla="*/ 2147483647 w 41"/>
                <a:gd name="T1" fmla="*/ 2147483647 h 24"/>
                <a:gd name="T2" fmla="*/ 2147483647 w 41"/>
                <a:gd name="T3" fmla="*/ 2147483647 h 24"/>
                <a:gd name="T4" fmla="*/ 2147483647 w 41"/>
                <a:gd name="T5" fmla="*/ 2147483647 h 24"/>
                <a:gd name="T6" fmla="*/ 2147483647 w 41"/>
                <a:gd name="T7" fmla="*/ 2147483647 h 24"/>
                <a:gd name="T8" fmla="*/ 2147483647 w 41"/>
                <a:gd name="T9" fmla="*/ 2147483647 h 24"/>
                <a:gd name="T10" fmla="*/ 2147483647 w 41"/>
                <a:gd name="T11" fmla="*/ 2147483647 h 24"/>
                <a:gd name="T12" fmla="*/ 2147483647 w 41"/>
                <a:gd name="T13" fmla="*/ 2147483647 h 24"/>
                <a:gd name="T14" fmla="*/ 2147483647 w 41"/>
                <a:gd name="T15" fmla="*/ 2147483647 h 24"/>
                <a:gd name="T16" fmla="*/ 0 w 41"/>
                <a:gd name="T17" fmla="*/ 2147483647 h 24"/>
                <a:gd name="T18" fmla="*/ 0 w 41"/>
                <a:gd name="T19" fmla="*/ 2147483647 h 24"/>
                <a:gd name="T20" fmla="*/ 2147483647 w 41"/>
                <a:gd name="T21" fmla="*/ 0 h 24"/>
                <a:gd name="T22" fmla="*/ 2147483647 w 41"/>
                <a:gd name="T23" fmla="*/ 0 h 24"/>
                <a:gd name="T24" fmla="*/ 2147483647 w 41"/>
                <a:gd name="T25" fmla="*/ 2147483647 h 24"/>
                <a:gd name="T26" fmla="*/ 2147483647 w 41"/>
                <a:gd name="T27" fmla="*/ 2147483647 h 24"/>
                <a:gd name="T28" fmla="*/ 2147483647 w 41"/>
                <a:gd name="T29" fmla="*/ 2147483647 h 24"/>
                <a:gd name="T30" fmla="*/ 2147483647 w 41"/>
                <a:gd name="T31" fmla="*/ 0 h 24"/>
                <a:gd name="T32" fmla="*/ 2147483647 w 41"/>
                <a:gd name="T33" fmla="*/ 2147483647 h 24"/>
                <a:gd name="T34" fmla="*/ 2147483647 w 41"/>
                <a:gd name="T35" fmla="*/ 2147483647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4"/>
                <a:gd name="T56" fmla="*/ 41 w 41"/>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4">
                  <a:moveTo>
                    <a:pt x="41" y="12"/>
                  </a:moveTo>
                  <a:lnTo>
                    <a:pt x="39" y="16"/>
                  </a:lnTo>
                  <a:lnTo>
                    <a:pt x="39" y="18"/>
                  </a:lnTo>
                  <a:lnTo>
                    <a:pt x="39" y="22"/>
                  </a:lnTo>
                  <a:lnTo>
                    <a:pt x="39" y="24"/>
                  </a:lnTo>
                  <a:lnTo>
                    <a:pt x="31" y="22"/>
                  </a:lnTo>
                  <a:lnTo>
                    <a:pt x="17" y="16"/>
                  </a:lnTo>
                  <a:lnTo>
                    <a:pt x="4" y="10"/>
                  </a:lnTo>
                  <a:lnTo>
                    <a:pt x="0" y="6"/>
                  </a:lnTo>
                  <a:lnTo>
                    <a:pt x="0" y="2"/>
                  </a:lnTo>
                  <a:lnTo>
                    <a:pt x="2" y="0"/>
                  </a:lnTo>
                  <a:lnTo>
                    <a:pt x="9" y="0"/>
                  </a:lnTo>
                  <a:lnTo>
                    <a:pt x="19" y="2"/>
                  </a:lnTo>
                  <a:lnTo>
                    <a:pt x="27" y="4"/>
                  </a:lnTo>
                  <a:lnTo>
                    <a:pt x="33" y="2"/>
                  </a:lnTo>
                  <a:lnTo>
                    <a:pt x="41" y="0"/>
                  </a:lnTo>
                  <a:lnTo>
                    <a:pt x="41" y="4"/>
                  </a:lnTo>
                  <a:lnTo>
                    <a:pt x="41"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44" name="Freeform 171"/>
            <p:cNvSpPr>
              <a:spLocks/>
            </p:cNvSpPr>
            <p:nvPr/>
          </p:nvSpPr>
          <p:spPr bwMode="auto">
            <a:xfrm>
              <a:off x="4832698" y="2952143"/>
              <a:ext cx="34594" cy="45133"/>
            </a:xfrm>
            <a:custGeom>
              <a:avLst/>
              <a:gdLst>
                <a:gd name="T0" fmla="*/ 2147483647 w 24"/>
                <a:gd name="T1" fmla="*/ 2147483647 h 30"/>
                <a:gd name="T2" fmla="*/ 2147483647 w 24"/>
                <a:gd name="T3" fmla="*/ 2147483647 h 30"/>
                <a:gd name="T4" fmla="*/ 2147483647 w 24"/>
                <a:gd name="T5" fmla="*/ 2147483647 h 30"/>
                <a:gd name="T6" fmla="*/ 2147483647 w 24"/>
                <a:gd name="T7" fmla="*/ 2147483647 h 30"/>
                <a:gd name="T8" fmla="*/ 2147483647 w 24"/>
                <a:gd name="T9" fmla="*/ 2147483647 h 30"/>
                <a:gd name="T10" fmla="*/ 2147483647 w 24"/>
                <a:gd name="T11" fmla="*/ 2147483647 h 30"/>
                <a:gd name="T12" fmla="*/ 2147483647 w 24"/>
                <a:gd name="T13" fmla="*/ 2147483647 h 30"/>
                <a:gd name="T14" fmla="*/ 2147483647 w 24"/>
                <a:gd name="T15" fmla="*/ 2147483647 h 30"/>
                <a:gd name="T16" fmla="*/ 2147483647 w 24"/>
                <a:gd name="T17" fmla="*/ 2147483647 h 30"/>
                <a:gd name="T18" fmla="*/ 2147483647 w 24"/>
                <a:gd name="T19" fmla="*/ 2147483647 h 30"/>
                <a:gd name="T20" fmla="*/ 2147483647 w 24"/>
                <a:gd name="T21" fmla="*/ 2147483647 h 30"/>
                <a:gd name="T22" fmla="*/ 2147483647 w 24"/>
                <a:gd name="T23" fmla="*/ 2147483647 h 30"/>
                <a:gd name="T24" fmla="*/ 2147483647 w 24"/>
                <a:gd name="T25" fmla="*/ 2147483647 h 30"/>
                <a:gd name="T26" fmla="*/ 2147483647 w 24"/>
                <a:gd name="T27" fmla="*/ 2147483647 h 30"/>
                <a:gd name="T28" fmla="*/ 0 w 24"/>
                <a:gd name="T29" fmla="*/ 2147483647 h 30"/>
                <a:gd name="T30" fmla="*/ 0 w 24"/>
                <a:gd name="T31" fmla="*/ 2147483647 h 30"/>
                <a:gd name="T32" fmla="*/ 2147483647 w 24"/>
                <a:gd name="T33" fmla="*/ 2147483647 h 30"/>
                <a:gd name="T34" fmla="*/ 2147483647 w 24"/>
                <a:gd name="T35" fmla="*/ 0 h 30"/>
                <a:gd name="T36" fmla="*/ 2147483647 w 24"/>
                <a:gd name="T37" fmla="*/ 0 h 30"/>
                <a:gd name="T38" fmla="*/ 2147483647 w 24"/>
                <a:gd name="T39" fmla="*/ 0 h 30"/>
                <a:gd name="T40" fmla="*/ 2147483647 w 24"/>
                <a:gd name="T41" fmla="*/ 2147483647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30"/>
                <a:gd name="T65" fmla="*/ 24 w 24"/>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30">
                  <a:moveTo>
                    <a:pt x="12" y="4"/>
                  </a:moveTo>
                  <a:lnTo>
                    <a:pt x="12" y="12"/>
                  </a:lnTo>
                  <a:lnTo>
                    <a:pt x="18" y="8"/>
                  </a:lnTo>
                  <a:lnTo>
                    <a:pt x="24" y="4"/>
                  </a:lnTo>
                  <a:lnTo>
                    <a:pt x="24" y="16"/>
                  </a:lnTo>
                  <a:lnTo>
                    <a:pt x="22" y="20"/>
                  </a:lnTo>
                  <a:lnTo>
                    <a:pt x="18" y="26"/>
                  </a:lnTo>
                  <a:lnTo>
                    <a:pt x="16" y="30"/>
                  </a:lnTo>
                  <a:lnTo>
                    <a:pt x="14" y="30"/>
                  </a:lnTo>
                  <a:lnTo>
                    <a:pt x="14" y="28"/>
                  </a:lnTo>
                  <a:lnTo>
                    <a:pt x="12" y="24"/>
                  </a:lnTo>
                  <a:lnTo>
                    <a:pt x="10" y="20"/>
                  </a:lnTo>
                  <a:lnTo>
                    <a:pt x="6" y="14"/>
                  </a:lnTo>
                  <a:lnTo>
                    <a:pt x="2" y="10"/>
                  </a:lnTo>
                  <a:lnTo>
                    <a:pt x="0" y="6"/>
                  </a:lnTo>
                  <a:lnTo>
                    <a:pt x="0" y="4"/>
                  </a:lnTo>
                  <a:lnTo>
                    <a:pt x="2" y="2"/>
                  </a:lnTo>
                  <a:lnTo>
                    <a:pt x="4" y="0"/>
                  </a:lnTo>
                  <a:lnTo>
                    <a:pt x="6" y="0"/>
                  </a:lnTo>
                  <a:lnTo>
                    <a:pt x="8" y="0"/>
                  </a:lnTo>
                  <a:lnTo>
                    <a:pt x="1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45" name="Freeform 172"/>
            <p:cNvSpPr>
              <a:spLocks/>
            </p:cNvSpPr>
            <p:nvPr/>
          </p:nvSpPr>
          <p:spPr bwMode="auto">
            <a:xfrm>
              <a:off x="4832698" y="2618954"/>
              <a:ext cx="217938" cy="357082"/>
            </a:xfrm>
            <a:custGeom>
              <a:avLst/>
              <a:gdLst>
                <a:gd name="T0" fmla="*/ 2147483647 w 149"/>
                <a:gd name="T1" fmla="*/ 2147483647 h 224"/>
                <a:gd name="T2" fmla="*/ 2147483647 w 149"/>
                <a:gd name="T3" fmla="*/ 2147483647 h 224"/>
                <a:gd name="T4" fmla="*/ 2147483647 w 149"/>
                <a:gd name="T5" fmla="*/ 2147483647 h 224"/>
                <a:gd name="T6" fmla="*/ 2147483647 w 149"/>
                <a:gd name="T7" fmla="*/ 2147483647 h 224"/>
                <a:gd name="T8" fmla="*/ 2147483647 w 149"/>
                <a:gd name="T9" fmla="*/ 2147483647 h 224"/>
                <a:gd name="T10" fmla="*/ 2147483647 w 149"/>
                <a:gd name="T11" fmla="*/ 2147483647 h 224"/>
                <a:gd name="T12" fmla="*/ 2147483647 w 149"/>
                <a:gd name="T13" fmla="*/ 2147483647 h 224"/>
                <a:gd name="T14" fmla="*/ 2147483647 w 149"/>
                <a:gd name="T15" fmla="*/ 2147483647 h 224"/>
                <a:gd name="T16" fmla="*/ 2147483647 w 149"/>
                <a:gd name="T17" fmla="*/ 2147483647 h 224"/>
                <a:gd name="T18" fmla="*/ 2147483647 w 149"/>
                <a:gd name="T19" fmla="*/ 2147483647 h 224"/>
                <a:gd name="T20" fmla="*/ 2147483647 w 149"/>
                <a:gd name="T21" fmla="*/ 2147483647 h 224"/>
                <a:gd name="T22" fmla="*/ 2147483647 w 149"/>
                <a:gd name="T23" fmla="*/ 2147483647 h 224"/>
                <a:gd name="T24" fmla="*/ 2147483647 w 149"/>
                <a:gd name="T25" fmla="*/ 2147483647 h 224"/>
                <a:gd name="T26" fmla="*/ 2147483647 w 149"/>
                <a:gd name="T27" fmla="*/ 2147483647 h 224"/>
                <a:gd name="T28" fmla="*/ 2147483647 w 149"/>
                <a:gd name="T29" fmla="*/ 2147483647 h 224"/>
                <a:gd name="T30" fmla="*/ 2147483647 w 149"/>
                <a:gd name="T31" fmla="*/ 2147483647 h 224"/>
                <a:gd name="T32" fmla="*/ 0 w 149"/>
                <a:gd name="T33" fmla="*/ 2147483647 h 224"/>
                <a:gd name="T34" fmla="*/ 2147483647 w 149"/>
                <a:gd name="T35" fmla="*/ 2147483647 h 224"/>
                <a:gd name="T36" fmla="*/ 2147483647 w 149"/>
                <a:gd name="T37" fmla="*/ 2147483647 h 224"/>
                <a:gd name="T38" fmla="*/ 2147483647 w 149"/>
                <a:gd name="T39" fmla="*/ 2147483647 h 224"/>
                <a:gd name="T40" fmla="*/ 2147483647 w 149"/>
                <a:gd name="T41" fmla="*/ 2147483647 h 224"/>
                <a:gd name="T42" fmla="*/ 2147483647 w 149"/>
                <a:gd name="T43" fmla="*/ 2147483647 h 224"/>
                <a:gd name="T44" fmla="*/ 2147483647 w 149"/>
                <a:gd name="T45" fmla="*/ 2147483647 h 224"/>
                <a:gd name="T46" fmla="*/ 2147483647 w 149"/>
                <a:gd name="T47" fmla="*/ 2147483647 h 224"/>
                <a:gd name="T48" fmla="*/ 2147483647 w 149"/>
                <a:gd name="T49" fmla="*/ 2147483647 h 224"/>
                <a:gd name="T50" fmla="*/ 2147483647 w 149"/>
                <a:gd name="T51" fmla="*/ 2147483647 h 224"/>
                <a:gd name="T52" fmla="*/ 2147483647 w 149"/>
                <a:gd name="T53" fmla="*/ 2147483647 h 224"/>
                <a:gd name="T54" fmla="*/ 2147483647 w 149"/>
                <a:gd name="T55" fmla="*/ 2147483647 h 224"/>
                <a:gd name="T56" fmla="*/ 2147483647 w 149"/>
                <a:gd name="T57" fmla="*/ 2147483647 h 224"/>
                <a:gd name="T58" fmla="*/ 2147483647 w 149"/>
                <a:gd name="T59" fmla="*/ 2147483647 h 224"/>
                <a:gd name="T60" fmla="*/ 2147483647 w 149"/>
                <a:gd name="T61" fmla="*/ 2147483647 h 224"/>
                <a:gd name="T62" fmla="*/ 2147483647 w 149"/>
                <a:gd name="T63" fmla="*/ 2147483647 h 224"/>
                <a:gd name="T64" fmla="*/ 2147483647 w 149"/>
                <a:gd name="T65" fmla="*/ 2147483647 h 224"/>
                <a:gd name="T66" fmla="*/ 2147483647 w 149"/>
                <a:gd name="T67" fmla="*/ 2147483647 h 224"/>
                <a:gd name="T68" fmla="*/ 2147483647 w 149"/>
                <a:gd name="T69" fmla="*/ 2147483647 h 224"/>
                <a:gd name="T70" fmla="*/ 2147483647 w 149"/>
                <a:gd name="T71" fmla="*/ 2147483647 h 224"/>
                <a:gd name="T72" fmla="*/ 2147483647 w 149"/>
                <a:gd name="T73" fmla="*/ 2147483647 h 224"/>
                <a:gd name="T74" fmla="*/ 2147483647 w 149"/>
                <a:gd name="T75" fmla="*/ 2147483647 h 224"/>
                <a:gd name="T76" fmla="*/ 2147483647 w 149"/>
                <a:gd name="T77" fmla="*/ 2147483647 h 224"/>
                <a:gd name="T78" fmla="*/ 2147483647 w 149"/>
                <a:gd name="T79" fmla="*/ 2147483647 h 224"/>
                <a:gd name="T80" fmla="*/ 2147483647 w 149"/>
                <a:gd name="T81" fmla="*/ 2147483647 h 2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9"/>
                <a:gd name="T124" fmla="*/ 0 h 224"/>
                <a:gd name="T125" fmla="*/ 149 w 149"/>
                <a:gd name="T126" fmla="*/ 224 h 22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9" h="224">
                  <a:moveTo>
                    <a:pt x="149" y="56"/>
                  </a:moveTo>
                  <a:lnTo>
                    <a:pt x="145" y="44"/>
                  </a:lnTo>
                  <a:lnTo>
                    <a:pt x="143" y="36"/>
                  </a:lnTo>
                  <a:lnTo>
                    <a:pt x="141" y="28"/>
                  </a:lnTo>
                  <a:lnTo>
                    <a:pt x="137" y="16"/>
                  </a:lnTo>
                  <a:lnTo>
                    <a:pt x="131" y="10"/>
                  </a:lnTo>
                  <a:lnTo>
                    <a:pt x="121" y="8"/>
                  </a:lnTo>
                  <a:lnTo>
                    <a:pt x="113" y="4"/>
                  </a:lnTo>
                  <a:lnTo>
                    <a:pt x="105" y="0"/>
                  </a:lnTo>
                  <a:lnTo>
                    <a:pt x="97" y="4"/>
                  </a:lnTo>
                  <a:lnTo>
                    <a:pt x="89" y="6"/>
                  </a:lnTo>
                  <a:lnTo>
                    <a:pt x="77" y="6"/>
                  </a:lnTo>
                  <a:lnTo>
                    <a:pt x="65" y="8"/>
                  </a:lnTo>
                  <a:lnTo>
                    <a:pt x="59" y="12"/>
                  </a:lnTo>
                  <a:lnTo>
                    <a:pt x="50" y="22"/>
                  </a:lnTo>
                  <a:lnTo>
                    <a:pt x="42" y="32"/>
                  </a:lnTo>
                  <a:lnTo>
                    <a:pt x="36" y="42"/>
                  </a:lnTo>
                  <a:lnTo>
                    <a:pt x="32" y="54"/>
                  </a:lnTo>
                  <a:lnTo>
                    <a:pt x="30" y="64"/>
                  </a:lnTo>
                  <a:lnTo>
                    <a:pt x="30" y="76"/>
                  </a:lnTo>
                  <a:lnTo>
                    <a:pt x="22" y="76"/>
                  </a:lnTo>
                  <a:lnTo>
                    <a:pt x="12" y="76"/>
                  </a:lnTo>
                  <a:lnTo>
                    <a:pt x="8" y="78"/>
                  </a:lnTo>
                  <a:lnTo>
                    <a:pt x="6" y="82"/>
                  </a:lnTo>
                  <a:lnTo>
                    <a:pt x="4" y="86"/>
                  </a:lnTo>
                  <a:lnTo>
                    <a:pt x="4" y="90"/>
                  </a:lnTo>
                  <a:lnTo>
                    <a:pt x="4" y="98"/>
                  </a:lnTo>
                  <a:lnTo>
                    <a:pt x="8" y="108"/>
                  </a:lnTo>
                  <a:lnTo>
                    <a:pt x="12" y="122"/>
                  </a:lnTo>
                  <a:lnTo>
                    <a:pt x="12" y="130"/>
                  </a:lnTo>
                  <a:lnTo>
                    <a:pt x="12" y="132"/>
                  </a:lnTo>
                  <a:lnTo>
                    <a:pt x="14" y="134"/>
                  </a:lnTo>
                  <a:lnTo>
                    <a:pt x="20" y="138"/>
                  </a:lnTo>
                  <a:lnTo>
                    <a:pt x="0" y="168"/>
                  </a:lnTo>
                  <a:lnTo>
                    <a:pt x="4" y="172"/>
                  </a:lnTo>
                  <a:lnTo>
                    <a:pt x="14" y="182"/>
                  </a:lnTo>
                  <a:lnTo>
                    <a:pt x="28" y="202"/>
                  </a:lnTo>
                  <a:lnTo>
                    <a:pt x="30" y="204"/>
                  </a:lnTo>
                  <a:lnTo>
                    <a:pt x="30" y="208"/>
                  </a:lnTo>
                  <a:lnTo>
                    <a:pt x="28" y="216"/>
                  </a:lnTo>
                  <a:lnTo>
                    <a:pt x="30" y="218"/>
                  </a:lnTo>
                  <a:lnTo>
                    <a:pt x="30" y="222"/>
                  </a:lnTo>
                  <a:lnTo>
                    <a:pt x="32" y="224"/>
                  </a:lnTo>
                  <a:lnTo>
                    <a:pt x="38" y="224"/>
                  </a:lnTo>
                  <a:lnTo>
                    <a:pt x="50" y="224"/>
                  </a:lnTo>
                  <a:lnTo>
                    <a:pt x="52" y="216"/>
                  </a:lnTo>
                  <a:lnTo>
                    <a:pt x="57" y="214"/>
                  </a:lnTo>
                  <a:lnTo>
                    <a:pt x="63" y="212"/>
                  </a:lnTo>
                  <a:lnTo>
                    <a:pt x="73" y="212"/>
                  </a:lnTo>
                  <a:lnTo>
                    <a:pt x="73" y="208"/>
                  </a:lnTo>
                  <a:lnTo>
                    <a:pt x="79" y="208"/>
                  </a:lnTo>
                  <a:lnTo>
                    <a:pt x="81" y="204"/>
                  </a:lnTo>
                  <a:lnTo>
                    <a:pt x="81" y="200"/>
                  </a:lnTo>
                  <a:lnTo>
                    <a:pt x="83" y="200"/>
                  </a:lnTo>
                  <a:lnTo>
                    <a:pt x="79" y="196"/>
                  </a:lnTo>
                  <a:lnTo>
                    <a:pt x="79" y="170"/>
                  </a:lnTo>
                  <a:lnTo>
                    <a:pt x="85" y="166"/>
                  </a:lnTo>
                  <a:lnTo>
                    <a:pt x="89" y="164"/>
                  </a:lnTo>
                  <a:lnTo>
                    <a:pt x="95" y="160"/>
                  </a:lnTo>
                  <a:lnTo>
                    <a:pt x="99" y="156"/>
                  </a:lnTo>
                  <a:lnTo>
                    <a:pt x="79" y="156"/>
                  </a:lnTo>
                  <a:lnTo>
                    <a:pt x="95" y="154"/>
                  </a:lnTo>
                  <a:lnTo>
                    <a:pt x="101" y="152"/>
                  </a:lnTo>
                  <a:lnTo>
                    <a:pt x="105" y="150"/>
                  </a:lnTo>
                  <a:lnTo>
                    <a:pt x="105" y="146"/>
                  </a:lnTo>
                  <a:lnTo>
                    <a:pt x="87" y="140"/>
                  </a:lnTo>
                  <a:lnTo>
                    <a:pt x="81" y="134"/>
                  </a:lnTo>
                  <a:lnTo>
                    <a:pt x="79" y="130"/>
                  </a:lnTo>
                  <a:lnTo>
                    <a:pt x="77" y="124"/>
                  </a:lnTo>
                  <a:lnTo>
                    <a:pt x="79" y="114"/>
                  </a:lnTo>
                  <a:lnTo>
                    <a:pt x="85" y="104"/>
                  </a:lnTo>
                  <a:lnTo>
                    <a:pt x="91" y="98"/>
                  </a:lnTo>
                  <a:lnTo>
                    <a:pt x="99" y="92"/>
                  </a:lnTo>
                  <a:lnTo>
                    <a:pt x="113" y="84"/>
                  </a:lnTo>
                  <a:lnTo>
                    <a:pt x="119" y="78"/>
                  </a:lnTo>
                  <a:lnTo>
                    <a:pt x="121" y="72"/>
                  </a:lnTo>
                  <a:lnTo>
                    <a:pt x="121" y="66"/>
                  </a:lnTo>
                  <a:lnTo>
                    <a:pt x="121" y="62"/>
                  </a:lnTo>
                  <a:lnTo>
                    <a:pt x="123" y="60"/>
                  </a:lnTo>
                  <a:lnTo>
                    <a:pt x="129" y="58"/>
                  </a:lnTo>
                  <a:lnTo>
                    <a:pt x="137" y="56"/>
                  </a:lnTo>
                  <a:lnTo>
                    <a:pt x="141" y="56"/>
                  </a:lnTo>
                  <a:lnTo>
                    <a:pt x="149"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46" name="Freeform 173"/>
            <p:cNvSpPr>
              <a:spLocks/>
            </p:cNvSpPr>
            <p:nvPr/>
          </p:nvSpPr>
          <p:spPr bwMode="auto">
            <a:xfrm>
              <a:off x="4721999" y="2567185"/>
              <a:ext cx="430110" cy="339826"/>
            </a:xfrm>
            <a:custGeom>
              <a:avLst/>
              <a:gdLst>
                <a:gd name="T0" fmla="*/ 2147483647 w 295"/>
                <a:gd name="T1" fmla="*/ 2147483647 h 214"/>
                <a:gd name="T2" fmla="*/ 2147483647 w 295"/>
                <a:gd name="T3" fmla="*/ 2147483647 h 214"/>
                <a:gd name="T4" fmla="*/ 2147483647 w 295"/>
                <a:gd name="T5" fmla="*/ 2147483647 h 214"/>
                <a:gd name="T6" fmla="*/ 2147483647 w 295"/>
                <a:gd name="T7" fmla="*/ 2147483647 h 214"/>
                <a:gd name="T8" fmla="*/ 2147483647 w 295"/>
                <a:gd name="T9" fmla="*/ 2147483647 h 214"/>
                <a:gd name="T10" fmla="*/ 2147483647 w 295"/>
                <a:gd name="T11" fmla="*/ 2147483647 h 214"/>
                <a:gd name="T12" fmla="*/ 2147483647 w 295"/>
                <a:gd name="T13" fmla="*/ 2147483647 h 214"/>
                <a:gd name="T14" fmla="*/ 2147483647 w 295"/>
                <a:gd name="T15" fmla="*/ 2147483647 h 214"/>
                <a:gd name="T16" fmla="*/ 2147483647 w 295"/>
                <a:gd name="T17" fmla="*/ 2147483647 h 214"/>
                <a:gd name="T18" fmla="*/ 2147483647 w 295"/>
                <a:gd name="T19" fmla="*/ 2147483647 h 214"/>
                <a:gd name="T20" fmla="*/ 2147483647 w 295"/>
                <a:gd name="T21" fmla="*/ 2147483647 h 214"/>
                <a:gd name="T22" fmla="*/ 2147483647 w 295"/>
                <a:gd name="T23" fmla="*/ 2147483647 h 214"/>
                <a:gd name="T24" fmla="*/ 2147483647 w 295"/>
                <a:gd name="T25" fmla="*/ 2147483647 h 214"/>
                <a:gd name="T26" fmla="*/ 2147483647 w 295"/>
                <a:gd name="T27" fmla="*/ 2147483647 h 214"/>
                <a:gd name="T28" fmla="*/ 2147483647 w 295"/>
                <a:gd name="T29" fmla="*/ 2147483647 h 214"/>
                <a:gd name="T30" fmla="*/ 2147483647 w 295"/>
                <a:gd name="T31" fmla="*/ 2147483647 h 214"/>
                <a:gd name="T32" fmla="*/ 2147483647 w 295"/>
                <a:gd name="T33" fmla="*/ 2147483647 h 214"/>
                <a:gd name="T34" fmla="*/ 2147483647 w 295"/>
                <a:gd name="T35" fmla="*/ 2147483647 h 214"/>
                <a:gd name="T36" fmla="*/ 2147483647 w 295"/>
                <a:gd name="T37" fmla="*/ 2147483647 h 214"/>
                <a:gd name="T38" fmla="*/ 2147483647 w 295"/>
                <a:gd name="T39" fmla="*/ 2147483647 h 214"/>
                <a:gd name="T40" fmla="*/ 2147483647 w 295"/>
                <a:gd name="T41" fmla="*/ 2147483647 h 214"/>
                <a:gd name="T42" fmla="*/ 2147483647 w 295"/>
                <a:gd name="T43" fmla="*/ 2147483647 h 214"/>
                <a:gd name="T44" fmla="*/ 0 w 295"/>
                <a:gd name="T45" fmla="*/ 2147483647 h 214"/>
                <a:gd name="T46" fmla="*/ 2147483647 w 295"/>
                <a:gd name="T47" fmla="*/ 2147483647 h 214"/>
                <a:gd name="T48" fmla="*/ 2147483647 w 295"/>
                <a:gd name="T49" fmla="*/ 2147483647 h 214"/>
                <a:gd name="T50" fmla="*/ 2147483647 w 295"/>
                <a:gd name="T51" fmla="*/ 2147483647 h 214"/>
                <a:gd name="T52" fmla="*/ 2147483647 w 295"/>
                <a:gd name="T53" fmla="*/ 2147483647 h 214"/>
                <a:gd name="T54" fmla="*/ 2147483647 w 295"/>
                <a:gd name="T55" fmla="*/ 2147483647 h 214"/>
                <a:gd name="T56" fmla="*/ 2147483647 w 295"/>
                <a:gd name="T57" fmla="*/ 2147483647 h 214"/>
                <a:gd name="T58" fmla="*/ 2147483647 w 295"/>
                <a:gd name="T59" fmla="*/ 2147483647 h 214"/>
                <a:gd name="T60" fmla="*/ 2147483647 w 295"/>
                <a:gd name="T61" fmla="*/ 2147483647 h 214"/>
                <a:gd name="T62" fmla="*/ 2147483647 w 295"/>
                <a:gd name="T63" fmla="*/ 2147483647 h 214"/>
                <a:gd name="T64" fmla="*/ 2147483647 w 295"/>
                <a:gd name="T65" fmla="*/ 2147483647 h 214"/>
                <a:gd name="T66" fmla="*/ 2147483647 w 295"/>
                <a:gd name="T67" fmla="*/ 2147483647 h 214"/>
                <a:gd name="T68" fmla="*/ 2147483647 w 295"/>
                <a:gd name="T69" fmla="*/ 2147483647 h 214"/>
                <a:gd name="T70" fmla="*/ 2147483647 w 295"/>
                <a:gd name="T71" fmla="*/ 2147483647 h 214"/>
                <a:gd name="T72" fmla="*/ 2147483647 w 295"/>
                <a:gd name="T73" fmla="*/ 2147483647 h 214"/>
                <a:gd name="T74" fmla="*/ 2147483647 w 295"/>
                <a:gd name="T75" fmla="*/ 2147483647 h 214"/>
                <a:gd name="T76" fmla="*/ 2147483647 w 295"/>
                <a:gd name="T77" fmla="*/ 2147483647 h 214"/>
                <a:gd name="T78" fmla="*/ 2147483647 w 295"/>
                <a:gd name="T79" fmla="*/ 2147483647 h 214"/>
                <a:gd name="T80" fmla="*/ 2147483647 w 295"/>
                <a:gd name="T81" fmla="*/ 2147483647 h 214"/>
                <a:gd name="T82" fmla="*/ 2147483647 w 295"/>
                <a:gd name="T83" fmla="*/ 0 h 214"/>
                <a:gd name="T84" fmla="*/ 2147483647 w 295"/>
                <a:gd name="T85" fmla="*/ 2147483647 h 214"/>
                <a:gd name="T86" fmla="*/ 2147483647 w 295"/>
                <a:gd name="T87" fmla="*/ 2147483647 h 214"/>
                <a:gd name="T88" fmla="*/ 2147483647 w 295"/>
                <a:gd name="T89" fmla="*/ 2147483647 h 214"/>
                <a:gd name="T90" fmla="*/ 2147483647 w 295"/>
                <a:gd name="T91" fmla="*/ 2147483647 h 214"/>
                <a:gd name="T92" fmla="*/ 2147483647 w 295"/>
                <a:gd name="T93" fmla="*/ 2147483647 h 214"/>
                <a:gd name="T94" fmla="*/ 2147483647 w 295"/>
                <a:gd name="T95" fmla="*/ 2147483647 h 2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95"/>
                <a:gd name="T145" fmla="*/ 0 h 214"/>
                <a:gd name="T146" fmla="*/ 295 w 295"/>
                <a:gd name="T147" fmla="*/ 214 h 2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95" h="214">
                  <a:moveTo>
                    <a:pt x="285" y="28"/>
                  </a:moveTo>
                  <a:lnTo>
                    <a:pt x="277" y="24"/>
                  </a:lnTo>
                  <a:lnTo>
                    <a:pt x="271" y="20"/>
                  </a:lnTo>
                  <a:lnTo>
                    <a:pt x="263" y="16"/>
                  </a:lnTo>
                  <a:lnTo>
                    <a:pt x="251" y="14"/>
                  </a:lnTo>
                  <a:lnTo>
                    <a:pt x="245" y="16"/>
                  </a:lnTo>
                  <a:lnTo>
                    <a:pt x="243" y="18"/>
                  </a:lnTo>
                  <a:lnTo>
                    <a:pt x="241" y="22"/>
                  </a:lnTo>
                  <a:lnTo>
                    <a:pt x="241" y="28"/>
                  </a:lnTo>
                  <a:lnTo>
                    <a:pt x="239" y="32"/>
                  </a:lnTo>
                  <a:lnTo>
                    <a:pt x="237" y="36"/>
                  </a:lnTo>
                  <a:lnTo>
                    <a:pt x="233" y="40"/>
                  </a:lnTo>
                  <a:lnTo>
                    <a:pt x="227" y="40"/>
                  </a:lnTo>
                  <a:lnTo>
                    <a:pt x="217" y="38"/>
                  </a:lnTo>
                  <a:lnTo>
                    <a:pt x="207" y="34"/>
                  </a:lnTo>
                  <a:lnTo>
                    <a:pt x="197" y="32"/>
                  </a:lnTo>
                  <a:lnTo>
                    <a:pt x="189" y="30"/>
                  </a:lnTo>
                  <a:lnTo>
                    <a:pt x="187" y="30"/>
                  </a:lnTo>
                  <a:lnTo>
                    <a:pt x="185" y="30"/>
                  </a:lnTo>
                  <a:lnTo>
                    <a:pt x="181" y="32"/>
                  </a:lnTo>
                  <a:lnTo>
                    <a:pt x="173" y="36"/>
                  </a:lnTo>
                  <a:lnTo>
                    <a:pt x="165" y="38"/>
                  </a:lnTo>
                  <a:lnTo>
                    <a:pt x="153" y="38"/>
                  </a:lnTo>
                  <a:lnTo>
                    <a:pt x="141" y="40"/>
                  </a:lnTo>
                  <a:lnTo>
                    <a:pt x="135" y="44"/>
                  </a:lnTo>
                  <a:lnTo>
                    <a:pt x="126" y="54"/>
                  </a:lnTo>
                  <a:lnTo>
                    <a:pt x="118" y="64"/>
                  </a:lnTo>
                  <a:lnTo>
                    <a:pt x="112" y="74"/>
                  </a:lnTo>
                  <a:lnTo>
                    <a:pt x="108" y="86"/>
                  </a:lnTo>
                  <a:lnTo>
                    <a:pt x="106" y="96"/>
                  </a:lnTo>
                  <a:lnTo>
                    <a:pt x="106" y="108"/>
                  </a:lnTo>
                  <a:lnTo>
                    <a:pt x="98" y="108"/>
                  </a:lnTo>
                  <a:lnTo>
                    <a:pt x="88" y="108"/>
                  </a:lnTo>
                  <a:lnTo>
                    <a:pt x="84" y="110"/>
                  </a:lnTo>
                  <a:lnTo>
                    <a:pt x="82" y="114"/>
                  </a:lnTo>
                  <a:lnTo>
                    <a:pt x="80" y="118"/>
                  </a:lnTo>
                  <a:lnTo>
                    <a:pt x="80" y="122"/>
                  </a:lnTo>
                  <a:lnTo>
                    <a:pt x="80" y="130"/>
                  </a:lnTo>
                  <a:lnTo>
                    <a:pt x="84" y="140"/>
                  </a:lnTo>
                  <a:lnTo>
                    <a:pt x="88" y="154"/>
                  </a:lnTo>
                  <a:lnTo>
                    <a:pt x="88" y="162"/>
                  </a:lnTo>
                  <a:lnTo>
                    <a:pt x="88" y="164"/>
                  </a:lnTo>
                  <a:lnTo>
                    <a:pt x="90" y="166"/>
                  </a:lnTo>
                  <a:lnTo>
                    <a:pt x="96" y="170"/>
                  </a:lnTo>
                  <a:lnTo>
                    <a:pt x="76" y="200"/>
                  </a:lnTo>
                  <a:lnTo>
                    <a:pt x="70" y="198"/>
                  </a:lnTo>
                  <a:lnTo>
                    <a:pt x="68" y="196"/>
                  </a:lnTo>
                  <a:lnTo>
                    <a:pt x="64" y="188"/>
                  </a:lnTo>
                  <a:lnTo>
                    <a:pt x="62" y="192"/>
                  </a:lnTo>
                  <a:lnTo>
                    <a:pt x="62" y="196"/>
                  </a:lnTo>
                  <a:lnTo>
                    <a:pt x="50" y="206"/>
                  </a:lnTo>
                  <a:lnTo>
                    <a:pt x="42" y="210"/>
                  </a:lnTo>
                  <a:lnTo>
                    <a:pt x="36" y="214"/>
                  </a:lnTo>
                  <a:lnTo>
                    <a:pt x="26" y="212"/>
                  </a:lnTo>
                  <a:lnTo>
                    <a:pt x="18" y="208"/>
                  </a:lnTo>
                  <a:lnTo>
                    <a:pt x="10" y="204"/>
                  </a:lnTo>
                  <a:lnTo>
                    <a:pt x="8" y="202"/>
                  </a:lnTo>
                  <a:lnTo>
                    <a:pt x="8" y="200"/>
                  </a:lnTo>
                  <a:lnTo>
                    <a:pt x="10" y="196"/>
                  </a:lnTo>
                  <a:lnTo>
                    <a:pt x="12" y="194"/>
                  </a:lnTo>
                  <a:lnTo>
                    <a:pt x="6" y="192"/>
                  </a:lnTo>
                  <a:lnTo>
                    <a:pt x="2" y="190"/>
                  </a:lnTo>
                  <a:lnTo>
                    <a:pt x="2" y="188"/>
                  </a:lnTo>
                  <a:lnTo>
                    <a:pt x="2" y="184"/>
                  </a:lnTo>
                  <a:lnTo>
                    <a:pt x="4" y="178"/>
                  </a:lnTo>
                  <a:lnTo>
                    <a:pt x="8" y="174"/>
                  </a:lnTo>
                  <a:lnTo>
                    <a:pt x="4" y="168"/>
                  </a:lnTo>
                  <a:lnTo>
                    <a:pt x="2" y="160"/>
                  </a:lnTo>
                  <a:lnTo>
                    <a:pt x="0" y="144"/>
                  </a:lnTo>
                  <a:lnTo>
                    <a:pt x="10" y="144"/>
                  </a:lnTo>
                  <a:lnTo>
                    <a:pt x="16" y="140"/>
                  </a:lnTo>
                  <a:lnTo>
                    <a:pt x="22" y="136"/>
                  </a:lnTo>
                  <a:lnTo>
                    <a:pt x="24" y="128"/>
                  </a:lnTo>
                  <a:lnTo>
                    <a:pt x="32" y="128"/>
                  </a:lnTo>
                  <a:lnTo>
                    <a:pt x="38" y="124"/>
                  </a:lnTo>
                  <a:lnTo>
                    <a:pt x="44" y="122"/>
                  </a:lnTo>
                  <a:lnTo>
                    <a:pt x="52" y="122"/>
                  </a:lnTo>
                  <a:lnTo>
                    <a:pt x="54" y="120"/>
                  </a:lnTo>
                  <a:lnTo>
                    <a:pt x="58" y="116"/>
                  </a:lnTo>
                  <a:lnTo>
                    <a:pt x="60" y="118"/>
                  </a:lnTo>
                  <a:lnTo>
                    <a:pt x="64" y="118"/>
                  </a:lnTo>
                  <a:lnTo>
                    <a:pt x="70" y="118"/>
                  </a:lnTo>
                  <a:lnTo>
                    <a:pt x="72" y="116"/>
                  </a:lnTo>
                  <a:lnTo>
                    <a:pt x="62" y="116"/>
                  </a:lnTo>
                  <a:lnTo>
                    <a:pt x="60" y="114"/>
                  </a:lnTo>
                  <a:lnTo>
                    <a:pt x="58" y="110"/>
                  </a:lnTo>
                  <a:lnTo>
                    <a:pt x="60" y="106"/>
                  </a:lnTo>
                  <a:lnTo>
                    <a:pt x="66" y="102"/>
                  </a:lnTo>
                  <a:lnTo>
                    <a:pt x="76" y="98"/>
                  </a:lnTo>
                  <a:lnTo>
                    <a:pt x="80" y="94"/>
                  </a:lnTo>
                  <a:lnTo>
                    <a:pt x="86" y="86"/>
                  </a:lnTo>
                  <a:lnTo>
                    <a:pt x="92" y="70"/>
                  </a:lnTo>
                  <a:lnTo>
                    <a:pt x="94" y="68"/>
                  </a:lnTo>
                  <a:lnTo>
                    <a:pt x="96" y="68"/>
                  </a:lnTo>
                  <a:lnTo>
                    <a:pt x="102" y="64"/>
                  </a:lnTo>
                  <a:lnTo>
                    <a:pt x="106" y="60"/>
                  </a:lnTo>
                  <a:lnTo>
                    <a:pt x="108" y="56"/>
                  </a:lnTo>
                  <a:lnTo>
                    <a:pt x="108" y="52"/>
                  </a:lnTo>
                  <a:lnTo>
                    <a:pt x="112" y="50"/>
                  </a:lnTo>
                  <a:lnTo>
                    <a:pt x="116" y="48"/>
                  </a:lnTo>
                  <a:lnTo>
                    <a:pt x="116" y="40"/>
                  </a:lnTo>
                  <a:lnTo>
                    <a:pt x="106" y="44"/>
                  </a:lnTo>
                  <a:lnTo>
                    <a:pt x="104" y="44"/>
                  </a:lnTo>
                  <a:lnTo>
                    <a:pt x="100" y="42"/>
                  </a:lnTo>
                  <a:lnTo>
                    <a:pt x="106" y="42"/>
                  </a:lnTo>
                  <a:lnTo>
                    <a:pt x="106" y="40"/>
                  </a:lnTo>
                  <a:lnTo>
                    <a:pt x="112" y="38"/>
                  </a:lnTo>
                  <a:lnTo>
                    <a:pt x="114" y="34"/>
                  </a:lnTo>
                  <a:lnTo>
                    <a:pt x="116" y="34"/>
                  </a:lnTo>
                  <a:lnTo>
                    <a:pt x="120" y="36"/>
                  </a:lnTo>
                  <a:lnTo>
                    <a:pt x="135" y="36"/>
                  </a:lnTo>
                  <a:lnTo>
                    <a:pt x="135" y="28"/>
                  </a:lnTo>
                  <a:lnTo>
                    <a:pt x="135" y="26"/>
                  </a:lnTo>
                  <a:lnTo>
                    <a:pt x="139" y="26"/>
                  </a:lnTo>
                  <a:lnTo>
                    <a:pt x="145" y="28"/>
                  </a:lnTo>
                  <a:lnTo>
                    <a:pt x="155" y="22"/>
                  </a:lnTo>
                  <a:lnTo>
                    <a:pt x="161" y="16"/>
                  </a:lnTo>
                  <a:lnTo>
                    <a:pt x="165" y="12"/>
                  </a:lnTo>
                  <a:lnTo>
                    <a:pt x="167" y="14"/>
                  </a:lnTo>
                  <a:lnTo>
                    <a:pt x="169" y="16"/>
                  </a:lnTo>
                  <a:lnTo>
                    <a:pt x="175" y="18"/>
                  </a:lnTo>
                  <a:lnTo>
                    <a:pt x="181" y="16"/>
                  </a:lnTo>
                  <a:lnTo>
                    <a:pt x="185" y="12"/>
                  </a:lnTo>
                  <a:lnTo>
                    <a:pt x="189" y="8"/>
                  </a:lnTo>
                  <a:lnTo>
                    <a:pt x="209" y="4"/>
                  </a:lnTo>
                  <a:lnTo>
                    <a:pt x="227" y="0"/>
                  </a:lnTo>
                  <a:lnTo>
                    <a:pt x="233" y="2"/>
                  </a:lnTo>
                  <a:lnTo>
                    <a:pt x="239" y="4"/>
                  </a:lnTo>
                  <a:lnTo>
                    <a:pt x="243" y="8"/>
                  </a:lnTo>
                  <a:lnTo>
                    <a:pt x="245" y="12"/>
                  </a:lnTo>
                  <a:lnTo>
                    <a:pt x="249" y="6"/>
                  </a:lnTo>
                  <a:lnTo>
                    <a:pt x="251" y="2"/>
                  </a:lnTo>
                  <a:lnTo>
                    <a:pt x="257" y="2"/>
                  </a:lnTo>
                  <a:lnTo>
                    <a:pt x="265" y="2"/>
                  </a:lnTo>
                  <a:lnTo>
                    <a:pt x="271" y="4"/>
                  </a:lnTo>
                  <a:lnTo>
                    <a:pt x="279" y="6"/>
                  </a:lnTo>
                  <a:lnTo>
                    <a:pt x="289" y="6"/>
                  </a:lnTo>
                  <a:lnTo>
                    <a:pt x="289" y="14"/>
                  </a:lnTo>
                  <a:lnTo>
                    <a:pt x="277" y="14"/>
                  </a:lnTo>
                  <a:lnTo>
                    <a:pt x="281" y="16"/>
                  </a:lnTo>
                  <a:lnTo>
                    <a:pt x="287" y="18"/>
                  </a:lnTo>
                  <a:lnTo>
                    <a:pt x="291" y="18"/>
                  </a:lnTo>
                  <a:lnTo>
                    <a:pt x="295" y="14"/>
                  </a:lnTo>
                  <a:lnTo>
                    <a:pt x="295" y="26"/>
                  </a:lnTo>
                  <a:lnTo>
                    <a:pt x="279" y="30"/>
                  </a:lnTo>
                  <a:lnTo>
                    <a:pt x="285"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47" name="Freeform 174"/>
            <p:cNvSpPr>
              <a:spLocks/>
            </p:cNvSpPr>
            <p:nvPr/>
          </p:nvSpPr>
          <p:spPr bwMode="auto">
            <a:xfrm>
              <a:off x="5069085" y="2859222"/>
              <a:ext cx="83024" cy="54425"/>
            </a:xfrm>
            <a:custGeom>
              <a:avLst/>
              <a:gdLst>
                <a:gd name="T0" fmla="*/ 2147483647 w 58"/>
                <a:gd name="T1" fmla="*/ 2147483647 h 34"/>
                <a:gd name="T2" fmla="*/ 2147483647 w 58"/>
                <a:gd name="T3" fmla="*/ 2147483647 h 34"/>
                <a:gd name="T4" fmla="*/ 2147483647 w 58"/>
                <a:gd name="T5" fmla="*/ 2147483647 h 34"/>
                <a:gd name="T6" fmla="*/ 2147483647 w 58"/>
                <a:gd name="T7" fmla="*/ 2147483647 h 34"/>
                <a:gd name="T8" fmla="*/ 2147483647 w 58"/>
                <a:gd name="T9" fmla="*/ 2147483647 h 34"/>
                <a:gd name="T10" fmla="*/ 2147483647 w 58"/>
                <a:gd name="T11" fmla="*/ 2147483647 h 34"/>
                <a:gd name="T12" fmla="*/ 2147483647 w 58"/>
                <a:gd name="T13" fmla="*/ 2147483647 h 34"/>
                <a:gd name="T14" fmla="*/ 2147483647 w 58"/>
                <a:gd name="T15" fmla="*/ 2147483647 h 34"/>
                <a:gd name="T16" fmla="*/ 2147483647 w 58"/>
                <a:gd name="T17" fmla="*/ 2147483647 h 34"/>
                <a:gd name="T18" fmla="*/ 2147483647 w 58"/>
                <a:gd name="T19" fmla="*/ 0 h 34"/>
                <a:gd name="T20" fmla="*/ 2147483647 w 58"/>
                <a:gd name="T21" fmla="*/ 0 h 34"/>
                <a:gd name="T22" fmla="*/ 2147483647 w 58"/>
                <a:gd name="T23" fmla="*/ 2147483647 h 34"/>
                <a:gd name="T24" fmla="*/ 2147483647 w 58"/>
                <a:gd name="T25" fmla="*/ 2147483647 h 34"/>
                <a:gd name="T26" fmla="*/ 2147483647 w 58"/>
                <a:gd name="T27" fmla="*/ 2147483647 h 34"/>
                <a:gd name="T28" fmla="*/ 0 w 58"/>
                <a:gd name="T29" fmla="*/ 2147483647 h 34"/>
                <a:gd name="T30" fmla="*/ 2147483647 w 58"/>
                <a:gd name="T31" fmla="*/ 2147483647 h 34"/>
                <a:gd name="T32" fmla="*/ 2147483647 w 58"/>
                <a:gd name="T33" fmla="*/ 2147483647 h 34"/>
                <a:gd name="T34" fmla="*/ 2147483647 w 58"/>
                <a:gd name="T35" fmla="*/ 2147483647 h 34"/>
                <a:gd name="T36" fmla="*/ 2147483647 w 58"/>
                <a:gd name="T37" fmla="*/ 2147483647 h 34"/>
                <a:gd name="T38" fmla="*/ 2147483647 w 58"/>
                <a:gd name="T39" fmla="*/ 2147483647 h 34"/>
                <a:gd name="T40" fmla="*/ 2147483647 w 58"/>
                <a:gd name="T41" fmla="*/ 2147483647 h 34"/>
                <a:gd name="T42" fmla="*/ 2147483647 w 58"/>
                <a:gd name="T43" fmla="*/ 2147483647 h 34"/>
                <a:gd name="T44" fmla="*/ 2147483647 w 58"/>
                <a:gd name="T45" fmla="*/ 2147483647 h 34"/>
                <a:gd name="T46" fmla="*/ 2147483647 w 58"/>
                <a:gd name="T47" fmla="*/ 2147483647 h 34"/>
                <a:gd name="T48" fmla="*/ 2147483647 w 58"/>
                <a:gd name="T49" fmla="*/ 2147483647 h 34"/>
                <a:gd name="T50" fmla="*/ 2147483647 w 58"/>
                <a:gd name="T51" fmla="*/ 2147483647 h 34"/>
                <a:gd name="T52" fmla="*/ 2147483647 w 58"/>
                <a:gd name="T53" fmla="*/ 2147483647 h 34"/>
                <a:gd name="T54" fmla="*/ 2147483647 w 58"/>
                <a:gd name="T55" fmla="*/ 2147483647 h 34"/>
                <a:gd name="T56" fmla="*/ 2147483647 w 58"/>
                <a:gd name="T57" fmla="*/ 2147483647 h 34"/>
                <a:gd name="T58" fmla="*/ 2147483647 w 58"/>
                <a:gd name="T59" fmla="*/ 2147483647 h 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8"/>
                <a:gd name="T91" fmla="*/ 0 h 34"/>
                <a:gd name="T92" fmla="*/ 58 w 58"/>
                <a:gd name="T93" fmla="*/ 34 h 3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8" h="34">
                  <a:moveTo>
                    <a:pt x="58" y="34"/>
                  </a:moveTo>
                  <a:lnTo>
                    <a:pt x="52" y="24"/>
                  </a:lnTo>
                  <a:lnTo>
                    <a:pt x="48" y="16"/>
                  </a:lnTo>
                  <a:lnTo>
                    <a:pt x="52" y="16"/>
                  </a:lnTo>
                  <a:lnTo>
                    <a:pt x="54" y="14"/>
                  </a:lnTo>
                  <a:lnTo>
                    <a:pt x="54" y="4"/>
                  </a:lnTo>
                  <a:lnTo>
                    <a:pt x="48" y="6"/>
                  </a:lnTo>
                  <a:lnTo>
                    <a:pt x="44" y="6"/>
                  </a:lnTo>
                  <a:lnTo>
                    <a:pt x="40" y="4"/>
                  </a:lnTo>
                  <a:lnTo>
                    <a:pt x="32" y="0"/>
                  </a:lnTo>
                  <a:lnTo>
                    <a:pt x="24" y="0"/>
                  </a:lnTo>
                  <a:lnTo>
                    <a:pt x="14" y="2"/>
                  </a:lnTo>
                  <a:lnTo>
                    <a:pt x="6" y="6"/>
                  </a:lnTo>
                  <a:lnTo>
                    <a:pt x="2" y="8"/>
                  </a:lnTo>
                  <a:lnTo>
                    <a:pt x="0" y="10"/>
                  </a:lnTo>
                  <a:lnTo>
                    <a:pt x="2" y="16"/>
                  </a:lnTo>
                  <a:lnTo>
                    <a:pt x="6" y="20"/>
                  </a:lnTo>
                  <a:lnTo>
                    <a:pt x="10" y="22"/>
                  </a:lnTo>
                  <a:lnTo>
                    <a:pt x="18" y="24"/>
                  </a:lnTo>
                  <a:lnTo>
                    <a:pt x="26" y="22"/>
                  </a:lnTo>
                  <a:lnTo>
                    <a:pt x="30" y="22"/>
                  </a:lnTo>
                  <a:lnTo>
                    <a:pt x="34" y="24"/>
                  </a:lnTo>
                  <a:lnTo>
                    <a:pt x="36" y="28"/>
                  </a:lnTo>
                  <a:lnTo>
                    <a:pt x="38" y="32"/>
                  </a:lnTo>
                  <a:lnTo>
                    <a:pt x="42" y="34"/>
                  </a:lnTo>
                  <a:lnTo>
                    <a:pt x="44" y="34"/>
                  </a:lnTo>
                  <a:lnTo>
                    <a:pt x="46" y="30"/>
                  </a:lnTo>
                  <a:lnTo>
                    <a:pt x="50" y="30"/>
                  </a:lnTo>
                  <a:lnTo>
                    <a:pt x="54" y="32"/>
                  </a:lnTo>
                  <a:lnTo>
                    <a:pt x="58"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48" name="Freeform 175"/>
            <p:cNvSpPr>
              <a:spLocks/>
            </p:cNvSpPr>
            <p:nvPr/>
          </p:nvSpPr>
          <p:spPr bwMode="auto">
            <a:xfrm>
              <a:off x="5036798" y="2893736"/>
              <a:ext cx="124536" cy="82301"/>
            </a:xfrm>
            <a:custGeom>
              <a:avLst/>
              <a:gdLst>
                <a:gd name="T0" fmla="*/ 2147483647 w 86"/>
                <a:gd name="T1" fmla="*/ 2147483647 h 50"/>
                <a:gd name="T2" fmla="*/ 2147483647 w 86"/>
                <a:gd name="T3" fmla="*/ 2147483647 h 50"/>
                <a:gd name="T4" fmla="*/ 2147483647 w 86"/>
                <a:gd name="T5" fmla="*/ 2147483647 h 50"/>
                <a:gd name="T6" fmla="*/ 2147483647 w 86"/>
                <a:gd name="T7" fmla="*/ 2147483647 h 50"/>
                <a:gd name="T8" fmla="*/ 2147483647 w 86"/>
                <a:gd name="T9" fmla="*/ 2147483647 h 50"/>
                <a:gd name="T10" fmla="*/ 2147483647 w 86"/>
                <a:gd name="T11" fmla="*/ 2147483647 h 50"/>
                <a:gd name="T12" fmla="*/ 2147483647 w 86"/>
                <a:gd name="T13" fmla="*/ 2147483647 h 50"/>
                <a:gd name="T14" fmla="*/ 2147483647 w 86"/>
                <a:gd name="T15" fmla="*/ 2147483647 h 50"/>
                <a:gd name="T16" fmla="*/ 2147483647 w 86"/>
                <a:gd name="T17" fmla="*/ 2147483647 h 50"/>
                <a:gd name="T18" fmla="*/ 2147483647 w 86"/>
                <a:gd name="T19" fmla="*/ 2147483647 h 50"/>
                <a:gd name="T20" fmla="*/ 2147483647 w 86"/>
                <a:gd name="T21" fmla="*/ 2147483647 h 50"/>
                <a:gd name="T22" fmla="*/ 2147483647 w 86"/>
                <a:gd name="T23" fmla="*/ 2147483647 h 50"/>
                <a:gd name="T24" fmla="*/ 2147483647 w 86"/>
                <a:gd name="T25" fmla="*/ 2147483647 h 50"/>
                <a:gd name="T26" fmla="*/ 2147483647 w 86"/>
                <a:gd name="T27" fmla="*/ 2147483647 h 50"/>
                <a:gd name="T28" fmla="*/ 2147483647 w 86"/>
                <a:gd name="T29" fmla="*/ 2147483647 h 50"/>
                <a:gd name="T30" fmla="*/ 2147483647 w 86"/>
                <a:gd name="T31" fmla="*/ 2147483647 h 50"/>
                <a:gd name="T32" fmla="*/ 2147483647 w 86"/>
                <a:gd name="T33" fmla="*/ 2147483647 h 50"/>
                <a:gd name="T34" fmla="*/ 2147483647 w 86"/>
                <a:gd name="T35" fmla="*/ 0 h 50"/>
                <a:gd name="T36" fmla="*/ 2147483647 w 86"/>
                <a:gd name="T37" fmla="*/ 0 h 50"/>
                <a:gd name="T38" fmla="*/ 2147483647 w 86"/>
                <a:gd name="T39" fmla="*/ 2147483647 h 50"/>
                <a:gd name="T40" fmla="*/ 2147483647 w 86"/>
                <a:gd name="T41" fmla="*/ 2147483647 h 50"/>
                <a:gd name="T42" fmla="*/ 2147483647 w 86"/>
                <a:gd name="T43" fmla="*/ 2147483647 h 50"/>
                <a:gd name="T44" fmla="*/ 2147483647 w 86"/>
                <a:gd name="T45" fmla="*/ 2147483647 h 50"/>
                <a:gd name="T46" fmla="*/ 2147483647 w 86"/>
                <a:gd name="T47" fmla="*/ 2147483647 h 50"/>
                <a:gd name="T48" fmla="*/ 2147483647 w 86"/>
                <a:gd name="T49" fmla="*/ 2147483647 h 50"/>
                <a:gd name="T50" fmla="*/ 2147483647 w 86"/>
                <a:gd name="T51" fmla="*/ 2147483647 h 50"/>
                <a:gd name="T52" fmla="*/ 2147483647 w 86"/>
                <a:gd name="T53" fmla="*/ 2147483647 h 50"/>
                <a:gd name="T54" fmla="*/ 2147483647 w 86"/>
                <a:gd name="T55" fmla="*/ 2147483647 h 50"/>
                <a:gd name="T56" fmla="*/ 2147483647 w 86"/>
                <a:gd name="T57" fmla="*/ 2147483647 h 50"/>
                <a:gd name="T58" fmla="*/ 2147483647 w 86"/>
                <a:gd name="T59" fmla="*/ 2147483647 h 50"/>
                <a:gd name="T60" fmla="*/ 2147483647 w 86"/>
                <a:gd name="T61" fmla="*/ 2147483647 h 50"/>
                <a:gd name="T62" fmla="*/ 2147483647 w 86"/>
                <a:gd name="T63" fmla="*/ 2147483647 h 50"/>
                <a:gd name="T64" fmla="*/ 2147483647 w 86"/>
                <a:gd name="T65" fmla="*/ 2147483647 h 50"/>
                <a:gd name="T66" fmla="*/ 2147483647 w 86"/>
                <a:gd name="T67" fmla="*/ 2147483647 h 50"/>
                <a:gd name="T68" fmla="*/ 2147483647 w 86"/>
                <a:gd name="T69" fmla="*/ 2147483647 h 50"/>
                <a:gd name="T70" fmla="*/ 2147483647 w 86"/>
                <a:gd name="T71" fmla="*/ 2147483647 h 50"/>
                <a:gd name="T72" fmla="*/ 0 w 86"/>
                <a:gd name="T73" fmla="*/ 2147483647 h 50"/>
                <a:gd name="T74" fmla="*/ 2147483647 w 86"/>
                <a:gd name="T75" fmla="*/ 2147483647 h 50"/>
                <a:gd name="T76" fmla="*/ 2147483647 w 86"/>
                <a:gd name="T77" fmla="*/ 2147483647 h 50"/>
                <a:gd name="T78" fmla="*/ 2147483647 w 86"/>
                <a:gd name="T79" fmla="*/ 2147483647 h 50"/>
                <a:gd name="T80" fmla="*/ 2147483647 w 86"/>
                <a:gd name="T81" fmla="*/ 2147483647 h 50"/>
                <a:gd name="T82" fmla="*/ 2147483647 w 86"/>
                <a:gd name="T83" fmla="*/ 2147483647 h 50"/>
                <a:gd name="T84" fmla="*/ 2147483647 w 86"/>
                <a:gd name="T85" fmla="*/ 2147483647 h 50"/>
                <a:gd name="T86" fmla="*/ 2147483647 w 86"/>
                <a:gd name="T87" fmla="*/ 2147483647 h 50"/>
                <a:gd name="T88" fmla="*/ 2147483647 w 86"/>
                <a:gd name="T89" fmla="*/ 2147483647 h 50"/>
                <a:gd name="T90" fmla="*/ 2147483647 w 86"/>
                <a:gd name="T91" fmla="*/ 2147483647 h 50"/>
                <a:gd name="T92" fmla="*/ 2147483647 w 86"/>
                <a:gd name="T93" fmla="*/ 2147483647 h 50"/>
                <a:gd name="T94" fmla="*/ 2147483647 w 86"/>
                <a:gd name="T95" fmla="*/ 2147483647 h 50"/>
                <a:gd name="T96" fmla="*/ 2147483647 w 86"/>
                <a:gd name="T97" fmla="*/ 2147483647 h 50"/>
                <a:gd name="T98" fmla="*/ 2147483647 w 86"/>
                <a:gd name="T99" fmla="*/ 2147483647 h 50"/>
                <a:gd name="T100" fmla="*/ 2147483647 w 86"/>
                <a:gd name="T101" fmla="*/ 2147483647 h 50"/>
                <a:gd name="T102" fmla="*/ 2147483647 w 86"/>
                <a:gd name="T103" fmla="*/ 2147483647 h 5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6"/>
                <a:gd name="T157" fmla="*/ 0 h 50"/>
                <a:gd name="T158" fmla="*/ 86 w 86"/>
                <a:gd name="T159" fmla="*/ 50 h 5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6" h="50">
                  <a:moveTo>
                    <a:pt x="68" y="50"/>
                  </a:moveTo>
                  <a:lnTo>
                    <a:pt x="74" y="50"/>
                  </a:lnTo>
                  <a:lnTo>
                    <a:pt x="80" y="48"/>
                  </a:lnTo>
                  <a:lnTo>
                    <a:pt x="84" y="46"/>
                  </a:lnTo>
                  <a:lnTo>
                    <a:pt x="86" y="42"/>
                  </a:lnTo>
                  <a:lnTo>
                    <a:pt x="86" y="38"/>
                  </a:lnTo>
                  <a:lnTo>
                    <a:pt x="84" y="30"/>
                  </a:lnTo>
                  <a:lnTo>
                    <a:pt x="84" y="26"/>
                  </a:lnTo>
                  <a:lnTo>
                    <a:pt x="80" y="12"/>
                  </a:lnTo>
                  <a:lnTo>
                    <a:pt x="76" y="10"/>
                  </a:lnTo>
                  <a:lnTo>
                    <a:pt x="72" y="8"/>
                  </a:lnTo>
                  <a:lnTo>
                    <a:pt x="68" y="8"/>
                  </a:lnTo>
                  <a:lnTo>
                    <a:pt x="66" y="12"/>
                  </a:lnTo>
                  <a:lnTo>
                    <a:pt x="64" y="12"/>
                  </a:lnTo>
                  <a:lnTo>
                    <a:pt x="60" y="10"/>
                  </a:lnTo>
                  <a:lnTo>
                    <a:pt x="58" y="6"/>
                  </a:lnTo>
                  <a:lnTo>
                    <a:pt x="56" y="2"/>
                  </a:lnTo>
                  <a:lnTo>
                    <a:pt x="52" y="0"/>
                  </a:lnTo>
                  <a:lnTo>
                    <a:pt x="48" y="0"/>
                  </a:lnTo>
                  <a:lnTo>
                    <a:pt x="40" y="2"/>
                  </a:lnTo>
                  <a:lnTo>
                    <a:pt x="42" y="4"/>
                  </a:lnTo>
                  <a:lnTo>
                    <a:pt x="44" y="12"/>
                  </a:lnTo>
                  <a:lnTo>
                    <a:pt x="42" y="16"/>
                  </a:lnTo>
                  <a:lnTo>
                    <a:pt x="42" y="18"/>
                  </a:lnTo>
                  <a:lnTo>
                    <a:pt x="38" y="22"/>
                  </a:lnTo>
                  <a:lnTo>
                    <a:pt x="32" y="24"/>
                  </a:lnTo>
                  <a:lnTo>
                    <a:pt x="30" y="24"/>
                  </a:lnTo>
                  <a:lnTo>
                    <a:pt x="28" y="22"/>
                  </a:lnTo>
                  <a:lnTo>
                    <a:pt x="24" y="18"/>
                  </a:lnTo>
                  <a:lnTo>
                    <a:pt x="18" y="12"/>
                  </a:lnTo>
                  <a:lnTo>
                    <a:pt x="16" y="10"/>
                  </a:lnTo>
                  <a:lnTo>
                    <a:pt x="12" y="10"/>
                  </a:lnTo>
                  <a:lnTo>
                    <a:pt x="8" y="10"/>
                  </a:lnTo>
                  <a:lnTo>
                    <a:pt x="6" y="12"/>
                  </a:lnTo>
                  <a:lnTo>
                    <a:pt x="2" y="20"/>
                  </a:lnTo>
                  <a:lnTo>
                    <a:pt x="2" y="26"/>
                  </a:lnTo>
                  <a:lnTo>
                    <a:pt x="0" y="30"/>
                  </a:lnTo>
                  <a:lnTo>
                    <a:pt x="2" y="38"/>
                  </a:lnTo>
                  <a:lnTo>
                    <a:pt x="2" y="36"/>
                  </a:lnTo>
                  <a:lnTo>
                    <a:pt x="4" y="34"/>
                  </a:lnTo>
                  <a:lnTo>
                    <a:pt x="12" y="34"/>
                  </a:lnTo>
                  <a:lnTo>
                    <a:pt x="24" y="34"/>
                  </a:lnTo>
                  <a:lnTo>
                    <a:pt x="28" y="36"/>
                  </a:lnTo>
                  <a:lnTo>
                    <a:pt x="34" y="38"/>
                  </a:lnTo>
                  <a:lnTo>
                    <a:pt x="42" y="36"/>
                  </a:lnTo>
                  <a:lnTo>
                    <a:pt x="50" y="32"/>
                  </a:lnTo>
                  <a:lnTo>
                    <a:pt x="54" y="38"/>
                  </a:lnTo>
                  <a:lnTo>
                    <a:pt x="58" y="40"/>
                  </a:lnTo>
                  <a:lnTo>
                    <a:pt x="58" y="44"/>
                  </a:lnTo>
                  <a:lnTo>
                    <a:pt x="60" y="48"/>
                  </a:lnTo>
                  <a:lnTo>
                    <a:pt x="66" y="50"/>
                  </a:lnTo>
                  <a:lnTo>
                    <a:pt x="68"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49" name="Freeform 176"/>
            <p:cNvSpPr>
              <a:spLocks/>
            </p:cNvSpPr>
            <p:nvPr/>
          </p:nvSpPr>
          <p:spPr bwMode="auto">
            <a:xfrm>
              <a:off x="5036798" y="2945506"/>
              <a:ext cx="93402" cy="74336"/>
            </a:xfrm>
            <a:custGeom>
              <a:avLst/>
              <a:gdLst>
                <a:gd name="T0" fmla="*/ 2147483647 w 64"/>
                <a:gd name="T1" fmla="*/ 2147483647 h 48"/>
                <a:gd name="T2" fmla="*/ 2147483647 w 64"/>
                <a:gd name="T3" fmla="*/ 2147483647 h 48"/>
                <a:gd name="T4" fmla="*/ 2147483647 w 64"/>
                <a:gd name="T5" fmla="*/ 2147483647 h 48"/>
                <a:gd name="T6" fmla="*/ 2147483647 w 64"/>
                <a:gd name="T7" fmla="*/ 2147483647 h 48"/>
                <a:gd name="T8" fmla="*/ 2147483647 w 64"/>
                <a:gd name="T9" fmla="*/ 2147483647 h 48"/>
                <a:gd name="T10" fmla="*/ 2147483647 w 64"/>
                <a:gd name="T11" fmla="*/ 0 h 48"/>
                <a:gd name="T12" fmla="*/ 2147483647 w 64"/>
                <a:gd name="T13" fmla="*/ 2147483647 h 48"/>
                <a:gd name="T14" fmla="*/ 2147483647 w 64"/>
                <a:gd name="T15" fmla="*/ 2147483647 h 48"/>
                <a:gd name="T16" fmla="*/ 2147483647 w 64"/>
                <a:gd name="T17" fmla="*/ 2147483647 h 48"/>
                <a:gd name="T18" fmla="*/ 2147483647 w 64"/>
                <a:gd name="T19" fmla="*/ 2147483647 h 48"/>
                <a:gd name="T20" fmla="*/ 2147483647 w 64"/>
                <a:gd name="T21" fmla="*/ 2147483647 h 48"/>
                <a:gd name="T22" fmla="*/ 2147483647 w 64"/>
                <a:gd name="T23" fmla="*/ 2147483647 h 48"/>
                <a:gd name="T24" fmla="*/ 2147483647 w 64"/>
                <a:gd name="T25" fmla="*/ 2147483647 h 48"/>
                <a:gd name="T26" fmla="*/ 0 w 64"/>
                <a:gd name="T27" fmla="*/ 2147483647 h 48"/>
                <a:gd name="T28" fmla="*/ 0 w 64"/>
                <a:gd name="T29" fmla="*/ 2147483647 h 48"/>
                <a:gd name="T30" fmla="*/ 2147483647 w 64"/>
                <a:gd name="T31" fmla="*/ 2147483647 h 48"/>
                <a:gd name="T32" fmla="*/ 2147483647 w 64"/>
                <a:gd name="T33" fmla="*/ 2147483647 h 48"/>
                <a:gd name="T34" fmla="*/ 2147483647 w 64"/>
                <a:gd name="T35" fmla="*/ 2147483647 h 48"/>
                <a:gd name="T36" fmla="*/ 2147483647 w 64"/>
                <a:gd name="T37" fmla="*/ 2147483647 h 48"/>
                <a:gd name="T38" fmla="*/ 2147483647 w 64"/>
                <a:gd name="T39" fmla="*/ 2147483647 h 48"/>
                <a:gd name="T40" fmla="*/ 2147483647 w 64"/>
                <a:gd name="T41" fmla="*/ 2147483647 h 48"/>
                <a:gd name="T42" fmla="*/ 2147483647 w 64"/>
                <a:gd name="T43" fmla="*/ 2147483647 h 48"/>
                <a:gd name="T44" fmla="*/ 2147483647 w 64"/>
                <a:gd name="T45" fmla="*/ 2147483647 h 48"/>
                <a:gd name="T46" fmla="*/ 2147483647 w 64"/>
                <a:gd name="T47" fmla="*/ 2147483647 h 48"/>
                <a:gd name="T48" fmla="*/ 2147483647 w 64"/>
                <a:gd name="T49" fmla="*/ 2147483647 h 48"/>
                <a:gd name="T50" fmla="*/ 2147483647 w 64"/>
                <a:gd name="T51" fmla="*/ 2147483647 h 48"/>
                <a:gd name="T52" fmla="*/ 2147483647 w 64"/>
                <a:gd name="T53" fmla="*/ 2147483647 h 48"/>
                <a:gd name="T54" fmla="*/ 2147483647 w 64"/>
                <a:gd name="T55" fmla="*/ 2147483647 h 48"/>
                <a:gd name="T56" fmla="*/ 2147483647 w 64"/>
                <a:gd name="T57" fmla="*/ 2147483647 h 48"/>
                <a:gd name="T58" fmla="*/ 2147483647 w 64"/>
                <a:gd name="T59" fmla="*/ 2147483647 h 48"/>
                <a:gd name="T60" fmla="*/ 2147483647 w 64"/>
                <a:gd name="T61" fmla="*/ 2147483647 h 48"/>
                <a:gd name="T62" fmla="*/ 2147483647 w 64"/>
                <a:gd name="T63" fmla="*/ 2147483647 h 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4"/>
                <a:gd name="T97" fmla="*/ 0 h 48"/>
                <a:gd name="T98" fmla="*/ 64 w 64"/>
                <a:gd name="T99" fmla="*/ 48 h 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4" h="48">
                  <a:moveTo>
                    <a:pt x="64" y="18"/>
                  </a:moveTo>
                  <a:lnTo>
                    <a:pt x="60" y="16"/>
                  </a:lnTo>
                  <a:lnTo>
                    <a:pt x="58" y="12"/>
                  </a:lnTo>
                  <a:lnTo>
                    <a:pt x="58" y="8"/>
                  </a:lnTo>
                  <a:lnTo>
                    <a:pt x="54" y="6"/>
                  </a:lnTo>
                  <a:lnTo>
                    <a:pt x="50" y="0"/>
                  </a:lnTo>
                  <a:lnTo>
                    <a:pt x="42" y="4"/>
                  </a:lnTo>
                  <a:lnTo>
                    <a:pt x="34" y="6"/>
                  </a:lnTo>
                  <a:lnTo>
                    <a:pt x="28" y="4"/>
                  </a:lnTo>
                  <a:lnTo>
                    <a:pt x="24" y="2"/>
                  </a:lnTo>
                  <a:lnTo>
                    <a:pt x="12" y="2"/>
                  </a:lnTo>
                  <a:lnTo>
                    <a:pt x="4" y="2"/>
                  </a:lnTo>
                  <a:lnTo>
                    <a:pt x="2" y="4"/>
                  </a:lnTo>
                  <a:lnTo>
                    <a:pt x="0" y="6"/>
                  </a:lnTo>
                  <a:lnTo>
                    <a:pt x="0" y="20"/>
                  </a:lnTo>
                  <a:lnTo>
                    <a:pt x="8" y="20"/>
                  </a:lnTo>
                  <a:lnTo>
                    <a:pt x="16" y="20"/>
                  </a:lnTo>
                  <a:lnTo>
                    <a:pt x="22" y="22"/>
                  </a:lnTo>
                  <a:lnTo>
                    <a:pt x="28" y="24"/>
                  </a:lnTo>
                  <a:lnTo>
                    <a:pt x="26" y="36"/>
                  </a:lnTo>
                  <a:lnTo>
                    <a:pt x="30" y="40"/>
                  </a:lnTo>
                  <a:lnTo>
                    <a:pt x="32" y="40"/>
                  </a:lnTo>
                  <a:lnTo>
                    <a:pt x="34" y="42"/>
                  </a:lnTo>
                  <a:lnTo>
                    <a:pt x="38" y="46"/>
                  </a:lnTo>
                  <a:lnTo>
                    <a:pt x="40" y="48"/>
                  </a:lnTo>
                  <a:lnTo>
                    <a:pt x="44" y="46"/>
                  </a:lnTo>
                  <a:lnTo>
                    <a:pt x="50" y="46"/>
                  </a:lnTo>
                  <a:lnTo>
                    <a:pt x="56" y="34"/>
                  </a:lnTo>
                  <a:lnTo>
                    <a:pt x="58" y="30"/>
                  </a:lnTo>
                  <a:lnTo>
                    <a:pt x="64" y="24"/>
                  </a:lnTo>
                  <a:lnTo>
                    <a:pt x="64" y="20"/>
                  </a:lnTo>
                  <a:lnTo>
                    <a:pt x="64"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50" name="Freeform 177"/>
            <p:cNvSpPr>
              <a:spLocks/>
            </p:cNvSpPr>
            <p:nvPr/>
          </p:nvSpPr>
          <p:spPr bwMode="auto">
            <a:xfrm>
              <a:off x="5018348" y="2977364"/>
              <a:ext cx="59962" cy="25221"/>
            </a:xfrm>
            <a:custGeom>
              <a:avLst/>
              <a:gdLst>
                <a:gd name="T0" fmla="*/ 2147483647 w 40"/>
                <a:gd name="T1" fmla="*/ 2147483647 h 16"/>
                <a:gd name="T2" fmla="*/ 2147483647 w 40"/>
                <a:gd name="T3" fmla="*/ 2147483647 h 16"/>
                <a:gd name="T4" fmla="*/ 2147483647 w 40"/>
                <a:gd name="T5" fmla="*/ 2147483647 h 16"/>
                <a:gd name="T6" fmla="*/ 2147483647 w 40"/>
                <a:gd name="T7" fmla="*/ 0 h 16"/>
                <a:gd name="T8" fmla="*/ 2147483647 w 40"/>
                <a:gd name="T9" fmla="*/ 0 h 16"/>
                <a:gd name="T10" fmla="*/ 2147483647 w 40"/>
                <a:gd name="T11" fmla="*/ 0 h 16"/>
                <a:gd name="T12" fmla="*/ 2147483647 w 40"/>
                <a:gd name="T13" fmla="*/ 2147483647 h 16"/>
                <a:gd name="T14" fmla="*/ 2147483647 w 40"/>
                <a:gd name="T15" fmla="*/ 2147483647 h 16"/>
                <a:gd name="T16" fmla="*/ 2147483647 w 40"/>
                <a:gd name="T17" fmla="*/ 2147483647 h 16"/>
                <a:gd name="T18" fmla="*/ 2147483647 w 40"/>
                <a:gd name="T19" fmla="*/ 2147483647 h 16"/>
                <a:gd name="T20" fmla="*/ 0 w 40"/>
                <a:gd name="T21" fmla="*/ 2147483647 h 16"/>
                <a:gd name="T22" fmla="*/ 2147483647 w 40"/>
                <a:gd name="T23" fmla="*/ 2147483647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
                <a:gd name="T37" fmla="*/ 0 h 16"/>
                <a:gd name="T38" fmla="*/ 40 w 40"/>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 h="16">
                  <a:moveTo>
                    <a:pt x="38" y="16"/>
                  </a:moveTo>
                  <a:lnTo>
                    <a:pt x="40" y="4"/>
                  </a:lnTo>
                  <a:lnTo>
                    <a:pt x="34" y="2"/>
                  </a:lnTo>
                  <a:lnTo>
                    <a:pt x="28" y="0"/>
                  </a:lnTo>
                  <a:lnTo>
                    <a:pt x="20" y="0"/>
                  </a:lnTo>
                  <a:lnTo>
                    <a:pt x="14" y="0"/>
                  </a:lnTo>
                  <a:lnTo>
                    <a:pt x="12" y="6"/>
                  </a:lnTo>
                  <a:lnTo>
                    <a:pt x="8" y="6"/>
                  </a:lnTo>
                  <a:lnTo>
                    <a:pt x="4" y="8"/>
                  </a:lnTo>
                  <a:lnTo>
                    <a:pt x="2" y="12"/>
                  </a:lnTo>
                  <a:lnTo>
                    <a:pt x="0" y="16"/>
                  </a:lnTo>
                  <a:lnTo>
                    <a:pt x="38"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51" name="Freeform 178"/>
            <p:cNvSpPr>
              <a:spLocks/>
            </p:cNvSpPr>
            <p:nvPr/>
          </p:nvSpPr>
          <p:spPr bwMode="auto">
            <a:xfrm>
              <a:off x="4429110" y="3354358"/>
              <a:ext cx="59962" cy="142037"/>
            </a:xfrm>
            <a:custGeom>
              <a:avLst/>
              <a:gdLst>
                <a:gd name="T0" fmla="*/ 2147483647 w 40"/>
                <a:gd name="T1" fmla="*/ 2147483647 h 90"/>
                <a:gd name="T2" fmla="*/ 2147483647 w 40"/>
                <a:gd name="T3" fmla="*/ 2147483647 h 90"/>
                <a:gd name="T4" fmla="*/ 2147483647 w 40"/>
                <a:gd name="T5" fmla="*/ 2147483647 h 90"/>
                <a:gd name="T6" fmla="*/ 2147483647 w 40"/>
                <a:gd name="T7" fmla="*/ 2147483647 h 90"/>
                <a:gd name="T8" fmla="*/ 2147483647 w 40"/>
                <a:gd name="T9" fmla="*/ 2147483647 h 90"/>
                <a:gd name="T10" fmla="*/ 2147483647 w 40"/>
                <a:gd name="T11" fmla="*/ 2147483647 h 90"/>
                <a:gd name="T12" fmla="*/ 2147483647 w 40"/>
                <a:gd name="T13" fmla="*/ 2147483647 h 90"/>
                <a:gd name="T14" fmla="*/ 2147483647 w 40"/>
                <a:gd name="T15" fmla="*/ 2147483647 h 90"/>
                <a:gd name="T16" fmla="*/ 0 w 40"/>
                <a:gd name="T17" fmla="*/ 2147483647 h 90"/>
                <a:gd name="T18" fmla="*/ 0 w 40"/>
                <a:gd name="T19" fmla="*/ 2147483647 h 90"/>
                <a:gd name="T20" fmla="*/ 0 w 40"/>
                <a:gd name="T21" fmla="*/ 2147483647 h 90"/>
                <a:gd name="T22" fmla="*/ 2147483647 w 40"/>
                <a:gd name="T23" fmla="*/ 2147483647 h 90"/>
                <a:gd name="T24" fmla="*/ 2147483647 w 40"/>
                <a:gd name="T25" fmla="*/ 2147483647 h 90"/>
                <a:gd name="T26" fmla="*/ 2147483647 w 40"/>
                <a:gd name="T27" fmla="*/ 2147483647 h 90"/>
                <a:gd name="T28" fmla="*/ 2147483647 w 40"/>
                <a:gd name="T29" fmla="*/ 2147483647 h 90"/>
                <a:gd name="T30" fmla="*/ 2147483647 w 40"/>
                <a:gd name="T31" fmla="*/ 2147483647 h 90"/>
                <a:gd name="T32" fmla="*/ 2147483647 w 40"/>
                <a:gd name="T33" fmla="*/ 2147483647 h 90"/>
                <a:gd name="T34" fmla="*/ 2147483647 w 40"/>
                <a:gd name="T35" fmla="*/ 2147483647 h 90"/>
                <a:gd name="T36" fmla="*/ 2147483647 w 40"/>
                <a:gd name="T37" fmla="*/ 2147483647 h 90"/>
                <a:gd name="T38" fmla="*/ 2147483647 w 40"/>
                <a:gd name="T39" fmla="*/ 2147483647 h 90"/>
                <a:gd name="T40" fmla="*/ 2147483647 w 40"/>
                <a:gd name="T41" fmla="*/ 2147483647 h 90"/>
                <a:gd name="T42" fmla="*/ 2147483647 w 40"/>
                <a:gd name="T43" fmla="*/ 0 h 90"/>
                <a:gd name="T44" fmla="*/ 2147483647 w 40"/>
                <a:gd name="T45" fmla="*/ 2147483647 h 90"/>
                <a:gd name="T46" fmla="*/ 2147483647 w 40"/>
                <a:gd name="T47" fmla="*/ 2147483647 h 90"/>
                <a:gd name="T48" fmla="*/ 2147483647 w 40"/>
                <a:gd name="T49" fmla="*/ 2147483647 h 90"/>
                <a:gd name="T50" fmla="*/ 2147483647 w 40"/>
                <a:gd name="T51" fmla="*/ 2147483647 h 90"/>
                <a:gd name="T52" fmla="*/ 2147483647 w 40"/>
                <a:gd name="T53" fmla="*/ 2147483647 h 90"/>
                <a:gd name="T54" fmla="*/ 2147483647 w 40"/>
                <a:gd name="T55" fmla="*/ 2147483647 h 90"/>
                <a:gd name="T56" fmla="*/ 2147483647 w 40"/>
                <a:gd name="T57" fmla="*/ 2147483647 h 90"/>
                <a:gd name="T58" fmla="*/ 2147483647 w 40"/>
                <a:gd name="T59" fmla="*/ 2147483647 h 90"/>
                <a:gd name="T60" fmla="*/ 2147483647 w 40"/>
                <a:gd name="T61" fmla="*/ 2147483647 h 90"/>
                <a:gd name="T62" fmla="*/ 2147483647 w 40"/>
                <a:gd name="T63" fmla="*/ 2147483647 h 90"/>
                <a:gd name="T64" fmla="*/ 2147483647 w 40"/>
                <a:gd name="T65" fmla="*/ 2147483647 h 90"/>
                <a:gd name="T66" fmla="*/ 2147483647 w 40"/>
                <a:gd name="T67" fmla="*/ 2147483647 h 90"/>
                <a:gd name="T68" fmla="*/ 2147483647 w 40"/>
                <a:gd name="T69" fmla="*/ 2147483647 h 90"/>
                <a:gd name="T70" fmla="*/ 2147483647 w 40"/>
                <a:gd name="T71" fmla="*/ 2147483647 h 90"/>
                <a:gd name="T72" fmla="*/ 2147483647 w 40"/>
                <a:gd name="T73" fmla="*/ 2147483647 h 90"/>
                <a:gd name="T74" fmla="*/ 2147483647 w 40"/>
                <a:gd name="T75" fmla="*/ 2147483647 h 90"/>
                <a:gd name="T76" fmla="*/ 2147483647 w 40"/>
                <a:gd name="T77" fmla="*/ 2147483647 h 90"/>
                <a:gd name="T78" fmla="*/ 2147483647 w 40"/>
                <a:gd name="T79" fmla="*/ 2147483647 h 90"/>
                <a:gd name="T80" fmla="*/ 2147483647 w 40"/>
                <a:gd name="T81" fmla="*/ 2147483647 h 90"/>
                <a:gd name="T82" fmla="*/ 2147483647 w 40"/>
                <a:gd name="T83" fmla="*/ 2147483647 h 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
                <a:gd name="T127" fmla="*/ 0 h 90"/>
                <a:gd name="T128" fmla="*/ 40 w 40"/>
                <a:gd name="T129" fmla="*/ 90 h 9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 h="90">
                  <a:moveTo>
                    <a:pt x="24" y="90"/>
                  </a:moveTo>
                  <a:lnTo>
                    <a:pt x="16" y="90"/>
                  </a:lnTo>
                  <a:lnTo>
                    <a:pt x="12" y="90"/>
                  </a:lnTo>
                  <a:lnTo>
                    <a:pt x="8" y="90"/>
                  </a:lnTo>
                  <a:lnTo>
                    <a:pt x="6" y="76"/>
                  </a:lnTo>
                  <a:lnTo>
                    <a:pt x="8" y="66"/>
                  </a:lnTo>
                  <a:lnTo>
                    <a:pt x="6" y="64"/>
                  </a:lnTo>
                  <a:lnTo>
                    <a:pt x="4" y="64"/>
                  </a:lnTo>
                  <a:lnTo>
                    <a:pt x="0" y="62"/>
                  </a:lnTo>
                  <a:lnTo>
                    <a:pt x="0" y="58"/>
                  </a:lnTo>
                  <a:lnTo>
                    <a:pt x="0" y="52"/>
                  </a:lnTo>
                  <a:lnTo>
                    <a:pt x="2" y="48"/>
                  </a:lnTo>
                  <a:lnTo>
                    <a:pt x="6" y="38"/>
                  </a:lnTo>
                  <a:lnTo>
                    <a:pt x="10" y="32"/>
                  </a:lnTo>
                  <a:lnTo>
                    <a:pt x="12" y="26"/>
                  </a:lnTo>
                  <a:lnTo>
                    <a:pt x="12" y="22"/>
                  </a:lnTo>
                  <a:lnTo>
                    <a:pt x="12" y="18"/>
                  </a:lnTo>
                  <a:lnTo>
                    <a:pt x="10" y="16"/>
                  </a:lnTo>
                  <a:lnTo>
                    <a:pt x="8" y="14"/>
                  </a:lnTo>
                  <a:lnTo>
                    <a:pt x="8" y="12"/>
                  </a:lnTo>
                  <a:lnTo>
                    <a:pt x="10" y="6"/>
                  </a:lnTo>
                  <a:lnTo>
                    <a:pt x="12" y="0"/>
                  </a:lnTo>
                  <a:lnTo>
                    <a:pt x="16" y="4"/>
                  </a:lnTo>
                  <a:lnTo>
                    <a:pt x="22" y="6"/>
                  </a:lnTo>
                  <a:lnTo>
                    <a:pt x="36" y="6"/>
                  </a:lnTo>
                  <a:lnTo>
                    <a:pt x="38" y="8"/>
                  </a:lnTo>
                  <a:lnTo>
                    <a:pt x="40" y="12"/>
                  </a:lnTo>
                  <a:lnTo>
                    <a:pt x="38" y="24"/>
                  </a:lnTo>
                  <a:lnTo>
                    <a:pt x="34" y="34"/>
                  </a:lnTo>
                  <a:lnTo>
                    <a:pt x="30" y="40"/>
                  </a:lnTo>
                  <a:lnTo>
                    <a:pt x="28" y="50"/>
                  </a:lnTo>
                  <a:lnTo>
                    <a:pt x="30" y="54"/>
                  </a:lnTo>
                  <a:lnTo>
                    <a:pt x="30" y="60"/>
                  </a:lnTo>
                  <a:lnTo>
                    <a:pt x="30" y="64"/>
                  </a:lnTo>
                  <a:lnTo>
                    <a:pt x="28" y="68"/>
                  </a:lnTo>
                  <a:lnTo>
                    <a:pt x="30" y="70"/>
                  </a:lnTo>
                  <a:lnTo>
                    <a:pt x="32" y="74"/>
                  </a:lnTo>
                  <a:lnTo>
                    <a:pt x="30" y="78"/>
                  </a:lnTo>
                  <a:lnTo>
                    <a:pt x="28" y="80"/>
                  </a:lnTo>
                  <a:lnTo>
                    <a:pt x="26" y="84"/>
                  </a:lnTo>
                  <a:lnTo>
                    <a:pt x="24" y="86"/>
                  </a:lnTo>
                  <a:lnTo>
                    <a:pt x="24"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52" name="Freeform 179"/>
            <p:cNvSpPr>
              <a:spLocks/>
            </p:cNvSpPr>
            <p:nvPr/>
          </p:nvSpPr>
          <p:spPr bwMode="auto">
            <a:xfrm>
              <a:off x="4439488" y="3305243"/>
              <a:ext cx="253684" cy="220355"/>
            </a:xfrm>
            <a:custGeom>
              <a:avLst/>
              <a:gdLst>
                <a:gd name="T0" fmla="*/ 2147483647 w 174"/>
                <a:gd name="T1" fmla="*/ 2147483647 h 140"/>
                <a:gd name="T2" fmla="*/ 2147483647 w 174"/>
                <a:gd name="T3" fmla="*/ 2147483647 h 140"/>
                <a:gd name="T4" fmla="*/ 2147483647 w 174"/>
                <a:gd name="T5" fmla="*/ 2147483647 h 140"/>
                <a:gd name="T6" fmla="*/ 2147483647 w 174"/>
                <a:gd name="T7" fmla="*/ 2147483647 h 140"/>
                <a:gd name="T8" fmla="*/ 2147483647 w 174"/>
                <a:gd name="T9" fmla="*/ 2147483647 h 140"/>
                <a:gd name="T10" fmla="*/ 2147483647 w 174"/>
                <a:gd name="T11" fmla="*/ 2147483647 h 140"/>
                <a:gd name="T12" fmla="*/ 2147483647 w 174"/>
                <a:gd name="T13" fmla="*/ 2147483647 h 140"/>
                <a:gd name="T14" fmla="*/ 2147483647 w 174"/>
                <a:gd name="T15" fmla="*/ 2147483647 h 140"/>
                <a:gd name="T16" fmla="*/ 2147483647 w 174"/>
                <a:gd name="T17" fmla="*/ 2147483647 h 140"/>
                <a:gd name="T18" fmla="*/ 2147483647 w 174"/>
                <a:gd name="T19" fmla="*/ 2147483647 h 140"/>
                <a:gd name="T20" fmla="*/ 2147483647 w 174"/>
                <a:gd name="T21" fmla="*/ 2147483647 h 140"/>
                <a:gd name="T22" fmla="*/ 2147483647 w 174"/>
                <a:gd name="T23" fmla="*/ 2147483647 h 140"/>
                <a:gd name="T24" fmla="*/ 2147483647 w 174"/>
                <a:gd name="T25" fmla="*/ 2147483647 h 140"/>
                <a:gd name="T26" fmla="*/ 2147483647 w 174"/>
                <a:gd name="T27" fmla="*/ 2147483647 h 140"/>
                <a:gd name="T28" fmla="*/ 2147483647 w 174"/>
                <a:gd name="T29" fmla="*/ 2147483647 h 140"/>
                <a:gd name="T30" fmla="*/ 2147483647 w 174"/>
                <a:gd name="T31" fmla="*/ 2147483647 h 140"/>
                <a:gd name="T32" fmla="*/ 2147483647 w 174"/>
                <a:gd name="T33" fmla="*/ 2147483647 h 140"/>
                <a:gd name="T34" fmla="*/ 2147483647 w 174"/>
                <a:gd name="T35" fmla="*/ 2147483647 h 140"/>
                <a:gd name="T36" fmla="*/ 2147483647 w 174"/>
                <a:gd name="T37" fmla="*/ 2147483647 h 140"/>
                <a:gd name="T38" fmla="*/ 2147483647 w 174"/>
                <a:gd name="T39" fmla="*/ 2147483647 h 140"/>
                <a:gd name="T40" fmla="*/ 2147483647 w 174"/>
                <a:gd name="T41" fmla="*/ 2147483647 h 140"/>
                <a:gd name="T42" fmla="*/ 2147483647 w 174"/>
                <a:gd name="T43" fmla="*/ 2147483647 h 140"/>
                <a:gd name="T44" fmla="*/ 2147483647 w 174"/>
                <a:gd name="T45" fmla="*/ 2147483647 h 140"/>
                <a:gd name="T46" fmla="*/ 2147483647 w 174"/>
                <a:gd name="T47" fmla="*/ 2147483647 h 140"/>
                <a:gd name="T48" fmla="*/ 2147483647 w 174"/>
                <a:gd name="T49" fmla="*/ 2147483647 h 140"/>
                <a:gd name="T50" fmla="*/ 2147483647 w 174"/>
                <a:gd name="T51" fmla="*/ 2147483647 h 140"/>
                <a:gd name="T52" fmla="*/ 0 w 174"/>
                <a:gd name="T53" fmla="*/ 2147483647 h 140"/>
                <a:gd name="T54" fmla="*/ 0 w 174"/>
                <a:gd name="T55" fmla="*/ 2147483647 h 140"/>
                <a:gd name="T56" fmla="*/ 2147483647 w 174"/>
                <a:gd name="T57" fmla="*/ 2147483647 h 140"/>
                <a:gd name="T58" fmla="*/ 2147483647 w 174"/>
                <a:gd name="T59" fmla="*/ 0 h 140"/>
                <a:gd name="T60" fmla="*/ 2147483647 w 174"/>
                <a:gd name="T61" fmla="*/ 2147483647 h 140"/>
                <a:gd name="T62" fmla="*/ 2147483647 w 174"/>
                <a:gd name="T63" fmla="*/ 2147483647 h 140"/>
                <a:gd name="T64" fmla="*/ 2147483647 w 174"/>
                <a:gd name="T65" fmla="*/ 2147483647 h 140"/>
                <a:gd name="T66" fmla="*/ 2147483647 w 174"/>
                <a:gd name="T67" fmla="*/ 2147483647 h 140"/>
                <a:gd name="T68" fmla="*/ 2147483647 w 174"/>
                <a:gd name="T69" fmla="*/ 2147483647 h 140"/>
                <a:gd name="T70" fmla="*/ 2147483647 w 174"/>
                <a:gd name="T71" fmla="*/ 2147483647 h 1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4"/>
                <a:gd name="T109" fmla="*/ 0 h 140"/>
                <a:gd name="T110" fmla="*/ 174 w 174"/>
                <a:gd name="T111" fmla="*/ 140 h 1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4" h="140">
                  <a:moveTo>
                    <a:pt x="174" y="32"/>
                  </a:moveTo>
                  <a:lnTo>
                    <a:pt x="174" y="34"/>
                  </a:lnTo>
                  <a:lnTo>
                    <a:pt x="168" y="38"/>
                  </a:lnTo>
                  <a:lnTo>
                    <a:pt x="164" y="44"/>
                  </a:lnTo>
                  <a:lnTo>
                    <a:pt x="146" y="52"/>
                  </a:lnTo>
                  <a:lnTo>
                    <a:pt x="138" y="56"/>
                  </a:lnTo>
                  <a:lnTo>
                    <a:pt x="134" y="62"/>
                  </a:lnTo>
                  <a:lnTo>
                    <a:pt x="128" y="68"/>
                  </a:lnTo>
                  <a:lnTo>
                    <a:pt x="126" y="80"/>
                  </a:lnTo>
                  <a:lnTo>
                    <a:pt x="128" y="86"/>
                  </a:lnTo>
                  <a:lnTo>
                    <a:pt x="132" y="90"/>
                  </a:lnTo>
                  <a:lnTo>
                    <a:pt x="124" y="96"/>
                  </a:lnTo>
                  <a:lnTo>
                    <a:pt x="112" y="108"/>
                  </a:lnTo>
                  <a:lnTo>
                    <a:pt x="106" y="118"/>
                  </a:lnTo>
                  <a:lnTo>
                    <a:pt x="102" y="122"/>
                  </a:lnTo>
                  <a:lnTo>
                    <a:pt x="102" y="126"/>
                  </a:lnTo>
                  <a:lnTo>
                    <a:pt x="70" y="126"/>
                  </a:lnTo>
                  <a:lnTo>
                    <a:pt x="64" y="128"/>
                  </a:lnTo>
                  <a:lnTo>
                    <a:pt x="62" y="132"/>
                  </a:lnTo>
                  <a:lnTo>
                    <a:pt x="56" y="134"/>
                  </a:lnTo>
                  <a:lnTo>
                    <a:pt x="54" y="136"/>
                  </a:lnTo>
                  <a:lnTo>
                    <a:pt x="50" y="140"/>
                  </a:lnTo>
                  <a:lnTo>
                    <a:pt x="48" y="140"/>
                  </a:lnTo>
                  <a:lnTo>
                    <a:pt x="42" y="140"/>
                  </a:lnTo>
                  <a:lnTo>
                    <a:pt x="38" y="136"/>
                  </a:lnTo>
                  <a:lnTo>
                    <a:pt x="36" y="130"/>
                  </a:lnTo>
                  <a:lnTo>
                    <a:pt x="36" y="124"/>
                  </a:lnTo>
                  <a:lnTo>
                    <a:pt x="34" y="122"/>
                  </a:lnTo>
                  <a:lnTo>
                    <a:pt x="30" y="120"/>
                  </a:lnTo>
                  <a:lnTo>
                    <a:pt x="24" y="120"/>
                  </a:lnTo>
                  <a:lnTo>
                    <a:pt x="18" y="120"/>
                  </a:lnTo>
                  <a:lnTo>
                    <a:pt x="20" y="116"/>
                  </a:lnTo>
                  <a:lnTo>
                    <a:pt x="22" y="112"/>
                  </a:lnTo>
                  <a:lnTo>
                    <a:pt x="24" y="108"/>
                  </a:lnTo>
                  <a:lnTo>
                    <a:pt x="26" y="104"/>
                  </a:lnTo>
                  <a:lnTo>
                    <a:pt x="24" y="100"/>
                  </a:lnTo>
                  <a:lnTo>
                    <a:pt x="22" y="98"/>
                  </a:lnTo>
                  <a:lnTo>
                    <a:pt x="24" y="94"/>
                  </a:lnTo>
                  <a:lnTo>
                    <a:pt x="24" y="90"/>
                  </a:lnTo>
                  <a:lnTo>
                    <a:pt x="24" y="84"/>
                  </a:lnTo>
                  <a:lnTo>
                    <a:pt x="22" y="80"/>
                  </a:lnTo>
                  <a:lnTo>
                    <a:pt x="24" y="70"/>
                  </a:lnTo>
                  <a:lnTo>
                    <a:pt x="28" y="64"/>
                  </a:lnTo>
                  <a:lnTo>
                    <a:pt x="32" y="54"/>
                  </a:lnTo>
                  <a:lnTo>
                    <a:pt x="34" y="42"/>
                  </a:lnTo>
                  <a:lnTo>
                    <a:pt x="32" y="38"/>
                  </a:lnTo>
                  <a:lnTo>
                    <a:pt x="30" y="36"/>
                  </a:lnTo>
                  <a:lnTo>
                    <a:pt x="16" y="36"/>
                  </a:lnTo>
                  <a:lnTo>
                    <a:pt x="10" y="34"/>
                  </a:lnTo>
                  <a:lnTo>
                    <a:pt x="6" y="30"/>
                  </a:lnTo>
                  <a:lnTo>
                    <a:pt x="6" y="26"/>
                  </a:lnTo>
                  <a:lnTo>
                    <a:pt x="4" y="22"/>
                  </a:lnTo>
                  <a:lnTo>
                    <a:pt x="2" y="18"/>
                  </a:lnTo>
                  <a:lnTo>
                    <a:pt x="0" y="16"/>
                  </a:lnTo>
                  <a:lnTo>
                    <a:pt x="0" y="12"/>
                  </a:lnTo>
                  <a:lnTo>
                    <a:pt x="0" y="10"/>
                  </a:lnTo>
                  <a:lnTo>
                    <a:pt x="4" y="8"/>
                  </a:lnTo>
                  <a:lnTo>
                    <a:pt x="12" y="6"/>
                  </a:lnTo>
                  <a:lnTo>
                    <a:pt x="12" y="2"/>
                  </a:lnTo>
                  <a:lnTo>
                    <a:pt x="14" y="0"/>
                  </a:lnTo>
                  <a:lnTo>
                    <a:pt x="20" y="0"/>
                  </a:lnTo>
                  <a:lnTo>
                    <a:pt x="40" y="2"/>
                  </a:lnTo>
                  <a:lnTo>
                    <a:pt x="60" y="4"/>
                  </a:lnTo>
                  <a:lnTo>
                    <a:pt x="80" y="8"/>
                  </a:lnTo>
                  <a:lnTo>
                    <a:pt x="102" y="10"/>
                  </a:lnTo>
                  <a:lnTo>
                    <a:pt x="124" y="16"/>
                  </a:lnTo>
                  <a:lnTo>
                    <a:pt x="136" y="18"/>
                  </a:lnTo>
                  <a:lnTo>
                    <a:pt x="150" y="20"/>
                  </a:lnTo>
                  <a:lnTo>
                    <a:pt x="152" y="20"/>
                  </a:lnTo>
                  <a:lnTo>
                    <a:pt x="154" y="22"/>
                  </a:lnTo>
                  <a:lnTo>
                    <a:pt x="160" y="26"/>
                  </a:lnTo>
                  <a:lnTo>
                    <a:pt x="174"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53" name="Freeform 180"/>
            <p:cNvSpPr>
              <a:spLocks/>
            </p:cNvSpPr>
            <p:nvPr/>
          </p:nvSpPr>
          <p:spPr bwMode="auto">
            <a:xfrm>
              <a:off x="4531736" y="3099489"/>
              <a:ext cx="261756" cy="257523"/>
            </a:xfrm>
            <a:custGeom>
              <a:avLst/>
              <a:gdLst>
                <a:gd name="T0" fmla="*/ 2147483647 w 178"/>
                <a:gd name="T1" fmla="*/ 2147483647 h 162"/>
                <a:gd name="T2" fmla="*/ 2147483647 w 178"/>
                <a:gd name="T3" fmla="*/ 2147483647 h 162"/>
                <a:gd name="T4" fmla="*/ 2147483647 w 178"/>
                <a:gd name="T5" fmla="*/ 2147483647 h 162"/>
                <a:gd name="T6" fmla="*/ 2147483647 w 178"/>
                <a:gd name="T7" fmla="*/ 2147483647 h 162"/>
                <a:gd name="T8" fmla="*/ 2147483647 w 178"/>
                <a:gd name="T9" fmla="*/ 2147483647 h 162"/>
                <a:gd name="T10" fmla="*/ 2147483647 w 178"/>
                <a:gd name="T11" fmla="*/ 2147483647 h 162"/>
                <a:gd name="T12" fmla="*/ 2147483647 w 178"/>
                <a:gd name="T13" fmla="*/ 2147483647 h 162"/>
                <a:gd name="T14" fmla="*/ 2147483647 w 178"/>
                <a:gd name="T15" fmla="*/ 2147483647 h 162"/>
                <a:gd name="T16" fmla="*/ 2147483647 w 178"/>
                <a:gd name="T17" fmla="*/ 2147483647 h 162"/>
                <a:gd name="T18" fmla="*/ 2147483647 w 178"/>
                <a:gd name="T19" fmla="*/ 2147483647 h 162"/>
                <a:gd name="T20" fmla="*/ 2147483647 w 178"/>
                <a:gd name="T21" fmla="*/ 2147483647 h 162"/>
                <a:gd name="T22" fmla="*/ 2147483647 w 178"/>
                <a:gd name="T23" fmla="*/ 2147483647 h 162"/>
                <a:gd name="T24" fmla="*/ 2147483647 w 178"/>
                <a:gd name="T25" fmla="*/ 2147483647 h 162"/>
                <a:gd name="T26" fmla="*/ 2147483647 w 178"/>
                <a:gd name="T27" fmla="*/ 2147483647 h 162"/>
                <a:gd name="T28" fmla="*/ 2147483647 w 178"/>
                <a:gd name="T29" fmla="*/ 2147483647 h 162"/>
                <a:gd name="T30" fmla="*/ 2147483647 w 178"/>
                <a:gd name="T31" fmla="*/ 2147483647 h 162"/>
                <a:gd name="T32" fmla="*/ 2147483647 w 178"/>
                <a:gd name="T33" fmla="*/ 2147483647 h 162"/>
                <a:gd name="T34" fmla="*/ 2147483647 w 178"/>
                <a:gd name="T35" fmla="*/ 2147483647 h 162"/>
                <a:gd name="T36" fmla="*/ 2147483647 w 178"/>
                <a:gd name="T37" fmla="*/ 2147483647 h 162"/>
                <a:gd name="T38" fmla="*/ 2147483647 w 178"/>
                <a:gd name="T39" fmla="*/ 2147483647 h 162"/>
                <a:gd name="T40" fmla="*/ 2147483647 w 178"/>
                <a:gd name="T41" fmla="*/ 2147483647 h 162"/>
                <a:gd name="T42" fmla="*/ 2147483647 w 178"/>
                <a:gd name="T43" fmla="*/ 2147483647 h 162"/>
                <a:gd name="T44" fmla="*/ 2147483647 w 178"/>
                <a:gd name="T45" fmla="*/ 2147483647 h 162"/>
                <a:gd name="T46" fmla="*/ 2147483647 w 178"/>
                <a:gd name="T47" fmla="*/ 2147483647 h 162"/>
                <a:gd name="T48" fmla="*/ 2147483647 w 178"/>
                <a:gd name="T49" fmla="*/ 2147483647 h 162"/>
                <a:gd name="T50" fmla="*/ 2147483647 w 178"/>
                <a:gd name="T51" fmla="*/ 2147483647 h 162"/>
                <a:gd name="T52" fmla="*/ 2147483647 w 178"/>
                <a:gd name="T53" fmla="*/ 2147483647 h 162"/>
                <a:gd name="T54" fmla="*/ 2147483647 w 178"/>
                <a:gd name="T55" fmla="*/ 2147483647 h 162"/>
                <a:gd name="T56" fmla="*/ 2147483647 w 178"/>
                <a:gd name="T57" fmla="*/ 2147483647 h 162"/>
                <a:gd name="T58" fmla="*/ 2147483647 w 178"/>
                <a:gd name="T59" fmla="*/ 2147483647 h 162"/>
                <a:gd name="T60" fmla="*/ 2147483647 w 178"/>
                <a:gd name="T61" fmla="*/ 2147483647 h 162"/>
                <a:gd name="T62" fmla="*/ 2147483647 w 178"/>
                <a:gd name="T63" fmla="*/ 0 h 162"/>
                <a:gd name="T64" fmla="*/ 2147483647 w 178"/>
                <a:gd name="T65" fmla="*/ 2147483647 h 162"/>
                <a:gd name="T66" fmla="*/ 2147483647 w 178"/>
                <a:gd name="T67" fmla="*/ 2147483647 h 162"/>
                <a:gd name="T68" fmla="*/ 2147483647 w 178"/>
                <a:gd name="T69" fmla="*/ 2147483647 h 162"/>
                <a:gd name="T70" fmla="*/ 2147483647 w 178"/>
                <a:gd name="T71" fmla="*/ 2147483647 h 162"/>
                <a:gd name="T72" fmla="*/ 2147483647 w 178"/>
                <a:gd name="T73" fmla="*/ 2147483647 h 162"/>
                <a:gd name="T74" fmla="*/ 2147483647 w 178"/>
                <a:gd name="T75" fmla="*/ 2147483647 h 162"/>
                <a:gd name="T76" fmla="*/ 2147483647 w 178"/>
                <a:gd name="T77" fmla="*/ 2147483647 h 162"/>
                <a:gd name="T78" fmla="*/ 2147483647 w 178"/>
                <a:gd name="T79" fmla="*/ 2147483647 h 162"/>
                <a:gd name="T80" fmla="*/ 2147483647 w 178"/>
                <a:gd name="T81" fmla="*/ 2147483647 h 162"/>
                <a:gd name="T82" fmla="*/ 2147483647 w 178"/>
                <a:gd name="T83" fmla="*/ 2147483647 h 162"/>
                <a:gd name="T84" fmla="*/ 2147483647 w 178"/>
                <a:gd name="T85" fmla="*/ 2147483647 h 162"/>
                <a:gd name="T86" fmla="*/ 2147483647 w 178"/>
                <a:gd name="T87" fmla="*/ 2147483647 h 162"/>
                <a:gd name="T88" fmla="*/ 2147483647 w 178"/>
                <a:gd name="T89" fmla="*/ 2147483647 h 162"/>
                <a:gd name="T90" fmla="*/ 2147483647 w 178"/>
                <a:gd name="T91" fmla="*/ 2147483647 h 162"/>
                <a:gd name="T92" fmla="*/ 2147483647 w 178"/>
                <a:gd name="T93" fmla="*/ 2147483647 h 162"/>
                <a:gd name="T94" fmla="*/ 2147483647 w 178"/>
                <a:gd name="T95" fmla="*/ 2147483647 h 162"/>
                <a:gd name="T96" fmla="*/ 2147483647 w 178"/>
                <a:gd name="T97" fmla="*/ 2147483647 h 162"/>
                <a:gd name="T98" fmla="*/ 2147483647 w 178"/>
                <a:gd name="T99" fmla="*/ 2147483647 h 162"/>
                <a:gd name="T100" fmla="*/ 2147483647 w 178"/>
                <a:gd name="T101" fmla="*/ 2147483647 h 162"/>
                <a:gd name="T102" fmla="*/ 2147483647 w 178"/>
                <a:gd name="T103" fmla="*/ 2147483647 h 162"/>
                <a:gd name="T104" fmla="*/ 2147483647 w 178"/>
                <a:gd name="T105" fmla="*/ 2147483647 h 1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78"/>
                <a:gd name="T160" fmla="*/ 0 h 162"/>
                <a:gd name="T161" fmla="*/ 178 w 178"/>
                <a:gd name="T162" fmla="*/ 162 h 16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78" h="162">
                  <a:moveTo>
                    <a:pt x="178" y="128"/>
                  </a:moveTo>
                  <a:lnTo>
                    <a:pt x="174" y="128"/>
                  </a:lnTo>
                  <a:lnTo>
                    <a:pt x="168" y="132"/>
                  </a:lnTo>
                  <a:lnTo>
                    <a:pt x="162" y="136"/>
                  </a:lnTo>
                  <a:lnTo>
                    <a:pt x="158" y="140"/>
                  </a:lnTo>
                  <a:lnTo>
                    <a:pt x="154" y="142"/>
                  </a:lnTo>
                  <a:lnTo>
                    <a:pt x="146" y="140"/>
                  </a:lnTo>
                  <a:lnTo>
                    <a:pt x="138" y="138"/>
                  </a:lnTo>
                  <a:lnTo>
                    <a:pt x="132" y="134"/>
                  </a:lnTo>
                  <a:lnTo>
                    <a:pt x="126" y="134"/>
                  </a:lnTo>
                  <a:lnTo>
                    <a:pt x="120" y="134"/>
                  </a:lnTo>
                  <a:lnTo>
                    <a:pt x="114" y="138"/>
                  </a:lnTo>
                  <a:lnTo>
                    <a:pt x="110" y="142"/>
                  </a:lnTo>
                  <a:lnTo>
                    <a:pt x="110" y="150"/>
                  </a:lnTo>
                  <a:lnTo>
                    <a:pt x="110" y="162"/>
                  </a:lnTo>
                  <a:lnTo>
                    <a:pt x="96" y="156"/>
                  </a:lnTo>
                  <a:lnTo>
                    <a:pt x="90" y="152"/>
                  </a:lnTo>
                  <a:lnTo>
                    <a:pt x="88" y="150"/>
                  </a:lnTo>
                  <a:lnTo>
                    <a:pt x="86" y="150"/>
                  </a:lnTo>
                  <a:lnTo>
                    <a:pt x="72" y="148"/>
                  </a:lnTo>
                  <a:lnTo>
                    <a:pt x="60" y="146"/>
                  </a:lnTo>
                  <a:lnTo>
                    <a:pt x="38" y="140"/>
                  </a:lnTo>
                  <a:lnTo>
                    <a:pt x="42" y="138"/>
                  </a:lnTo>
                  <a:lnTo>
                    <a:pt x="44" y="136"/>
                  </a:lnTo>
                  <a:lnTo>
                    <a:pt x="46" y="126"/>
                  </a:lnTo>
                  <a:lnTo>
                    <a:pt x="48" y="114"/>
                  </a:lnTo>
                  <a:lnTo>
                    <a:pt x="48" y="106"/>
                  </a:lnTo>
                  <a:lnTo>
                    <a:pt x="48" y="92"/>
                  </a:lnTo>
                  <a:lnTo>
                    <a:pt x="44" y="80"/>
                  </a:lnTo>
                  <a:lnTo>
                    <a:pt x="38" y="68"/>
                  </a:lnTo>
                  <a:lnTo>
                    <a:pt x="34" y="64"/>
                  </a:lnTo>
                  <a:lnTo>
                    <a:pt x="30" y="62"/>
                  </a:lnTo>
                  <a:lnTo>
                    <a:pt x="12" y="60"/>
                  </a:lnTo>
                  <a:lnTo>
                    <a:pt x="8" y="58"/>
                  </a:lnTo>
                  <a:lnTo>
                    <a:pt x="4" y="54"/>
                  </a:lnTo>
                  <a:lnTo>
                    <a:pt x="2" y="50"/>
                  </a:lnTo>
                  <a:lnTo>
                    <a:pt x="0" y="44"/>
                  </a:lnTo>
                  <a:lnTo>
                    <a:pt x="6" y="42"/>
                  </a:lnTo>
                  <a:lnTo>
                    <a:pt x="12" y="40"/>
                  </a:lnTo>
                  <a:lnTo>
                    <a:pt x="16" y="36"/>
                  </a:lnTo>
                  <a:lnTo>
                    <a:pt x="20" y="36"/>
                  </a:lnTo>
                  <a:lnTo>
                    <a:pt x="24" y="36"/>
                  </a:lnTo>
                  <a:lnTo>
                    <a:pt x="28" y="38"/>
                  </a:lnTo>
                  <a:lnTo>
                    <a:pt x="32" y="40"/>
                  </a:lnTo>
                  <a:lnTo>
                    <a:pt x="38" y="42"/>
                  </a:lnTo>
                  <a:lnTo>
                    <a:pt x="42" y="42"/>
                  </a:lnTo>
                  <a:lnTo>
                    <a:pt x="44" y="40"/>
                  </a:lnTo>
                  <a:lnTo>
                    <a:pt x="44" y="36"/>
                  </a:lnTo>
                  <a:lnTo>
                    <a:pt x="44" y="34"/>
                  </a:lnTo>
                  <a:lnTo>
                    <a:pt x="40" y="32"/>
                  </a:lnTo>
                  <a:lnTo>
                    <a:pt x="40" y="26"/>
                  </a:lnTo>
                  <a:lnTo>
                    <a:pt x="46" y="26"/>
                  </a:lnTo>
                  <a:lnTo>
                    <a:pt x="50" y="28"/>
                  </a:lnTo>
                  <a:lnTo>
                    <a:pt x="56" y="30"/>
                  </a:lnTo>
                  <a:lnTo>
                    <a:pt x="62" y="30"/>
                  </a:lnTo>
                  <a:lnTo>
                    <a:pt x="66" y="30"/>
                  </a:lnTo>
                  <a:lnTo>
                    <a:pt x="66" y="28"/>
                  </a:lnTo>
                  <a:lnTo>
                    <a:pt x="68" y="22"/>
                  </a:lnTo>
                  <a:lnTo>
                    <a:pt x="72" y="18"/>
                  </a:lnTo>
                  <a:lnTo>
                    <a:pt x="80" y="14"/>
                  </a:lnTo>
                  <a:lnTo>
                    <a:pt x="86" y="10"/>
                  </a:lnTo>
                  <a:lnTo>
                    <a:pt x="86" y="6"/>
                  </a:lnTo>
                  <a:lnTo>
                    <a:pt x="88" y="2"/>
                  </a:lnTo>
                  <a:lnTo>
                    <a:pt x="98" y="0"/>
                  </a:lnTo>
                  <a:lnTo>
                    <a:pt x="100" y="4"/>
                  </a:lnTo>
                  <a:lnTo>
                    <a:pt x="106" y="8"/>
                  </a:lnTo>
                  <a:lnTo>
                    <a:pt x="112" y="10"/>
                  </a:lnTo>
                  <a:lnTo>
                    <a:pt x="120" y="12"/>
                  </a:lnTo>
                  <a:lnTo>
                    <a:pt x="120" y="16"/>
                  </a:lnTo>
                  <a:lnTo>
                    <a:pt x="122" y="18"/>
                  </a:lnTo>
                  <a:lnTo>
                    <a:pt x="126" y="20"/>
                  </a:lnTo>
                  <a:lnTo>
                    <a:pt x="130" y="20"/>
                  </a:lnTo>
                  <a:lnTo>
                    <a:pt x="130" y="22"/>
                  </a:lnTo>
                  <a:lnTo>
                    <a:pt x="132" y="22"/>
                  </a:lnTo>
                  <a:lnTo>
                    <a:pt x="136" y="26"/>
                  </a:lnTo>
                  <a:lnTo>
                    <a:pt x="140" y="28"/>
                  </a:lnTo>
                  <a:lnTo>
                    <a:pt x="150" y="28"/>
                  </a:lnTo>
                  <a:lnTo>
                    <a:pt x="154" y="30"/>
                  </a:lnTo>
                  <a:lnTo>
                    <a:pt x="160" y="32"/>
                  </a:lnTo>
                  <a:lnTo>
                    <a:pt x="168" y="34"/>
                  </a:lnTo>
                  <a:lnTo>
                    <a:pt x="176" y="36"/>
                  </a:lnTo>
                  <a:lnTo>
                    <a:pt x="174" y="44"/>
                  </a:lnTo>
                  <a:lnTo>
                    <a:pt x="172" y="54"/>
                  </a:lnTo>
                  <a:lnTo>
                    <a:pt x="168" y="60"/>
                  </a:lnTo>
                  <a:lnTo>
                    <a:pt x="166" y="62"/>
                  </a:lnTo>
                  <a:lnTo>
                    <a:pt x="164" y="64"/>
                  </a:lnTo>
                  <a:lnTo>
                    <a:pt x="162" y="68"/>
                  </a:lnTo>
                  <a:lnTo>
                    <a:pt x="158" y="70"/>
                  </a:lnTo>
                  <a:lnTo>
                    <a:pt x="154" y="74"/>
                  </a:lnTo>
                  <a:lnTo>
                    <a:pt x="150" y="82"/>
                  </a:lnTo>
                  <a:lnTo>
                    <a:pt x="150" y="88"/>
                  </a:lnTo>
                  <a:lnTo>
                    <a:pt x="154" y="88"/>
                  </a:lnTo>
                  <a:lnTo>
                    <a:pt x="154" y="86"/>
                  </a:lnTo>
                  <a:lnTo>
                    <a:pt x="154" y="84"/>
                  </a:lnTo>
                  <a:lnTo>
                    <a:pt x="158" y="86"/>
                  </a:lnTo>
                  <a:lnTo>
                    <a:pt x="160" y="84"/>
                  </a:lnTo>
                  <a:lnTo>
                    <a:pt x="162" y="94"/>
                  </a:lnTo>
                  <a:lnTo>
                    <a:pt x="162" y="96"/>
                  </a:lnTo>
                  <a:lnTo>
                    <a:pt x="164" y="98"/>
                  </a:lnTo>
                  <a:lnTo>
                    <a:pt x="166" y="100"/>
                  </a:lnTo>
                  <a:lnTo>
                    <a:pt x="166" y="102"/>
                  </a:lnTo>
                  <a:lnTo>
                    <a:pt x="158" y="108"/>
                  </a:lnTo>
                  <a:lnTo>
                    <a:pt x="166" y="118"/>
                  </a:lnTo>
                  <a:lnTo>
                    <a:pt x="170" y="124"/>
                  </a:lnTo>
                  <a:lnTo>
                    <a:pt x="176" y="128"/>
                  </a:lnTo>
                  <a:lnTo>
                    <a:pt x="178"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54" name="Freeform 181"/>
            <p:cNvSpPr>
              <a:spLocks/>
            </p:cNvSpPr>
            <p:nvPr/>
          </p:nvSpPr>
          <p:spPr bwMode="auto">
            <a:xfrm>
              <a:off x="4673569" y="3091525"/>
              <a:ext cx="80718" cy="53098"/>
            </a:xfrm>
            <a:custGeom>
              <a:avLst/>
              <a:gdLst>
                <a:gd name="T0" fmla="*/ 2147483647 w 54"/>
                <a:gd name="T1" fmla="*/ 2147483647 h 34"/>
                <a:gd name="T2" fmla="*/ 2147483647 w 54"/>
                <a:gd name="T3" fmla="*/ 2147483647 h 34"/>
                <a:gd name="T4" fmla="*/ 2147483647 w 54"/>
                <a:gd name="T5" fmla="*/ 2147483647 h 34"/>
                <a:gd name="T6" fmla="*/ 2147483647 w 54"/>
                <a:gd name="T7" fmla="*/ 2147483647 h 34"/>
                <a:gd name="T8" fmla="*/ 2147483647 w 54"/>
                <a:gd name="T9" fmla="*/ 2147483647 h 34"/>
                <a:gd name="T10" fmla="*/ 2147483647 w 54"/>
                <a:gd name="T11" fmla="*/ 2147483647 h 34"/>
                <a:gd name="T12" fmla="*/ 2147483647 w 54"/>
                <a:gd name="T13" fmla="*/ 2147483647 h 34"/>
                <a:gd name="T14" fmla="*/ 2147483647 w 54"/>
                <a:gd name="T15" fmla="*/ 2147483647 h 34"/>
                <a:gd name="T16" fmla="*/ 2147483647 w 54"/>
                <a:gd name="T17" fmla="*/ 2147483647 h 34"/>
                <a:gd name="T18" fmla="*/ 2147483647 w 54"/>
                <a:gd name="T19" fmla="*/ 2147483647 h 34"/>
                <a:gd name="T20" fmla="*/ 2147483647 w 54"/>
                <a:gd name="T21" fmla="*/ 2147483647 h 34"/>
                <a:gd name="T22" fmla="*/ 2147483647 w 54"/>
                <a:gd name="T23" fmla="*/ 0 h 34"/>
                <a:gd name="T24" fmla="*/ 2147483647 w 54"/>
                <a:gd name="T25" fmla="*/ 2147483647 h 34"/>
                <a:gd name="T26" fmla="*/ 2147483647 w 54"/>
                <a:gd name="T27" fmla="*/ 2147483647 h 34"/>
                <a:gd name="T28" fmla="*/ 2147483647 w 54"/>
                <a:gd name="T29" fmla="*/ 0 h 34"/>
                <a:gd name="T30" fmla="*/ 0 w 54"/>
                <a:gd name="T31" fmla="*/ 2147483647 h 34"/>
                <a:gd name="T32" fmla="*/ 2147483647 w 54"/>
                <a:gd name="T33" fmla="*/ 2147483647 h 34"/>
                <a:gd name="T34" fmla="*/ 2147483647 w 54"/>
                <a:gd name="T35" fmla="*/ 2147483647 h 34"/>
                <a:gd name="T36" fmla="*/ 2147483647 w 54"/>
                <a:gd name="T37" fmla="*/ 2147483647 h 34"/>
                <a:gd name="T38" fmla="*/ 2147483647 w 54"/>
                <a:gd name="T39" fmla="*/ 2147483647 h 34"/>
                <a:gd name="T40" fmla="*/ 2147483647 w 54"/>
                <a:gd name="T41" fmla="*/ 2147483647 h 34"/>
                <a:gd name="T42" fmla="*/ 2147483647 w 54"/>
                <a:gd name="T43" fmla="*/ 2147483647 h 34"/>
                <a:gd name="T44" fmla="*/ 2147483647 w 54"/>
                <a:gd name="T45" fmla="*/ 2147483647 h 34"/>
                <a:gd name="T46" fmla="*/ 2147483647 w 54"/>
                <a:gd name="T47" fmla="*/ 2147483647 h 34"/>
                <a:gd name="T48" fmla="*/ 2147483647 w 54"/>
                <a:gd name="T49" fmla="*/ 2147483647 h 34"/>
                <a:gd name="T50" fmla="*/ 2147483647 w 54"/>
                <a:gd name="T51" fmla="*/ 2147483647 h 34"/>
                <a:gd name="T52" fmla="*/ 2147483647 w 54"/>
                <a:gd name="T53" fmla="*/ 2147483647 h 34"/>
                <a:gd name="T54" fmla="*/ 2147483647 w 54"/>
                <a:gd name="T55" fmla="*/ 2147483647 h 34"/>
                <a:gd name="T56" fmla="*/ 2147483647 w 54"/>
                <a:gd name="T57" fmla="*/ 2147483647 h 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4"/>
                <a:gd name="T88" fmla="*/ 0 h 34"/>
                <a:gd name="T89" fmla="*/ 54 w 54"/>
                <a:gd name="T90" fmla="*/ 34 h 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4" h="34">
                  <a:moveTo>
                    <a:pt x="46" y="34"/>
                  </a:moveTo>
                  <a:lnTo>
                    <a:pt x="46" y="32"/>
                  </a:lnTo>
                  <a:lnTo>
                    <a:pt x="46" y="30"/>
                  </a:lnTo>
                  <a:lnTo>
                    <a:pt x="44" y="28"/>
                  </a:lnTo>
                  <a:lnTo>
                    <a:pt x="46" y="26"/>
                  </a:lnTo>
                  <a:lnTo>
                    <a:pt x="48" y="22"/>
                  </a:lnTo>
                  <a:lnTo>
                    <a:pt x="52" y="20"/>
                  </a:lnTo>
                  <a:lnTo>
                    <a:pt x="54" y="16"/>
                  </a:lnTo>
                  <a:lnTo>
                    <a:pt x="52" y="12"/>
                  </a:lnTo>
                  <a:lnTo>
                    <a:pt x="50" y="10"/>
                  </a:lnTo>
                  <a:lnTo>
                    <a:pt x="44" y="6"/>
                  </a:lnTo>
                  <a:lnTo>
                    <a:pt x="30" y="0"/>
                  </a:lnTo>
                  <a:lnTo>
                    <a:pt x="16" y="4"/>
                  </a:lnTo>
                  <a:lnTo>
                    <a:pt x="12" y="2"/>
                  </a:lnTo>
                  <a:lnTo>
                    <a:pt x="10" y="0"/>
                  </a:lnTo>
                  <a:lnTo>
                    <a:pt x="0" y="6"/>
                  </a:lnTo>
                  <a:lnTo>
                    <a:pt x="2" y="10"/>
                  </a:lnTo>
                  <a:lnTo>
                    <a:pt x="8" y="14"/>
                  </a:lnTo>
                  <a:lnTo>
                    <a:pt x="14" y="16"/>
                  </a:lnTo>
                  <a:lnTo>
                    <a:pt x="22" y="18"/>
                  </a:lnTo>
                  <a:lnTo>
                    <a:pt x="22" y="22"/>
                  </a:lnTo>
                  <a:lnTo>
                    <a:pt x="24" y="24"/>
                  </a:lnTo>
                  <a:lnTo>
                    <a:pt x="28" y="26"/>
                  </a:lnTo>
                  <a:lnTo>
                    <a:pt x="32" y="26"/>
                  </a:lnTo>
                  <a:lnTo>
                    <a:pt x="32" y="28"/>
                  </a:lnTo>
                  <a:lnTo>
                    <a:pt x="34" y="28"/>
                  </a:lnTo>
                  <a:lnTo>
                    <a:pt x="38" y="32"/>
                  </a:lnTo>
                  <a:lnTo>
                    <a:pt x="42" y="34"/>
                  </a:lnTo>
                  <a:lnTo>
                    <a:pt x="46"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55" name="Freeform 182"/>
            <p:cNvSpPr>
              <a:spLocks/>
            </p:cNvSpPr>
            <p:nvPr/>
          </p:nvSpPr>
          <p:spPr bwMode="auto">
            <a:xfrm>
              <a:off x="4690866" y="3022498"/>
              <a:ext cx="71493" cy="79646"/>
            </a:xfrm>
            <a:custGeom>
              <a:avLst/>
              <a:gdLst>
                <a:gd name="T0" fmla="*/ 2147483647 w 50"/>
                <a:gd name="T1" fmla="*/ 0 h 50"/>
                <a:gd name="T2" fmla="*/ 2147483647 w 50"/>
                <a:gd name="T3" fmla="*/ 2147483647 h 50"/>
                <a:gd name="T4" fmla="*/ 2147483647 w 50"/>
                <a:gd name="T5" fmla="*/ 2147483647 h 50"/>
                <a:gd name="T6" fmla="*/ 2147483647 w 50"/>
                <a:gd name="T7" fmla="*/ 2147483647 h 50"/>
                <a:gd name="T8" fmla="*/ 2147483647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2147483647 w 50"/>
                <a:gd name="T21" fmla="*/ 2147483647 h 50"/>
                <a:gd name="T22" fmla="*/ 2147483647 w 50"/>
                <a:gd name="T23" fmla="*/ 2147483647 h 50"/>
                <a:gd name="T24" fmla="*/ 2147483647 w 50"/>
                <a:gd name="T25" fmla="*/ 2147483647 h 50"/>
                <a:gd name="T26" fmla="*/ 2147483647 w 50"/>
                <a:gd name="T27" fmla="*/ 2147483647 h 50"/>
                <a:gd name="T28" fmla="*/ 2147483647 w 50"/>
                <a:gd name="T29" fmla="*/ 2147483647 h 50"/>
                <a:gd name="T30" fmla="*/ 0 w 50"/>
                <a:gd name="T31" fmla="*/ 2147483647 h 50"/>
                <a:gd name="T32" fmla="*/ 2147483647 w 50"/>
                <a:gd name="T33" fmla="*/ 2147483647 h 50"/>
                <a:gd name="T34" fmla="*/ 2147483647 w 50"/>
                <a:gd name="T35" fmla="*/ 2147483647 h 50"/>
                <a:gd name="T36" fmla="*/ 2147483647 w 50"/>
                <a:gd name="T37" fmla="*/ 2147483647 h 50"/>
                <a:gd name="T38" fmla="*/ 2147483647 w 50"/>
                <a:gd name="T39" fmla="*/ 2147483647 h 50"/>
                <a:gd name="T40" fmla="*/ 2147483647 w 50"/>
                <a:gd name="T41" fmla="*/ 2147483647 h 50"/>
                <a:gd name="T42" fmla="*/ 2147483647 w 50"/>
                <a:gd name="T43" fmla="*/ 2147483647 h 50"/>
                <a:gd name="T44" fmla="*/ 2147483647 w 50"/>
                <a:gd name="T45" fmla="*/ 2147483647 h 50"/>
                <a:gd name="T46" fmla="*/ 2147483647 w 50"/>
                <a:gd name="T47" fmla="*/ 2147483647 h 50"/>
                <a:gd name="T48" fmla="*/ 2147483647 w 50"/>
                <a:gd name="T49" fmla="*/ 2147483647 h 50"/>
                <a:gd name="T50" fmla="*/ 2147483647 w 50"/>
                <a:gd name="T51" fmla="*/ 0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0"/>
                <a:gd name="T79" fmla="*/ 0 h 50"/>
                <a:gd name="T80" fmla="*/ 50 w 50"/>
                <a:gd name="T81" fmla="*/ 50 h 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0" h="50">
                  <a:moveTo>
                    <a:pt x="50" y="0"/>
                  </a:moveTo>
                  <a:lnTo>
                    <a:pt x="50" y="10"/>
                  </a:lnTo>
                  <a:lnTo>
                    <a:pt x="48" y="18"/>
                  </a:lnTo>
                  <a:lnTo>
                    <a:pt x="48" y="24"/>
                  </a:lnTo>
                  <a:lnTo>
                    <a:pt x="50" y="24"/>
                  </a:lnTo>
                  <a:lnTo>
                    <a:pt x="46" y="30"/>
                  </a:lnTo>
                  <a:lnTo>
                    <a:pt x="44" y="34"/>
                  </a:lnTo>
                  <a:lnTo>
                    <a:pt x="42" y="38"/>
                  </a:lnTo>
                  <a:lnTo>
                    <a:pt x="40" y="44"/>
                  </a:lnTo>
                  <a:lnTo>
                    <a:pt x="38" y="48"/>
                  </a:lnTo>
                  <a:lnTo>
                    <a:pt x="36" y="50"/>
                  </a:lnTo>
                  <a:lnTo>
                    <a:pt x="26" y="46"/>
                  </a:lnTo>
                  <a:lnTo>
                    <a:pt x="20" y="42"/>
                  </a:lnTo>
                  <a:lnTo>
                    <a:pt x="6" y="46"/>
                  </a:lnTo>
                  <a:lnTo>
                    <a:pt x="2" y="44"/>
                  </a:lnTo>
                  <a:lnTo>
                    <a:pt x="0" y="42"/>
                  </a:lnTo>
                  <a:lnTo>
                    <a:pt x="10" y="36"/>
                  </a:lnTo>
                  <a:lnTo>
                    <a:pt x="14" y="30"/>
                  </a:lnTo>
                  <a:lnTo>
                    <a:pt x="18" y="24"/>
                  </a:lnTo>
                  <a:lnTo>
                    <a:pt x="20" y="18"/>
                  </a:lnTo>
                  <a:lnTo>
                    <a:pt x="22" y="14"/>
                  </a:lnTo>
                  <a:lnTo>
                    <a:pt x="28" y="14"/>
                  </a:lnTo>
                  <a:lnTo>
                    <a:pt x="32" y="6"/>
                  </a:lnTo>
                  <a:lnTo>
                    <a:pt x="38" y="4"/>
                  </a:lnTo>
                  <a:lnTo>
                    <a:pt x="42" y="2"/>
                  </a:lnTo>
                  <a:lnTo>
                    <a:pt x="5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56" name="Freeform 183"/>
            <p:cNvSpPr>
              <a:spLocks/>
            </p:cNvSpPr>
            <p:nvPr/>
          </p:nvSpPr>
          <p:spPr bwMode="auto">
            <a:xfrm>
              <a:off x="4787727" y="2913647"/>
              <a:ext cx="44971" cy="80974"/>
            </a:xfrm>
            <a:custGeom>
              <a:avLst/>
              <a:gdLst>
                <a:gd name="T0" fmla="*/ 2147483647 w 32"/>
                <a:gd name="T1" fmla="*/ 2147483647 h 52"/>
                <a:gd name="T2" fmla="*/ 2147483647 w 32"/>
                <a:gd name="T3" fmla="*/ 2147483647 h 52"/>
                <a:gd name="T4" fmla="*/ 2147483647 w 32"/>
                <a:gd name="T5" fmla="*/ 2147483647 h 52"/>
                <a:gd name="T6" fmla="*/ 2147483647 w 32"/>
                <a:gd name="T7" fmla="*/ 2147483647 h 52"/>
                <a:gd name="T8" fmla="*/ 2147483647 w 32"/>
                <a:gd name="T9" fmla="*/ 2147483647 h 52"/>
                <a:gd name="T10" fmla="*/ 2147483647 w 32"/>
                <a:gd name="T11" fmla="*/ 2147483647 h 52"/>
                <a:gd name="T12" fmla="*/ 2147483647 w 32"/>
                <a:gd name="T13" fmla="*/ 2147483647 h 52"/>
                <a:gd name="T14" fmla="*/ 2147483647 w 32"/>
                <a:gd name="T15" fmla="*/ 2147483647 h 52"/>
                <a:gd name="T16" fmla="*/ 0 w 32"/>
                <a:gd name="T17" fmla="*/ 2147483647 h 52"/>
                <a:gd name="T18" fmla="*/ 2147483647 w 32"/>
                <a:gd name="T19" fmla="*/ 2147483647 h 52"/>
                <a:gd name="T20" fmla="*/ 2147483647 w 32"/>
                <a:gd name="T21" fmla="*/ 2147483647 h 52"/>
                <a:gd name="T22" fmla="*/ 2147483647 w 32"/>
                <a:gd name="T23" fmla="*/ 2147483647 h 52"/>
                <a:gd name="T24" fmla="*/ 2147483647 w 32"/>
                <a:gd name="T25" fmla="*/ 0 h 52"/>
                <a:gd name="T26" fmla="*/ 2147483647 w 32"/>
                <a:gd name="T27" fmla="*/ 2147483647 h 52"/>
                <a:gd name="T28" fmla="*/ 2147483647 w 32"/>
                <a:gd name="T29" fmla="*/ 2147483647 h 52"/>
                <a:gd name="T30" fmla="*/ 2147483647 w 32"/>
                <a:gd name="T31" fmla="*/ 2147483647 h 52"/>
                <a:gd name="T32" fmla="*/ 2147483647 w 32"/>
                <a:gd name="T33" fmla="*/ 2147483647 h 52"/>
                <a:gd name="T34" fmla="*/ 2147483647 w 32"/>
                <a:gd name="T35" fmla="*/ 2147483647 h 52"/>
                <a:gd name="T36" fmla="*/ 2147483647 w 32"/>
                <a:gd name="T37" fmla="*/ 2147483647 h 52"/>
                <a:gd name="T38" fmla="*/ 2147483647 w 32"/>
                <a:gd name="T39" fmla="*/ 2147483647 h 52"/>
                <a:gd name="T40" fmla="*/ 2147483647 w 32"/>
                <a:gd name="T41" fmla="*/ 2147483647 h 52"/>
                <a:gd name="T42" fmla="*/ 2147483647 w 32"/>
                <a:gd name="T43" fmla="*/ 2147483647 h 52"/>
                <a:gd name="T44" fmla="*/ 2147483647 w 32"/>
                <a:gd name="T45" fmla="*/ 2147483647 h 52"/>
                <a:gd name="T46" fmla="*/ 2147483647 w 32"/>
                <a:gd name="T47" fmla="*/ 2147483647 h 52"/>
                <a:gd name="T48" fmla="*/ 2147483647 w 32"/>
                <a:gd name="T49" fmla="*/ 2147483647 h 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2"/>
                <a:gd name="T76" fmla="*/ 0 h 52"/>
                <a:gd name="T77" fmla="*/ 32 w 32"/>
                <a:gd name="T78" fmla="*/ 52 h 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2" h="52">
                  <a:moveTo>
                    <a:pt x="22" y="52"/>
                  </a:moveTo>
                  <a:lnTo>
                    <a:pt x="8" y="52"/>
                  </a:lnTo>
                  <a:lnTo>
                    <a:pt x="10" y="52"/>
                  </a:lnTo>
                  <a:lnTo>
                    <a:pt x="12" y="50"/>
                  </a:lnTo>
                  <a:lnTo>
                    <a:pt x="6" y="50"/>
                  </a:lnTo>
                  <a:lnTo>
                    <a:pt x="6" y="42"/>
                  </a:lnTo>
                  <a:lnTo>
                    <a:pt x="4" y="38"/>
                  </a:lnTo>
                  <a:lnTo>
                    <a:pt x="2" y="32"/>
                  </a:lnTo>
                  <a:lnTo>
                    <a:pt x="0" y="26"/>
                  </a:lnTo>
                  <a:lnTo>
                    <a:pt x="2" y="22"/>
                  </a:lnTo>
                  <a:lnTo>
                    <a:pt x="4" y="18"/>
                  </a:lnTo>
                  <a:lnTo>
                    <a:pt x="12" y="12"/>
                  </a:lnTo>
                  <a:lnTo>
                    <a:pt x="28" y="0"/>
                  </a:lnTo>
                  <a:lnTo>
                    <a:pt x="28" y="14"/>
                  </a:lnTo>
                  <a:lnTo>
                    <a:pt x="26" y="16"/>
                  </a:lnTo>
                  <a:lnTo>
                    <a:pt x="28" y="18"/>
                  </a:lnTo>
                  <a:lnTo>
                    <a:pt x="32" y="20"/>
                  </a:lnTo>
                  <a:lnTo>
                    <a:pt x="30" y="24"/>
                  </a:lnTo>
                  <a:lnTo>
                    <a:pt x="28" y="28"/>
                  </a:lnTo>
                  <a:lnTo>
                    <a:pt x="26" y="28"/>
                  </a:lnTo>
                  <a:lnTo>
                    <a:pt x="22" y="30"/>
                  </a:lnTo>
                  <a:lnTo>
                    <a:pt x="24" y="36"/>
                  </a:lnTo>
                  <a:lnTo>
                    <a:pt x="28" y="40"/>
                  </a:lnTo>
                  <a:lnTo>
                    <a:pt x="22" y="40"/>
                  </a:lnTo>
                  <a:lnTo>
                    <a:pt x="22"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57" name="Freeform 184"/>
            <p:cNvSpPr>
              <a:spLocks/>
            </p:cNvSpPr>
            <p:nvPr/>
          </p:nvSpPr>
          <p:spPr bwMode="auto">
            <a:xfrm>
              <a:off x="4741603" y="2994621"/>
              <a:ext cx="186804" cy="207081"/>
            </a:xfrm>
            <a:custGeom>
              <a:avLst/>
              <a:gdLst>
                <a:gd name="T0" fmla="*/ 2147483647 w 127"/>
                <a:gd name="T1" fmla="*/ 2147483647 h 130"/>
                <a:gd name="T2" fmla="*/ 2147483647 w 127"/>
                <a:gd name="T3" fmla="*/ 2147483647 h 130"/>
                <a:gd name="T4" fmla="*/ 2147483647 w 127"/>
                <a:gd name="T5" fmla="*/ 2147483647 h 130"/>
                <a:gd name="T6" fmla="*/ 2147483647 w 127"/>
                <a:gd name="T7" fmla="*/ 2147483647 h 130"/>
                <a:gd name="T8" fmla="*/ 2147483647 w 127"/>
                <a:gd name="T9" fmla="*/ 2147483647 h 130"/>
                <a:gd name="T10" fmla="*/ 2147483647 w 127"/>
                <a:gd name="T11" fmla="*/ 2147483647 h 130"/>
                <a:gd name="T12" fmla="*/ 2147483647 w 127"/>
                <a:gd name="T13" fmla="*/ 2147483647 h 130"/>
                <a:gd name="T14" fmla="*/ 2147483647 w 127"/>
                <a:gd name="T15" fmla="*/ 2147483647 h 130"/>
                <a:gd name="T16" fmla="*/ 2147483647 w 127"/>
                <a:gd name="T17" fmla="*/ 2147483647 h 130"/>
                <a:gd name="T18" fmla="*/ 2147483647 w 127"/>
                <a:gd name="T19" fmla="*/ 2147483647 h 130"/>
                <a:gd name="T20" fmla="*/ 2147483647 w 127"/>
                <a:gd name="T21" fmla="*/ 2147483647 h 130"/>
                <a:gd name="T22" fmla="*/ 2147483647 w 127"/>
                <a:gd name="T23" fmla="*/ 2147483647 h 130"/>
                <a:gd name="T24" fmla="*/ 2147483647 w 127"/>
                <a:gd name="T25" fmla="*/ 2147483647 h 130"/>
                <a:gd name="T26" fmla="*/ 2147483647 w 127"/>
                <a:gd name="T27" fmla="*/ 2147483647 h 130"/>
                <a:gd name="T28" fmla="*/ 2147483647 w 127"/>
                <a:gd name="T29" fmla="*/ 2147483647 h 130"/>
                <a:gd name="T30" fmla="*/ 2147483647 w 127"/>
                <a:gd name="T31" fmla="*/ 2147483647 h 130"/>
                <a:gd name="T32" fmla="*/ 2147483647 w 127"/>
                <a:gd name="T33" fmla="*/ 2147483647 h 130"/>
                <a:gd name="T34" fmla="*/ 2147483647 w 127"/>
                <a:gd name="T35" fmla="*/ 2147483647 h 130"/>
                <a:gd name="T36" fmla="*/ 2147483647 w 127"/>
                <a:gd name="T37" fmla="*/ 2147483647 h 130"/>
                <a:gd name="T38" fmla="*/ 2147483647 w 127"/>
                <a:gd name="T39" fmla="*/ 0 h 130"/>
                <a:gd name="T40" fmla="*/ 2147483647 w 127"/>
                <a:gd name="T41" fmla="*/ 2147483647 h 130"/>
                <a:gd name="T42" fmla="*/ 2147483647 w 127"/>
                <a:gd name="T43" fmla="*/ 2147483647 h 130"/>
                <a:gd name="T44" fmla="*/ 2147483647 w 127"/>
                <a:gd name="T45" fmla="*/ 2147483647 h 130"/>
                <a:gd name="T46" fmla="*/ 2147483647 w 127"/>
                <a:gd name="T47" fmla="*/ 2147483647 h 130"/>
                <a:gd name="T48" fmla="*/ 2147483647 w 127"/>
                <a:gd name="T49" fmla="*/ 2147483647 h 130"/>
                <a:gd name="T50" fmla="*/ 2147483647 w 127"/>
                <a:gd name="T51" fmla="*/ 2147483647 h 130"/>
                <a:gd name="T52" fmla="*/ 2147483647 w 127"/>
                <a:gd name="T53" fmla="*/ 2147483647 h 130"/>
                <a:gd name="T54" fmla="*/ 2147483647 w 127"/>
                <a:gd name="T55" fmla="*/ 2147483647 h 130"/>
                <a:gd name="T56" fmla="*/ 2147483647 w 127"/>
                <a:gd name="T57" fmla="*/ 2147483647 h 130"/>
                <a:gd name="T58" fmla="*/ 2147483647 w 127"/>
                <a:gd name="T59" fmla="*/ 2147483647 h 130"/>
                <a:gd name="T60" fmla="*/ 2147483647 w 127"/>
                <a:gd name="T61" fmla="*/ 2147483647 h 130"/>
                <a:gd name="T62" fmla="*/ 0 w 127"/>
                <a:gd name="T63" fmla="*/ 2147483647 h 130"/>
                <a:gd name="T64" fmla="*/ 2147483647 w 127"/>
                <a:gd name="T65" fmla="*/ 2147483647 h 130"/>
                <a:gd name="T66" fmla="*/ 2147483647 w 127"/>
                <a:gd name="T67" fmla="*/ 2147483647 h 130"/>
                <a:gd name="T68" fmla="*/ 2147483647 w 127"/>
                <a:gd name="T69" fmla="*/ 2147483647 h 130"/>
                <a:gd name="T70" fmla="*/ 2147483647 w 127"/>
                <a:gd name="T71" fmla="*/ 2147483647 h 130"/>
                <a:gd name="T72" fmla="*/ 2147483647 w 127"/>
                <a:gd name="T73" fmla="*/ 2147483647 h 130"/>
                <a:gd name="T74" fmla="*/ 2147483647 w 127"/>
                <a:gd name="T75" fmla="*/ 2147483647 h 130"/>
                <a:gd name="T76" fmla="*/ 2147483647 w 127"/>
                <a:gd name="T77" fmla="*/ 2147483647 h 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7"/>
                <a:gd name="T118" fmla="*/ 0 h 130"/>
                <a:gd name="T119" fmla="*/ 127 w 127"/>
                <a:gd name="T120" fmla="*/ 130 h 13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7" h="130">
                  <a:moveTo>
                    <a:pt x="24" y="128"/>
                  </a:moveTo>
                  <a:lnTo>
                    <a:pt x="22" y="128"/>
                  </a:lnTo>
                  <a:lnTo>
                    <a:pt x="32" y="126"/>
                  </a:lnTo>
                  <a:lnTo>
                    <a:pt x="40" y="126"/>
                  </a:lnTo>
                  <a:lnTo>
                    <a:pt x="48" y="128"/>
                  </a:lnTo>
                  <a:lnTo>
                    <a:pt x="52" y="130"/>
                  </a:lnTo>
                  <a:lnTo>
                    <a:pt x="58" y="130"/>
                  </a:lnTo>
                  <a:lnTo>
                    <a:pt x="62" y="130"/>
                  </a:lnTo>
                  <a:lnTo>
                    <a:pt x="74" y="130"/>
                  </a:lnTo>
                  <a:lnTo>
                    <a:pt x="80" y="130"/>
                  </a:lnTo>
                  <a:lnTo>
                    <a:pt x="88" y="126"/>
                  </a:lnTo>
                  <a:lnTo>
                    <a:pt x="102" y="126"/>
                  </a:lnTo>
                  <a:lnTo>
                    <a:pt x="100" y="122"/>
                  </a:lnTo>
                  <a:lnTo>
                    <a:pt x="102" y="116"/>
                  </a:lnTo>
                  <a:lnTo>
                    <a:pt x="106" y="114"/>
                  </a:lnTo>
                  <a:lnTo>
                    <a:pt x="110" y="110"/>
                  </a:lnTo>
                  <a:lnTo>
                    <a:pt x="114" y="108"/>
                  </a:lnTo>
                  <a:lnTo>
                    <a:pt x="108" y="102"/>
                  </a:lnTo>
                  <a:lnTo>
                    <a:pt x="100" y="96"/>
                  </a:lnTo>
                  <a:lnTo>
                    <a:pt x="92" y="90"/>
                  </a:lnTo>
                  <a:lnTo>
                    <a:pt x="92" y="84"/>
                  </a:lnTo>
                  <a:lnTo>
                    <a:pt x="90" y="80"/>
                  </a:lnTo>
                  <a:lnTo>
                    <a:pt x="119" y="70"/>
                  </a:lnTo>
                  <a:lnTo>
                    <a:pt x="121" y="70"/>
                  </a:lnTo>
                  <a:lnTo>
                    <a:pt x="127" y="70"/>
                  </a:lnTo>
                  <a:lnTo>
                    <a:pt x="127" y="60"/>
                  </a:lnTo>
                  <a:lnTo>
                    <a:pt x="121" y="46"/>
                  </a:lnTo>
                  <a:lnTo>
                    <a:pt x="114" y="34"/>
                  </a:lnTo>
                  <a:lnTo>
                    <a:pt x="114" y="16"/>
                  </a:lnTo>
                  <a:lnTo>
                    <a:pt x="110" y="12"/>
                  </a:lnTo>
                  <a:lnTo>
                    <a:pt x="108" y="8"/>
                  </a:lnTo>
                  <a:lnTo>
                    <a:pt x="102" y="6"/>
                  </a:lnTo>
                  <a:lnTo>
                    <a:pt x="96" y="4"/>
                  </a:lnTo>
                  <a:lnTo>
                    <a:pt x="92" y="4"/>
                  </a:lnTo>
                  <a:lnTo>
                    <a:pt x="86" y="8"/>
                  </a:lnTo>
                  <a:lnTo>
                    <a:pt x="80" y="10"/>
                  </a:lnTo>
                  <a:lnTo>
                    <a:pt x="76" y="16"/>
                  </a:lnTo>
                  <a:lnTo>
                    <a:pt x="70" y="12"/>
                  </a:lnTo>
                  <a:lnTo>
                    <a:pt x="66" y="8"/>
                  </a:lnTo>
                  <a:lnTo>
                    <a:pt x="52" y="0"/>
                  </a:lnTo>
                  <a:lnTo>
                    <a:pt x="38" y="0"/>
                  </a:lnTo>
                  <a:lnTo>
                    <a:pt x="40" y="8"/>
                  </a:lnTo>
                  <a:lnTo>
                    <a:pt x="42" y="12"/>
                  </a:lnTo>
                  <a:lnTo>
                    <a:pt x="50" y="20"/>
                  </a:lnTo>
                  <a:lnTo>
                    <a:pt x="46" y="20"/>
                  </a:lnTo>
                  <a:lnTo>
                    <a:pt x="42" y="16"/>
                  </a:lnTo>
                  <a:lnTo>
                    <a:pt x="38" y="16"/>
                  </a:lnTo>
                  <a:lnTo>
                    <a:pt x="38" y="18"/>
                  </a:lnTo>
                  <a:lnTo>
                    <a:pt x="36" y="20"/>
                  </a:lnTo>
                  <a:lnTo>
                    <a:pt x="34" y="20"/>
                  </a:lnTo>
                  <a:lnTo>
                    <a:pt x="30" y="18"/>
                  </a:lnTo>
                  <a:lnTo>
                    <a:pt x="26" y="18"/>
                  </a:lnTo>
                  <a:lnTo>
                    <a:pt x="22" y="16"/>
                  </a:lnTo>
                  <a:lnTo>
                    <a:pt x="14" y="18"/>
                  </a:lnTo>
                  <a:lnTo>
                    <a:pt x="14" y="28"/>
                  </a:lnTo>
                  <a:lnTo>
                    <a:pt x="12" y="36"/>
                  </a:lnTo>
                  <a:lnTo>
                    <a:pt x="12" y="42"/>
                  </a:lnTo>
                  <a:lnTo>
                    <a:pt x="14" y="42"/>
                  </a:lnTo>
                  <a:lnTo>
                    <a:pt x="10" y="48"/>
                  </a:lnTo>
                  <a:lnTo>
                    <a:pt x="8" y="52"/>
                  </a:lnTo>
                  <a:lnTo>
                    <a:pt x="6" y="56"/>
                  </a:lnTo>
                  <a:lnTo>
                    <a:pt x="4" y="62"/>
                  </a:lnTo>
                  <a:lnTo>
                    <a:pt x="2" y="66"/>
                  </a:lnTo>
                  <a:lnTo>
                    <a:pt x="0" y="68"/>
                  </a:lnTo>
                  <a:lnTo>
                    <a:pt x="4" y="72"/>
                  </a:lnTo>
                  <a:lnTo>
                    <a:pt x="8" y="76"/>
                  </a:lnTo>
                  <a:lnTo>
                    <a:pt x="6" y="78"/>
                  </a:lnTo>
                  <a:lnTo>
                    <a:pt x="6" y="80"/>
                  </a:lnTo>
                  <a:lnTo>
                    <a:pt x="10" y="88"/>
                  </a:lnTo>
                  <a:lnTo>
                    <a:pt x="10" y="92"/>
                  </a:lnTo>
                  <a:lnTo>
                    <a:pt x="10" y="94"/>
                  </a:lnTo>
                  <a:lnTo>
                    <a:pt x="10" y="96"/>
                  </a:lnTo>
                  <a:lnTo>
                    <a:pt x="20" y="98"/>
                  </a:lnTo>
                  <a:lnTo>
                    <a:pt x="24" y="100"/>
                  </a:lnTo>
                  <a:lnTo>
                    <a:pt x="32" y="102"/>
                  </a:lnTo>
                  <a:lnTo>
                    <a:pt x="30" y="112"/>
                  </a:lnTo>
                  <a:lnTo>
                    <a:pt x="28" y="120"/>
                  </a:lnTo>
                  <a:lnTo>
                    <a:pt x="24" y="126"/>
                  </a:lnTo>
                  <a:lnTo>
                    <a:pt x="24"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58" name="Freeform 185"/>
            <p:cNvSpPr>
              <a:spLocks/>
            </p:cNvSpPr>
            <p:nvPr/>
          </p:nvSpPr>
          <p:spPr bwMode="auto">
            <a:xfrm>
              <a:off x="4751980" y="3195066"/>
              <a:ext cx="86483" cy="46460"/>
            </a:xfrm>
            <a:custGeom>
              <a:avLst/>
              <a:gdLst>
                <a:gd name="T0" fmla="*/ 2147483647 w 60"/>
                <a:gd name="T1" fmla="*/ 2147483647 h 30"/>
                <a:gd name="T2" fmla="*/ 2147483647 w 60"/>
                <a:gd name="T3" fmla="*/ 2147483647 h 30"/>
                <a:gd name="T4" fmla="*/ 2147483647 w 60"/>
                <a:gd name="T5" fmla="*/ 0 h 30"/>
                <a:gd name="T6" fmla="*/ 2147483647 w 60"/>
                <a:gd name="T7" fmla="*/ 0 h 30"/>
                <a:gd name="T8" fmla="*/ 2147483647 w 60"/>
                <a:gd name="T9" fmla="*/ 2147483647 h 30"/>
                <a:gd name="T10" fmla="*/ 2147483647 w 60"/>
                <a:gd name="T11" fmla="*/ 2147483647 h 30"/>
                <a:gd name="T12" fmla="*/ 2147483647 w 60"/>
                <a:gd name="T13" fmla="*/ 0 h 30"/>
                <a:gd name="T14" fmla="*/ 2147483647 w 60"/>
                <a:gd name="T15" fmla="*/ 2147483647 h 30"/>
                <a:gd name="T16" fmla="*/ 2147483647 w 60"/>
                <a:gd name="T17" fmla="*/ 2147483647 h 30"/>
                <a:gd name="T18" fmla="*/ 2147483647 w 60"/>
                <a:gd name="T19" fmla="*/ 2147483647 h 30"/>
                <a:gd name="T20" fmla="*/ 2147483647 w 60"/>
                <a:gd name="T21" fmla="*/ 2147483647 h 30"/>
                <a:gd name="T22" fmla="*/ 2147483647 w 60"/>
                <a:gd name="T23" fmla="*/ 2147483647 h 30"/>
                <a:gd name="T24" fmla="*/ 0 w 60"/>
                <a:gd name="T25" fmla="*/ 2147483647 h 30"/>
                <a:gd name="T26" fmla="*/ 0 w 60"/>
                <a:gd name="T27" fmla="*/ 2147483647 h 30"/>
                <a:gd name="T28" fmla="*/ 2147483647 w 60"/>
                <a:gd name="T29" fmla="*/ 2147483647 h 30"/>
                <a:gd name="T30" fmla="*/ 2147483647 w 60"/>
                <a:gd name="T31" fmla="*/ 2147483647 h 30"/>
                <a:gd name="T32" fmla="*/ 2147483647 w 60"/>
                <a:gd name="T33" fmla="*/ 2147483647 h 30"/>
                <a:gd name="T34" fmla="*/ 2147483647 w 60"/>
                <a:gd name="T35" fmla="*/ 2147483647 h 30"/>
                <a:gd name="T36" fmla="*/ 2147483647 w 60"/>
                <a:gd name="T37" fmla="*/ 2147483647 h 30"/>
                <a:gd name="T38" fmla="*/ 2147483647 w 60"/>
                <a:gd name="T39" fmla="*/ 2147483647 h 30"/>
                <a:gd name="T40" fmla="*/ 2147483647 w 60"/>
                <a:gd name="T41" fmla="*/ 2147483647 h 30"/>
                <a:gd name="T42" fmla="*/ 2147483647 w 60"/>
                <a:gd name="T43" fmla="*/ 2147483647 h 30"/>
                <a:gd name="T44" fmla="*/ 2147483647 w 60"/>
                <a:gd name="T45" fmla="*/ 2147483647 h 30"/>
                <a:gd name="T46" fmla="*/ 2147483647 w 60"/>
                <a:gd name="T47" fmla="*/ 2147483647 h 30"/>
                <a:gd name="T48" fmla="*/ 2147483647 w 60"/>
                <a:gd name="T49" fmla="*/ 2147483647 h 30"/>
                <a:gd name="T50" fmla="*/ 2147483647 w 60"/>
                <a:gd name="T51" fmla="*/ 2147483647 h 30"/>
                <a:gd name="T52" fmla="*/ 2147483647 w 60"/>
                <a:gd name="T53" fmla="*/ 2147483647 h 30"/>
                <a:gd name="T54" fmla="*/ 2147483647 w 60"/>
                <a:gd name="T55" fmla="*/ 2147483647 h 30"/>
                <a:gd name="T56" fmla="*/ 2147483647 w 60"/>
                <a:gd name="T57" fmla="*/ 2147483647 h 30"/>
                <a:gd name="T58" fmla="*/ 2147483647 w 60"/>
                <a:gd name="T59" fmla="*/ 2147483647 h 30"/>
                <a:gd name="T60" fmla="*/ 2147483647 w 60"/>
                <a:gd name="T61" fmla="*/ 2147483647 h 30"/>
                <a:gd name="T62" fmla="*/ 2147483647 w 60"/>
                <a:gd name="T63" fmla="*/ 2147483647 h 30"/>
                <a:gd name="T64" fmla="*/ 2147483647 w 60"/>
                <a:gd name="T65" fmla="*/ 2147483647 h 30"/>
                <a:gd name="T66" fmla="*/ 2147483647 w 60"/>
                <a:gd name="T67" fmla="*/ 2147483647 h 30"/>
                <a:gd name="T68" fmla="*/ 2147483647 w 60"/>
                <a:gd name="T69" fmla="*/ 2147483647 h 30"/>
                <a:gd name="T70" fmla="*/ 2147483647 w 60"/>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
                <a:gd name="T109" fmla="*/ 0 h 30"/>
                <a:gd name="T110" fmla="*/ 60 w 60"/>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 h="30">
                  <a:moveTo>
                    <a:pt x="50" y="4"/>
                  </a:moveTo>
                  <a:lnTo>
                    <a:pt x="44" y="2"/>
                  </a:lnTo>
                  <a:lnTo>
                    <a:pt x="34" y="0"/>
                  </a:lnTo>
                  <a:lnTo>
                    <a:pt x="26" y="0"/>
                  </a:lnTo>
                  <a:lnTo>
                    <a:pt x="16" y="2"/>
                  </a:lnTo>
                  <a:lnTo>
                    <a:pt x="18" y="2"/>
                  </a:lnTo>
                  <a:lnTo>
                    <a:pt x="18" y="0"/>
                  </a:lnTo>
                  <a:lnTo>
                    <a:pt x="16" y="2"/>
                  </a:lnTo>
                  <a:lnTo>
                    <a:pt x="14" y="4"/>
                  </a:lnTo>
                  <a:lnTo>
                    <a:pt x="12" y="8"/>
                  </a:lnTo>
                  <a:lnTo>
                    <a:pt x="8" y="10"/>
                  </a:lnTo>
                  <a:lnTo>
                    <a:pt x="4" y="14"/>
                  </a:lnTo>
                  <a:lnTo>
                    <a:pt x="0" y="22"/>
                  </a:lnTo>
                  <a:lnTo>
                    <a:pt x="0" y="28"/>
                  </a:lnTo>
                  <a:lnTo>
                    <a:pt x="4" y="28"/>
                  </a:lnTo>
                  <a:lnTo>
                    <a:pt x="4" y="26"/>
                  </a:lnTo>
                  <a:lnTo>
                    <a:pt x="4" y="24"/>
                  </a:lnTo>
                  <a:lnTo>
                    <a:pt x="8" y="26"/>
                  </a:lnTo>
                  <a:lnTo>
                    <a:pt x="10" y="24"/>
                  </a:lnTo>
                  <a:lnTo>
                    <a:pt x="12" y="30"/>
                  </a:lnTo>
                  <a:lnTo>
                    <a:pt x="26" y="30"/>
                  </a:lnTo>
                  <a:lnTo>
                    <a:pt x="28" y="28"/>
                  </a:lnTo>
                  <a:lnTo>
                    <a:pt x="30" y="26"/>
                  </a:lnTo>
                  <a:lnTo>
                    <a:pt x="32" y="26"/>
                  </a:lnTo>
                  <a:lnTo>
                    <a:pt x="36" y="28"/>
                  </a:lnTo>
                  <a:lnTo>
                    <a:pt x="40" y="30"/>
                  </a:lnTo>
                  <a:lnTo>
                    <a:pt x="44" y="30"/>
                  </a:lnTo>
                  <a:lnTo>
                    <a:pt x="44" y="26"/>
                  </a:lnTo>
                  <a:lnTo>
                    <a:pt x="48" y="24"/>
                  </a:lnTo>
                  <a:lnTo>
                    <a:pt x="54" y="22"/>
                  </a:lnTo>
                  <a:lnTo>
                    <a:pt x="60" y="20"/>
                  </a:lnTo>
                  <a:lnTo>
                    <a:pt x="60" y="14"/>
                  </a:lnTo>
                  <a:lnTo>
                    <a:pt x="58" y="14"/>
                  </a:lnTo>
                  <a:lnTo>
                    <a:pt x="54" y="12"/>
                  </a:lnTo>
                  <a:lnTo>
                    <a:pt x="50" y="8"/>
                  </a:lnTo>
                  <a:lnTo>
                    <a:pt x="5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59" name="Freeform 186"/>
            <p:cNvSpPr>
              <a:spLocks/>
            </p:cNvSpPr>
            <p:nvPr/>
          </p:nvSpPr>
          <p:spPr bwMode="auto">
            <a:xfrm>
              <a:off x="4824626" y="3156569"/>
              <a:ext cx="156823" cy="71682"/>
            </a:xfrm>
            <a:custGeom>
              <a:avLst/>
              <a:gdLst>
                <a:gd name="T0" fmla="*/ 2147483647 w 107"/>
                <a:gd name="T1" fmla="*/ 2147483647 h 46"/>
                <a:gd name="T2" fmla="*/ 2147483647 w 107"/>
                <a:gd name="T3" fmla="*/ 2147483647 h 46"/>
                <a:gd name="T4" fmla="*/ 2147483647 w 107"/>
                <a:gd name="T5" fmla="*/ 2147483647 h 46"/>
                <a:gd name="T6" fmla="*/ 2147483647 w 107"/>
                <a:gd name="T7" fmla="*/ 2147483647 h 46"/>
                <a:gd name="T8" fmla="*/ 2147483647 w 107"/>
                <a:gd name="T9" fmla="*/ 0 h 46"/>
                <a:gd name="T10" fmla="*/ 2147483647 w 107"/>
                <a:gd name="T11" fmla="*/ 2147483647 h 46"/>
                <a:gd name="T12" fmla="*/ 2147483647 w 107"/>
                <a:gd name="T13" fmla="*/ 2147483647 h 46"/>
                <a:gd name="T14" fmla="*/ 2147483647 w 107"/>
                <a:gd name="T15" fmla="*/ 2147483647 h 46"/>
                <a:gd name="T16" fmla="*/ 2147483647 w 107"/>
                <a:gd name="T17" fmla="*/ 2147483647 h 46"/>
                <a:gd name="T18" fmla="*/ 2147483647 w 107"/>
                <a:gd name="T19" fmla="*/ 2147483647 h 46"/>
                <a:gd name="T20" fmla="*/ 2147483647 w 107"/>
                <a:gd name="T21" fmla="*/ 2147483647 h 46"/>
                <a:gd name="T22" fmla="*/ 2147483647 w 107"/>
                <a:gd name="T23" fmla="*/ 2147483647 h 46"/>
                <a:gd name="T24" fmla="*/ 2147483647 w 107"/>
                <a:gd name="T25" fmla="*/ 2147483647 h 46"/>
                <a:gd name="T26" fmla="*/ 2147483647 w 107"/>
                <a:gd name="T27" fmla="*/ 2147483647 h 46"/>
                <a:gd name="T28" fmla="*/ 2147483647 w 107"/>
                <a:gd name="T29" fmla="*/ 2147483647 h 46"/>
                <a:gd name="T30" fmla="*/ 2147483647 w 107"/>
                <a:gd name="T31" fmla="*/ 2147483647 h 46"/>
                <a:gd name="T32" fmla="*/ 2147483647 w 107"/>
                <a:gd name="T33" fmla="*/ 2147483647 h 46"/>
                <a:gd name="T34" fmla="*/ 2147483647 w 107"/>
                <a:gd name="T35" fmla="*/ 2147483647 h 46"/>
                <a:gd name="T36" fmla="*/ 2147483647 w 107"/>
                <a:gd name="T37" fmla="*/ 2147483647 h 46"/>
                <a:gd name="T38" fmla="*/ 2147483647 w 107"/>
                <a:gd name="T39" fmla="*/ 2147483647 h 46"/>
                <a:gd name="T40" fmla="*/ 2147483647 w 107"/>
                <a:gd name="T41" fmla="*/ 2147483647 h 46"/>
                <a:gd name="T42" fmla="*/ 2147483647 w 107"/>
                <a:gd name="T43" fmla="*/ 2147483647 h 46"/>
                <a:gd name="T44" fmla="*/ 2147483647 w 107"/>
                <a:gd name="T45" fmla="*/ 2147483647 h 46"/>
                <a:gd name="T46" fmla="*/ 2147483647 w 107"/>
                <a:gd name="T47" fmla="*/ 2147483647 h 46"/>
                <a:gd name="T48" fmla="*/ 2147483647 w 107"/>
                <a:gd name="T49" fmla="*/ 2147483647 h 46"/>
                <a:gd name="T50" fmla="*/ 2147483647 w 107"/>
                <a:gd name="T51" fmla="*/ 2147483647 h 46"/>
                <a:gd name="T52" fmla="*/ 2147483647 w 107"/>
                <a:gd name="T53" fmla="*/ 2147483647 h 46"/>
                <a:gd name="T54" fmla="*/ 2147483647 w 107"/>
                <a:gd name="T55" fmla="*/ 2147483647 h 46"/>
                <a:gd name="T56" fmla="*/ 0 w 107"/>
                <a:gd name="T57" fmla="*/ 2147483647 h 46"/>
                <a:gd name="T58" fmla="*/ 0 w 107"/>
                <a:gd name="T59" fmla="*/ 2147483647 h 46"/>
                <a:gd name="T60" fmla="*/ 2147483647 w 107"/>
                <a:gd name="T61" fmla="*/ 2147483647 h 46"/>
                <a:gd name="T62" fmla="*/ 2147483647 w 107"/>
                <a:gd name="T63" fmla="*/ 2147483647 h 46"/>
                <a:gd name="T64" fmla="*/ 2147483647 w 107"/>
                <a:gd name="T65" fmla="*/ 2147483647 h 46"/>
                <a:gd name="T66" fmla="*/ 2147483647 w 107"/>
                <a:gd name="T67" fmla="*/ 2147483647 h 46"/>
                <a:gd name="T68" fmla="*/ 2147483647 w 107"/>
                <a:gd name="T69" fmla="*/ 2147483647 h 46"/>
                <a:gd name="T70" fmla="*/ 2147483647 w 107"/>
                <a:gd name="T71" fmla="*/ 2147483647 h 46"/>
                <a:gd name="T72" fmla="*/ 2147483647 w 107"/>
                <a:gd name="T73" fmla="*/ 2147483647 h 46"/>
                <a:gd name="T74" fmla="*/ 2147483647 w 107"/>
                <a:gd name="T75" fmla="*/ 2147483647 h 46"/>
                <a:gd name="T76" fmla="*/ 2147483647 w 107"/>
                <a:gd name="T77" fmla="*/ 2147483647 h 46"/>
                <a:gd name="T78" fmla="*/ 2147483647 w 107"/>
                <a:gd name="T79" fmla="*/ 2147483647 h 46"/>
                <a:gd name="T80" fmla="*/ 2147483647 w 107"/>
                <a:gd name="T81" fmla="*/ 2147483647 h 46"/>
                <a:gd name="T82" fmla="*/ 2147483647 w 107"/>
                <a:gd name="T83" fmla="*/ 2147483647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7"/>
                <a:gd name="T127" fmla="*/ 0 h 46"/>
                <a:gd name="T128" fmla="*/ 107 w 107"/>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7" h="46">
                  <a:moveTo>
                    <a:pt x="65" y="8"/>
                  </a:moveTo>
                  <a:lnTo>
                    <a:pt x="69" y="6"/>
                  </a:lnTo>
                  <a:lnTo>
                    <a:pt x="71" y="4"/>
                  </a:lnTo>
                  <a:lnTo>
                    <a:pt x="75" y="2"/>
                  </a:lnTo>
                  <a:lnTo>
                    <a:pt x="79" y="0"/>
                  </a:lnTo>
                  <a:lnTo>
                    <a:pt x="85" y="2"/>
                  </a:lnTo>
                  <a:lnTo>
                    <a:pt x="91" y="4"/>
                  </a:lnTo>
                  <a:lnTo>
                    <a:pt x="95" y="6"/>
                  </a:lnTo>
                  <a:lnTo>
                    <a:pt x="101" y="6"/>
                  </a:lnTo>
                  <a:lnTo>
                    <a:pt x="103" y="14"/>
                  </a:lnTo>
                  <a:lnTo>
                    <a:pt x="107" y="18"/>
                  </a:lnTo>
                  <a:lnTo>
                    <a:pt x="101" y="24"/>
                  </a:lnTo>
                  <a:lnTo>
                    <a:pt x="99" y="30"/>
                  </a:lnTo>
                  <a:lnTo>
                    <a:pt x="95" y="38"/>
                  </a:lnTo>
                  <a:lnTo>
                    <a:pt x="93" y="40"/>
                  </a:lnTo>
                  <a:lnTo>
                    <a:pt x="79" y="42"/>
                  </a:lnTo>
                  <a:lnTo>
                    <a:pt x="75" y="44"/>
                  </a:lnTo>
                  <a:lnTo>
                    <a:pt x="73" y="44"/>
                  </a:lnTo>
                  <a:lnTo>
                    <a:pt x="65" y="46"/>
                  </a:lnTo>
                  <a:lnTo>
                    <a:pt x="52" y="44"/>
                  </a:lnTo>
                  <a:lnTo>
                    <a:pt x="42" y="40"/>
                  </a:lnTo>
                  <a:lnTo>
                    <a:pt x="36" y="38"/>
                  </a:lnTo>
                  <a:lnTo>
                    <a:pt x="26" y="36"/>
                  </a:lnTo>
                  <a:lnTo>
                    <a:pt x="22" y="36"/>
                  </a:lnTo>
                  <a:lnTo>
                    <a:pt x="22" y="38"/>
                  </a:lnTo>
                  <a:lnTo>
                    <a:pt x="10" y="38"/>
                  </a:lnTo>
                  <a:lnTo>
                    <a:pt x="8" y="38"/>
                  </a:lnTo>
                  <a:lnTo>
                    <a:pt x="4" y="36"/>
                  </a:lnTo>
                  <a:lnTo>
                    <a:pt x="0" y="32"/>
                  </a:lnTo>
                  <a:lnTo>
                    <a:pt x="0" y="28"/>
                  </a:lnTo>
                  <a:lnTo>
                    <a:pt x="6" y="28"/>
                  </a:lnTo>
                  <a:lnTo>
                    <a:pt x="18" y="28"/>
                  </a:lnTo>
                  <a:lnTo>
                    <a:pt x="24" y="28"/>
                  </a:lnTo>
                  <a:lnTo>
                    <a:pt x="32" y="24"/>
                  </a:lnTo>
                  <a:lnTo>
                    <a:pt x="46" y="24"/>
                  </a:lnTo>
                  <a:lnTo>
                    <a:pt x="44" y="20"/>
                  </a:lnTo>
                  <a:lnTo>
                    <a:pt x="46" y="14"/>
                  </a:lnTo>
                  <a:lnTo>
                    <a:pt x="50" y="12"/>
                  </a:lnTo>
                  <a:lnTo>
                    <a:pt x="54" y="8"/>
                  </a:lnTo>
                  <a:lnTo>
                    <a:pt x="58" y="6"/>
                  </a:lnTo>
                  <a:lnTo>
                    <a:pt x="56" y="6"/>
                  </a:lnTo>
                  <a:lnTo>
                    <a:pt x="65"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60" name="Freeform 187"/>
            <p:cNvSpPr>
              <a:spLocks/>
            </p:cNvSpPr>
            <p:nvPr/>
          </p:nvSpPr>
          <p:spPr bwMode="auto">
            <a:xfrm>
              <a:off x="4762358" y="3212322"/>
              <a:ext cx="270981" cy="258851"/>
            </a:xfrm>
            <a:custGeom>
              <a:avLst/>
              <a:gdLst>
                <a:gd name="T0" fmla="*/ 2147483647 w 185"/>
                <a:gd name="T1" fmla="*/ 2147483647 h 162"/>
                <a:gd name="T2" fmla="*/ 0 w 185"/>
                <a:gd name="T3" fmla="*/ 2147483647 h 162"/>
                <a:gd name="T4" fmla="*/ 2147483647 w 185"/>
                <a:gd name="T5" fmla="*/ 2147483647 h 162"/>
                <a:gd name="T6" fmla="*/ 2147483647 w 185"/>
                <a:gd name="T7" fmla="*/ 2147483647 h 162"/>
                <a:gd name="T8" fmla="*/ 2147483647 w 185"/>
                <a:gd name="T9" fmla="*/ 2147483647 h 162"/>
                <a:gd name="T10" fmla="*/ 2147483647 w 185"/>
                <a:gd name="T11" fmla="*/ 2147483647 h 162"/>
                <a:gd name="T12" fmla="*/ 2147483647 w 185"/>
                <a:gd name="T13" fmla="*/ 2147483647 h 162"/>
                <a:gd name="T14" fmla="*/ 2147483647 w 185"/>
                <a:gd name="T15" fmla="*/ 2147483647 h 162"/>
                <a:gd name="T16" fmla="*/ 2147483647 w 185"/>
                <a:gd name="T17" fmla="*/ 2147483647 h 162"/>
                <a:gd name="T18" fmla="*/ 2147483647 w 185"/>
                <a:gd name="T19" fmla="*/ 2147483647 h 162"/>
                <a:gd name="T20" fmla="*/ 2147483647 w 185"/>
                <a:gd name="T21" fmla="*/ 2147483647 h 162"/>
                <a:gd name="T22" fmla="*/ 2147483647 w 185"/>
                <a:gd name="T23" fmla="*/ 0 h 162"/>
                <a:gd name="T24" fmla="*/ 2147483647 w 185"/>
                <a:gd name="T25" fmla="*/ 2147483647 h 162"/>
                <a:gd name="T26" fmla="*/ 2147483647 w 185"/>
                <a:gd name="T27" fmla="*/ 2147483647 h 162"/>
                <a:gd name="T28" fmla="*/ 2147483647 w 185"/>
                <a:gd name="T29" fmla="*/ 2147483647 h 162"/>
                <a:gd name="T30" fmla="*/ 2147483647 w 185"/>
                <a:gd name="T31" fmla="*/ 2147483647 h 162"/>
                <a:gd name="T32" fmla="*/ 2147483647 w 185"/>
                <a:gd name="T33" fmla="*/ 2147483647 h 162"/>
                <a:gd name="T34" fmla="*/ 2147483647 w 185"/>
                <a:gd name="T35" fmla="*/ 2147483647 h 162"/>
                <a:gd name="T36" fmla="*/ 2147483647 w 185"/>
                <a:gd name="T37" fmla="*/ 2147483647 h 162"/>
                <a:gd name="T38" fmla="*/ 2147483647 w 185"/>
                <a:gd name="T39" fmla="*/ 2147483647 h 162"/>
                <a:gd name="T40" fmla="*/ 2147483647 w 185"/>
                <a:gd name="T41" fmla="*/ 2147483647 h 162"/>
                <a:gd name="T42" fmla="*/ 2147483647 w 185"/>
                <a:gd name="T43" fmla="*/ 2147483647 h 162"/>
                <a:gd name="T44" fmla="*/ 2147483647 w 185"/>
                <a:gd name="T45" fmla="*/ 2147483647 h 162"/>
                <a:gd name="T46" fmla="*/ 2147483647 w 185"/>
                <a:gd name="T47" fmla="*/ 2147483647 h 162"/>
                <a:gd name="T48" fmla="*/ 2147483647 w 185"/>
                <a:gd name="T49" fmla="*/ 2147483647 h 162"/>
                <a:gd name="T50" fmla="*/ 2147483647 w 185"/>
                <a:gd name="T51" fmla="*/ 2147483647 h 162"/>
                <a:gd name="T52" fmla="*/ 2147483647 w 185"/>
                <a:gd name="T53" fmla="*/ 2147483647 h 162"/>
                <a:gd name="T54" fmla="*/ 2147483647 w 185"/>
                <a:gd name="T55" fmla="*/ 2147483647 h 162"/>
                <a:gd name="T56" fmla="*/ 2147483647 w 185"/>
                <a:gd name="T57" fmla="*/ 2147483647 h 162"/>
                <a:gd name="T58" fmla="*/ 2147483647 w 185"/>
                <a:gd name="T59" fmla="*/ 2147483647 h 162"/>
                <a:gd name="T60" fmla="*/ 2147483647 w 185"/>
                <a:gd name="T61" fmla="*/ 2147483647 h 162"/>
                <a:gd name="T62" fmla="*/ 2147483647 w 185"/>
                <a:gd name="T63" fmla="*/ 2147483647 h 162"/>
                <a:gd name="T64" fmla="*/ 2147483647 w 185"/>
                <a:gd name="T65" fmla="*/ 2147483647 h 162"/>
                <a:gd name="T66" fmla="*/ 2147483647 w 185"/>
                <a:gd name="T67" fmla="*/ 2147483647 h 162"/>
                <a:gd name="T68" fmla="*/ 2147483647 w 185"/>
                <a:gd name="T69" fmla="*/ 2147483647 h 162"/>
                <a:gd name="T70" fmla="*/ 2147483647 w 185"/>
                <a:gd name="T71" fmla="*/ 2147483647 h 162"/>
                <a:gd name="T72" fmla="*/ 2147483647 w 185"/>
                <a:gd name="T73" fmla="*/ 2147483647 h 162"/>
                <a:gd name="T74" fmla="*/ 2147483647 w 185"/>
                <a:gd name="T75" fmla="*/ 2147483647 h 162"/>
                <a:gd name="T76" fmla="*/ 2147483647 w 185"/>
                <a:gd name="T77" fmla="*/ 2147483647 h 162"/>
                <a:gd name="T78" fmla="*/ 2147483647 w 185"/>
                <a:gd name="T79" fmla="*/ 2147483647 h 162"/>
                <a:gd name="T80" fmla="*/ 2147483647 w 185"/>
                <a:gd name="T81" fmla="*/ 2147483647 h 162"/>
                <a:gd name="T82" fmla="*/ 2147483647 w 185"/>
                <a:gd name="T83" fmla="*/ 2147483647 h 162"/>
                <a:gd name="T84" fmla="*/ 2147483647 w 185"/>
                <a:gd name="T85" fmla="*/ 2147483647 h 162"/>
                <a:gd name="T86" fmla="*/ 2147483647 w 185"/>
                <a:gd name="T87" fmla="*/ 2147483647 h 162"/>
                <a:gd name="T88" fmla="*/ 2147483647 w 185"/>
                <a:gd name="T89" fmla="*/ 2147483647 h 162"/>
                <a:gd name="T90" fmla="*/ 2147483647 w 185"/>
                <a:gd name="T91" fmla="*/ 2147483647 h 162"/>
                <a:gd name="T92" fmla="*/ 2147483647 w 185"/>
                <a:gd name="T93" fmla="*/ 2147483647 h 162"/>
                <a:gd name="T94" fmla="*/ 2147483647 w 185"/>
                <a:gd name="T95" fmla="*/ 2147483647 h 162"/>
                <a:gd name="T96" fmla="*/ 2147483647 w 185"/>
                <a:gd name="T97" fmla="*/ 2147483647 h 1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5"/>
                <a:gd name="T148" fmla="*/ 0 h 162"/>
                <a:gd name="T149" fmla="*/ 185 w 185"/>
                <a:gd name="T150" fmla="*/ 162 h 1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5" h="162">
                  <a:moveTo>
                    <a:pt x="18" y="56"/>
                  </a:moveTo>
                  <a:lnTo>
                    <a:pt x="12" y="52"/>
                  </a:lnTo>
                  <a:lnTo>
                    <a:pt x="8" y="46"/>
                  </a:lnTo>
                  <a:lnTo>
                    <a:pt x="0" y="36"/>
                  </a:lnTo>
                  <a:lnTo>
                    <a:pt x="8" y="30"/>
                  </a:lnTo>
                  <a:lnTo>
                    <a:pt x="8" y="28"/>
                  </a:lnTo>
                  <a:lnTo>
                    <a:pt x="6" y="26"/>
                  </a:lnTo>
                  <a:lnTo>
                    <a:pt x="4" y="24"/>
                  </a:lnTo>
                  <a:lnTo>
                    <a:pt x="4" y="22"/>
                  </a:lnTo>
                  <a:lnTo>
                    <a:pt x="4" y="18"/>
                  </a:lnTo>
                  <a:lnTo>
                    <a:pt x="18" y="18"/>
                  </a:lnTo>
                  <a:lnTo>
                    <a:pt x="20" y="16"/>
                  </a:lnTo>
                  <a:lnTo>
                    <a:pt x="22" y="14"/>
                  </a:lnTo>
                  <a:lnTo>
                    <a:pt x="24" y="14"/>
                  </a:lnTo>
                  <a:lnTo>
                    <a:pt x="28" y="16"/>
                  </a:lnTo>
                  <a:lnTo>
                    <a:pt x="32" y="18"/>
                  </a:lnTo>
                  <a:lnTo>
                    <a:pt x="36" y="18"/>
                  </a:lnTo>
                  <a:lnTo>
                    <a:pt x="36" y="14"/>
                  </a:lnTo>
                  <a:lnTo>
                    <a:pt x="40" y="12"/>
                  </a:lnTo>
                  <a:lnTo>
                    <a:pt x="46" y="10"/>
                  </a:lnTo>
                  <a:lnTo>
                    <a:pt x="52" y="8"/>
                  </a:lnTo>
                  <a:lnTo>
                    <a:pt x="52" y="2"/>
                  </a:lnTo>
                  <a:lnTo>
                    <a:pt x="64" y="2"/>
                  </a:lnTo>
                  <a:lnTo>
                    <a:pt x="64" y="0"/>
                  </a:lnTo>
                  <a:lnTo>
                    <a:pt x="68" y="0"/>
                  </a:lnTo>
                  <a:lnTo>
                    <a:pt x="74" y="2"/>
                  </a:lnTo>
                  <a:lnTo>
                    <a:pt x="80" y="2"/>
                  </a:lnTo>
                  <a:lnTo>
                    <a:pt x="94" y="8"/>
                  </a:lnTo>
                  <a:lnTo>
                    <a:pt x="96" y="8"/>
                  </a:lnTo>
                  <a:lnTo>
                    <a:pt x="96" y="16"/>
                  </a:lnTo>
                  <a:lnTo>
                    <a:pt x="88" y="24"/>
                  </a:lnTo>
                  <a:lnTo>
                    <a:pt x="86" y="28"/>
                  </a:lnTo>
                  <a:lnTo>
                    <a:pt x="86" y="32"/>
                  </a:lnTo>
                  <a:lnTo>
                    <a:pt x="84" y="38"/>
                  </a:lnTo>
                  <a:lnTo>
                    <a:pt x="84" y="44"/>
                  </a:lnTo>
                  <a:lnTo>
                    <a:pt x="84" y="48"/>
                  </a:lnTo>
                  <a:lnTo>
                    <a:pt x="88" y="52"/>
                  </a:lnTo>
                  <a:lnTo>
                    <a:pt x="96" y="58"/>
                  </a:lnTo>
                  <a:lnTo>
                    <a:pt x="107" y="62"/>
                  </a:lnTo>
                  <a:lnTo>
                    <a:pt x="109" y="64"/>
                  </a:lnTo>
                  <a:lnTo>
                    <a:pt x="115" y="68"/>
                  </a:lnTo>
                  <a:lnTo>
                    <a:pt x="119" y="72"/>
                  </a:lnTo>
                  <a:lnTo>
                    <a:pt x="121" y="80"/>
                  </a:lnTo>
                  <a:lnTo>
                    <a:pt x="125" y="86"/>
                  </a:lnTo>
                  <a:lnTo>
                    <a:pt x="131" y="90"/>
                  </a:lnTo>
                  <a:lnTo>
                    <a:pt x="135" y="92"/>
                  </a:lnTo>
                  <a:lnTo>
                    <a:pt x="137" y="92"/>
                  </a:lnTo>
                  <a:lnTo>
                    <a:pt x="139" y="90"/>
                  </a:lnTo>
                  <a:lnTo>
                    <a:pt x="141" y="94"/>
                  </a:lnTo>
                  <a:lnTo>
                    <a:pt x="145" y="98"/>
                  </a:lnTo>
                  <a:lnTo>
                    <a:pt x="149" y="102"/>
                  </a:lnTo>
                  <a:lnTo>
                    <a:pt x="161" y="108"/>
                  </a:lnTo>
                  <a:lnTo>
                    <a:pt x="173" y="114"/>
                  </a:lnTo>
                  <a:lnTo>
                    <a:pt x="179" y="120"/>
                  </a:lnTo>
                  <a:lnTo>
                    <a:pt x="185" y="124"/>
                  </a:lnTo>
                  <a:lnTo>
                    <a:pt x="179" y="124"/>
                  </a:lnTo>
                  <a:lnTo>
                    <a:pt x="173" y="124"/>
                  </a:lnTo>
                  <a:lnTo>
                    <a:pt x="169" y="122"/>
                  </a:lnTo>
                  <a:lnTo>
                    <a:pt x="163" y="118"/>
                  </a:lnTo>
                  <a:lnTo>
                    <a:pt x="159" y="118"/>
                  </a:lnTo>
                  <a:lnTo>
                    <a:pt x="153" y="120"/>
                  </a:lnTo>
                  <a:lnTo>
                    <a:pt x="153" y="124"/>
                  </a:lnTo>
                  <a:lnTo>
                    <a:pt x="153" y="126"/>
                  </a:lnTo>
                  <a:lnTo>
                    <a:pt x="155" y="128"/>
                  </a:lnTo>
                  <a:lnTo>
                    <a:pt x="159" y="132"/>
                  </a:lnTo>
                  <a:lnTo>
                    <a:pt x="161" y="136"/>
                  </a:lnTo>
                  <a:lnTo>
                    <a:pt x="163" y="138"/>
                  </a:lnTo>
                  <a:lnTo>
                    <a:pt x="163" y="140"/>
                  </a:lnTo>
                  <a:lnTo>
                    <a:pt x="163" y="144"/>
                  </a:lnTo>
                  <a:lnTo>
                    <a:pt x="161" y="146"/>
                  </a:lnTo>
                  <a:lnTo>
                    <a:pt x="155" y="144"/>
                  </a:lnTo>
                  <a:lnTo>
                    <a:pt x="155" y="152"/>
                  </a:lnTo>
                  <a:lnTo>
                    <a:pt x="155" y="154"/>
                  </a:lnTo>
                  <a:lnTo>
                    <a:pt x="151" y="158"/>
                  </a:lnTo>
                  <a:lnTo>
                    <a:pt x="147" y="162"/>
                  </a:lnTo>
                  <a:lnTo>
                    <a:pt x="141" y="162"/>
                  </a:lnTo>
                  <a:lnTo>
                    <a:pt x="141" y="156"/>
                  </a:lnTo>
                  <a:lnTo>
                    <a:pt x="145" y="152"/>
                  </a:lnTo>
                  <a:lnTo>
                    <a:pt x="147" y="148"/>
                  </a:lnTo>
                  <a:lnTo>
                    <a:pt x="147" y="142"/>
                  </a:lnTo>
                  <a:lnTo>
                    <a:pt x="147" y="136"/>
                  </a:lnTo>
                  <a:lnTo>
                    <a:pt x="145" y="132"/>
                  </a:lnTo>
                  <a:lnTo>
                    <a:pt x="141" y="126"/>
                  </a:lnTo>
                  <a:lnTo>
                    <a:pt x="135" y="124"/>
                  </a:lnTo>
                  <a:lnTo>
                    <a:pt x="129" y="120"/>
                  </a:lnTo>
                  <a:lnTo>
                    <a:pt x="119" y="112"/>
                  </a:lnTo>
                  <a:lnTo>
                    <a:pt x="107" y="104"/>
                  </a:lnTo>
                  <a:lnTo>
                    <a:pt x="84" y="92"/>
                  </a:lnTo>
                  <a:lnTo>
                    <a:pt x="74" y="84"/>
                  </a:lnTo>
                  <a:lnTo>
                    <a:pt x="64" y="74"/>
                  </a:lnTo>
                  <a:lnTo>
                    <a:pt x="56" y="64"/>
                  </a:lnTo>
                  <a:lnTo>
                    <a:pt x="52" y="50"/>
                  </a:lnTo>
                  <a:lnTo>
                    <a:pt x="42" y="48"/>
                  </a:lnTo>
                  <a:lnTo>
                    <a:pt x="36" y="44"/>
                  </a:lnTo>
                  <a:lnTo>
                    <a:pt x="30" y="46"/>
                  </a:lnTo>
                  <a:lnTo>
                    <a:pt x="28" y="50"/>
                  </a:lnTo>
                  <a:lnTo>
                    <a:pt x="24" y="54"/>
                  </a:lnTo>
                  <a:lnTo>
                    <a:pt x="20" y="56"/>
                  </a:lnTo>
                  <a:lnTo>
                    <a:pt x="18"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61" name="Freeform 188"/>
            <p:cNvSpPr>
              <a:spLocks/>
            </p:cNvSpPr>
            <p:nvPr/>
          </p:nvSpPr>
          <p:spPr bwMode="auto">
            <a:xfrm>
              <a:off x="4908803" y="2991966"/>
              <a:ext cx="206407" cy="157966"/>
            </a:xfrm>
            <a:custGeom>
              <a:avLst/>
              <a:gdLst>
                <a:gd name="T0" fmla="*/ 2147483647 w 141"/>
                <a:gd name="T1" fmla="*/ 2147483647 h 100"/>
                <a:gd name="T2" fmla="*/ 2147483647 w 141"/>
                <a:gd name="T3" fmla="*/ 2147483647 h 100"/>
                <a:gd name="T4" fmla="*/ 2147483647 w 141"/>
                <a:gd name="T5" fmla="*/ 2147483647 h 100"/>
                <a:gd name="T6" fmla="*/ 2147483647 w 141"/>
                <a:gd name="T7" fmla="*/ 2147483647 h 100"/>
                <a:gd name="T8" fmla="*/ 2147483647 w 141"/>
                <a:gd name="T9" fmla="*/ 2147483647 h 100"/>
                <a:gd name="T10" fmla="*/ 2147483647 w 141"/>
                <a:gd name="T11" fmla="*/ 2147483647 h 100"/>
                <a:gd name="T12" fmla="*/ 2147483647 w 141"/>
                <a:gd name="T13" fmla="*/ 2147483647 h 100"/>
                <a:gd name="T14" fmla="*/ 2147483647 w 141"/>
                <a:gd name="T15" fmla="*/ 2147483647 h 100"/>
                <a:gd name="T16" fmla="*/ 2147483647 w 141"/>
                <a:gd name="T17" fmla="*/ 2147483647 h 100"/>
                <a:gd name="T18" fmla="*/ 2147483647 w 141"/>
                <a:gd name="T19" fmla="*/ 2147483647 h 100"/>
                <a:gd name="T20" fmla="*/ 2147483647 w 141"/>
                <a:gd name="T21" fmla="*/ 2147483647 h 100"/>
                <a:gd name="T22" fmla="*/ 2147483647 w 141"/>
                <a:gd name="T23" fmla="*/ 2147483647 h 100"/>
                <a:gd name="T24" fmla="*/ 2147483647 w 141"/>
                <a:gd name="T25" fmla="*/ 2147483647 h 100"/>
                <a:gd name="T26" fmla="*/ 2147483647 w 141"/>
                <a:gd name="T27" fmla="*/ 2147483647 h 100"/>
                <a:gd name="T28" fmla="*/ 2147483647 w 141"/>
                <a:gd name="T29" fmla="*/ 2147483647 h 100"/>
                <a:gd name="T30" fmla="*/ 2147483647 w 141"/>
                <a:gd name="T31" fmla="*/ 2147483647 h 100"/>
                <a:gd name="T32" fmla="*/ 2147483647 w 141"/>
                <a:gd name="T33" fmla="*/ 2147483647 h 100"/>
                <a:gd name="T34" fmla="*/ 2147483647 w 141"/>
                <a:gd name="T35" fmla="*/ 2147483647 h 100"/>
                <a:gd name="T36" fmla="*/ 2147483647 w 141"/>
                <a:gd name="T37" fmla="*/ 2147483647 h 100"/>
                <a:gd name="T38" fmla="*/ 2147483647 w 141"/>
                <a:gd name="T39" fmla="*/ 2147483647 h 100"/>
                <a:gd name="T40" fmla="*/ 2147483647 w 141"/>
                <a:gd name="T41" fmla="*/ 2147483647 h 100"/>
                <a:gd name="T42" fmla="*/ 2147483647 w 141"/>
                <a:gd name="T43" fmla="*/ 2147483647 h 100"/>
                <a:gd name="T44" fmla="*/ 2147483647 w 141"/>
                <a:gd name="T45" fmla="*/ 2147483647 h 100"/>
                <a:gd name="T46" fmla="*/ 2147483647 w 141"/>
                <a:gd name="T47" fmla="*/ 2147483647 h 100"/>
                <a:gd name="T48" fmla="*/ 0 w 141"/>
                <a:gd name="T49" fmla="*/ 2147483647 h 100"/>
                <a:gd name="T50" fmla="*/ 0 w 141"/>
                <a:gd name="T51" fmla="*/ 2147483647 h 100"/>
                <a:gd name="T52" fmla="*/ 2147483647 w 141"/>
                <a:gd name="T53" fmla="*/ 2147483647 h 100"/>
                <a:gd name="T54" fmla="*/ 2147483647 w 141"/>
                <a:gd name="T55" fmla="*/ 2147483647 h 100"/>
                <a:gd name="T56" fmla="*/ 2147483647 w 141"/>
                <a:gd name="T57" fmla="*/ 2147483647 h 100"/>
                <a:gd name="T58" fmla="*/ 2147483647 w 141"/>
                <a:gd name="T59" fmla="*/ 0 h 100"/>
                <a:gd name="T60" fmla="*/ 2147483647 w 141"/>
                <a:gd name="T61" fmla="*/ 0 h 100"/>
                <a:gd name="T62" fmla="*/ 2147483647 w 141"/>
                <a:gd name="T63" fmla="*/ 2147483647 h 100"/>
                <a:gd name="T64" fmla="*/ 2147483647 w 141"/>
                <a:gd name="T65" fmla="*/ 2147483647 h 100"/>
                <a:gd name="T66" fmla="*/ 2147483647 w 141"/>
                <a:gd name="T67" fmla="*/ 2147483647 h 100"/>
                <a:gd name="T68" fmla="*/ 2147483647 w 141"/>
                <a:gd name="T69" fmla="*/ 2147483647 h 100"/>
                <a:gd name="T70" fmla="*/ 2147483647 w 141"/>
                <a:gd name="T71" fmla="*/ 2147483647 h 100"/>
                <a:gd name="T72" fmla="*/ 2147483647 w 141"/>
                <a:gd name="T73" fmla="*/ 2147483647 h 100"/>
                <a:gd name="T74" fmla="*/ 2147483647 w 141"/>
                <a:gd name="T75" fmla="*/ 2147483647 h 100"/>
                <a:gd name="T76" fmla="*/ 2147483647 w 141"/>
                <a:gd name="T77" fmla="*/ 2147483647 h 100"/>
                <a:gd name="T78" fmla="*/ 2147483647 w 141"/>
                <a:gd name="T79" fmla="*/ 2147483647 h 100"/>
                <a:gd name="T80" fmla="*/ 2147483647 w 141"/>
                <a:gd name="T81" fmla="*/ 2147483647 h 100"/>
                <a:gd name="T82" fmla="*/ 2147483647 w 141"/>
                <a:gd name="T83" fmla="*/ 2147483647 h 100"/>
                <a:gd name="T84" fmla="*/ 2147483647 w 141"/>
                <a:gd name="T85" fmla="*/ 2147483647 h 100"/>
                <a:gd name="T86" fmla="*/ 2147483647 w 141"/>
                <a:gd name="T87" fmla="*/ 2147483647 h 100"/>
                <a:gd name="T88" fmla="*/ 2147483647 w 141"/>
                <a:gd name="T89" fmla="*/ 2147483647 h 100"/>
                <a:gd name="T90" fmla="*/ 2147483647 w 141"/>
                <a:gd name="T91" fmla="*/ 2147483647 h 100"/>
                <a:gd name="T92" fmla="*/ 2147483647 w 141"/>
                <a:gd name="T93" fmla="*/ 2147483647 h 100"/>
                <a:gd name="T94" fmla="*/ 2147483647 w 141"/>
                <a:gd name="T95" fmla="*/ 2147483647 h 100"/>
                <a:gd name="T96" fmla="*/ 2147483647 w 141"/>
                <a:gd name="T97" fmla="*/ 2147483647 h 100"/>
                <a:gd name="T98" fmla="*/ 2147483647 w 141"/>
                <a:gd name="T99" fmla="*/ 2147483647 h 100"/>
                <a:gd name="T100" fmla="*/ 2147483647 w 141"/>
                <a:gd name="T101" fmla="*/ 2147483647 h 100"/>
                <a:gd name="T102" fmla="*/ 2147483647 w 141"/>
                <a:gd name="T103" fmla="*/ 2147483647 h 100"/>
                <a:gd name="T104" fmla="*/ 2147483647 w 141"/>
                <a:gd name="T105" fmla="*/ 2147483647 h 100"/>
                <a:gd name="T106" fmla="*/ 2147483647 w 141"/>
                <a:gd name="T107" fmla="*/ 2147483647 h 100"/>
                <a:gd name="T108" fmla="*/ 2147483647 w 141"/>
                <a:gd name="T109" fmla="*/ 2147483647 h 1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0"/>
                <a:gd name="T167" fmla="*/ 141 w 141"/>
                <a:gd name="T168" fmla="*/ 100 h 1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0">
                  <a:moveTo>
                    <a:pt x="121" y="100"/>
                  </a:moveTo>
                  <a:lnTo>
                    <a:pt x="117" y="100"/>
                  </a:lnTo>
                  <a:lnTo>
                    <a:pt x="111" y="100"/>
                  </a:lnTo>
                  <a:lnTo>
                    <a:pt x="101" y="98"/>
                  </a:lnTo>
                  <a:lnTo>
                    <a:pt x="91" y="100"/>
                  </a:lnTo>
                  <a:lnTo>
                    <a:pt x="85" y="100"/>
                  </a:lnTo>
                  <a:lnTo>
                    <a:pt x="83" y="100"/>
                  </a:lnTo>
                  <a:lnTo>
                    <a:pt x="81" y="96"/>
                  </a:lnTo>
                  <a:lnTo>
                    <a:pt x="75" y="96"/>
                  </a:lnTo>
                  <a:lnTo>
                    <a:pt x="71" y="96"/>
                  </a:lnTo>
                  <a:lnTo>
                    <a:pt x="69" y="96"/>
                  </a:lnTo>
                  <a:lnTo>
                    <a:pt x="67" y="94"/>
                  </a:lnTo>
                  <a:lnTo>
                    <a:pt x="65" y="88"/>
                  </a:lnTo>
                  <a:lnTo>
                    <a:pt x="61" y="86"/>
                  </a:lnTo>
                  <a:lnTo>
                    <a:pt x="55" y="84"/>
                  </a:lnTo>
                  <a:lnTo>
                    <a:pt x="47" y="82"/>
                  </a:lnTo>
                  <a:lnTo>
                    <a:pt x="43" y="78"/>
                  </a:lnTo>
                  <a:lnTo>
                    <a:pt x="41" y="82"/>
                  </a:lnTo>
                  <a:lnTo>
                    <a:pt x="37" y="82"/>
                  </a:lnTo>
                  <a:lnTo>
                    <a:pt x="35" y="82"/>
                  </a:lnTo>
                  <a:lnTo>
                    <a:pt x="35" y="78"/>
                  </a:lnTo>
                  <a:lnTo>
                    <a:pt x="13" y="72"/>
                  </a:lnTo>
                  <a:lnTo>
                    <a:pt x="13" y="62"/>
                  </a:lnTo>
                  <a:lnTo>
                    <a:pt x="7" y="48"/>
                  </a:lnTo>
                  <a:lnTo>
                    <a:pt x="0" y="36"/>
                  </a:lnTo>
                  <a:lnTo>
                    <a:pt x="0" y="18"/>
                  </a:lnTo>
                  <a:lnTo>
                    <a:pt x="5" y="18"/>
                  </a:lnTo>
                  <a:lnTo>
                    <a:pt x="13" y="16"/>
                  </a:lnTo>
                  <a:lnTo>
                    <a:pt x="25" y="10"/>
                  </a:lnTo>
                  <a:lnTo>
                    <a:pt x="41" y="0"/>
                  </a:lnTo>
                  <a:lnTo>
                    <a:pt x="59" y="0"/>
                  </a:lnTo>
                  <a:lnTo>
                    <a:pt x="61" y="4"/>
                  </a:lnTo>
                  <a:lnTo>
                    <a:pt x="61" y="6"/>
                  </a:lnTo>
                  <a:lnTo>
                    <a:pt x="65" y="8"/>
                  </a:lnTo>
                  <a:lnTo>
                    <a:pt x="75" y="6"/>
                  </a:lnTo>
                  <a:lnTo>
                    <a:pt x="113" y="6"/>
                  </a:lnTo>
                  <a:lnTo>
                    <a:pt x="117" y="10"/>
                  </a:lnTo>
                  <a:lnTo>
                    <a:pt x="119" y="12"/>
                  </a:lnTo>
                  <a:lnTo>
                    <a:pt x="123" y="14"/>
                  </a:lnTo>
                  <a:lnTo>
                    <a:pt x="125" y="16"/>
                  </a:lnTo>
                  <a:lnTo>
                    <a:pt x="129" y="22"/>
                  </a:lnTo>
                  <a:lnTo>
                    <a:pt x="131" y="28"/>
                  </a:lnTo>
                  <a:lnTo>
                    <a:pt x="131" y="34"/>
                  </a:lnTo>
                  <a:lnTo>
                    <a:pt x="135" y="40"/>
                  </a:lnTo>
                  <a:lnTo>
                    <a:pt x="129" y="44"/>
                  </a:lnTo>
                  <a:lnTo>
                    <a:pt x="127" y="46"/>
                  </a:lnTo>
                  <a:lnTo>
                    <a:pt x="125" y="46"/>
                  </a:lnTo>
                  <a:lnTo>
                    <a:pt x="125" y="50"/>
                  </a:lnTo>
                  <a:lnTo>
                    <a:pt x="127" y="54"/>
                  </a:lnTo>
                  <a:lnTo>
                    <a:pt x="133" y="62"/>
                  </a:lnTo>
                  <a:lnTo>
                    <a:pt x="141" y="76"/>
                  </a:lnTo>
                  <a:lnTo>
                    <a:pt x="135" y="80"/>
                  </a:lnTo>
                  <a:lnTo>
                    <a:pt x="131" y="88"/>
                  </a:lnTo>
                  <a:lnTo>
                    <a:pt x="121" y="98"/>
                  </a:lnTo>
                  <a:lnTo>
                    <a:pt x="121"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62" name="Freeform 189"/>
            <p:cNvSpPr>
              <a:spLocks/>
            </p:cNvSpPr>
            <p:nvPr/>
          </p:nvSpPr>
          <p:spPr bwMode="auto">
            <a:xfrm>
              <a:off x="5039105" y="3341084"/>
              <a:ext cx="41512" cy="82301"/>
            </a:xfrm>
            <a:custGeom>
              <a:avLst/>
              <a:gdLst>
                <a:gd name="T0" fmla="*/ 2147483647 w 28"/>
                <a:gd name="T1" fmla="*/ 2147483647 h 52"/>
                <a:gd name="T2" fmla="*/ 2147483647 w 28"/>
                <a:gd name="T3" fmla="*/ 2147483647 h 52"/>
                <a:gd name="T4" fmla="*/ 2147483647 w 28"/>
                <a:gd name="T5" fmla="*/ 2147483647 h 52"/>
                <a:gd name="T6" fmla="*/ 2147483647 w 28"/>
                <a:gd name="T7" fmla="*/ 2147483647 h 52"/>
                <a:gd name="T8" fmla="*/ 2147483647 w 28"/>
                <a:gd name="T9" fmla="*/ 2147483647 h 52"/>
                <a:gd name="T10" fmla="*/ 2147483647 w 28"/>
                <a:gd name="T11" fmla="*/ 2147483647 h 52"/>
                <a:gd name="T12" fmla="*/ 2147483647 w 28"/>
                <a:gd name="T13" fmla="*/ 2147483647 h 52"/>
                <a:gd name="T14" fmla="*/ 2147483647 w 28"/>
                <a:gd name="T15" fmla="*/ 2147483647 h 52"/>
                <a:gd name="T16" fmla="*/ 2147483647 w 28"/>
                <a:gd name="T17" fmla="*/ 2147483647 h 52"/>
                <a:gd name="T18" fmla="*/ 0 w 28"/>
                <a:gd name="T19" fmla="*/ 2147483647 h 52"/>
                <a:gd name="T20" fmla="*/ 2147483647 w 28"/>
                <a:gd name="T21" fmla="*/ 2147483647 h 52"/>
                <a:gd name="T22" fmla="*/ 2147483647 w 28"/>
                <a:gd name="T23" fmla="*/ 2147483647 h 52"/>
                <a:gd name="T24" fmla="*/ 2147483647 w 28"/>
                <a:gd name="T25" fmla="*/ 0 h 52"/>
                <a:gd name="T26" fmla="*/ 2147483647 w 28"/>
                <a:gd name="T27" fmla="*/ 0 h 52"/>
                <a:gd name="T28" fmla="*/ 2147483647 w 28"/>
                <a:gd name="T29" fmla="*/ 0 h 52"/>
                <a:gd name="T30" fmla="*/ 2147483647 w 28"/>
                <a:gd name="T31" fmla="*/ 2147483647 h 52"/>
                <a:gd name="T32" fmla="*/ 2147483647 w 28"/>
                <a:gd name="T33" fmla="*/ 2147483647 h 52"/>
                <a:gd name="T34" fmla="*/ 2147483647 w 28"/>
                <a:gd name="T35" fmla="*/ 2147483647 h 52"/>
                <a:gd name="T36" fmla="*/ 2147483647 w 28"/>
                <a:gd name="T37" fmla="*/ 2147483647 h 52"/>
                <a:gd name="T38" fmla="*/ 2147483647 w 28"/>
                <a:gd name="T39" fmla="*/ 2147483647 h 52"/>
                <a:gd name="T40" fmla="*/ 2147483647 w 28"/>
                <a:gd name="T41" fmla="*/ 2147483647 h 52"/>
                <a:gd name="T42" fmla="*/ 2147483647 w 28"/>
                <a:gd name="T43" fmla="*/ 2147483647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
                <a:gd name="T67" fmla="*/ 0 h 52"/>
                <a:gd name="T68" fmla="*/ 28 w 28"/>
                <a:gd name="T69" fmla="*/ 52 h 5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 h="52">
                  <a:moveTo>
                    <a:pt x="28" y="30"/>
                  </a:moveTo>
                  <a:lnTo>
                    <a:pt x="28" y="38"/>
                  </a:lnTo>
                  <a:lnTo>
                    <a:pt x="24" y="42"/>
                  </a:lnTo>
                  <a:lnTo>
                    <a:pt x="20" y="46"/>
                  </a:lnTo>
                  <a:lnTo>
                    <a:pt x="16" y="52"/>
                  </a:lnTo>
                  <a:lnTo>
                    <a:pt x="12" y="46"/>
                  </a:lnTo>
                  <a:lnTo>
                    <a:pt x="8" y="42"/>
                  </a:lnTo>
                  <a:lnTo>
                    <a:pt x="6" y="26"/>
                  </a:lnTo>
                  <a:lnTo>
                    <a:pt x="4" y="16"/>
                  </a:lnTo>
                  <a:lnTo>
                    <a:pt x="0" y="8"/>
                  </a:lnTo>
                  <a:lnTo>
                    <a:pt x="2" y="6"/>
                  </a:lnTo>
                  <a:lnTo>
                    <a:pt x="2" y="2"/>
                  </a:lnTo>
                  <a:lnTo>
                    <a:pt x="2" y="0"/>
                  </a:lnTo>
                  <a:lnTo>
                    <a:pt x="6" y="0"/>
                  </a:lnTo>
                  <a:lnTo>
                    <a:pt x="10" y="0"/>
                  </a:lnTo>
                  <a:lnTo>
                    <a:pt x="12" y="2"/>
                  </a:lnTo>
                  <a:lnTo>
                    <a:pt x="18" y="8"/>
                  </a:lnTo>
                  <a:lnTo>
                    <a:pt x="18" y="16"/>
                  </a:lnTo>
                  <a:lnTo>
                    <a:pt x="18" y="22"/>
                  </a:lnTo>
                  <a:lnTo>
                    <a:pt x="22" y="28"/>
                  </a:lnTo>
                  <a:lnTo>
                    <a:pt x="26" y="28"/>
                  </a:lnTo>
                  <a:lnTo>
                    <a:pt x="28"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63" name="Freeform 190"/>
            <p:cNvSpPr>
              <a:spLocks/>
            </p:cNvSpPr>
            <p:nvPr/>
          </p:nvSpPr>
          <p:spPr bwMode="auto">
            <a:xfrm>
              <a:off x="5062167" y="3364977"/>
              <a:ext cx="138373" cy="155311"/>
            </a:xfrm>
            <a:custGeom>
              <a:avLst/>
              <a:gdLst>
                <a:gd name="T0" fmla="*/ 2147483647 w 94"/>
                <a:gd name="T1" fmla="*/ 2147483647 h 98"/>
                <a:gd name="T2" fmla="*/ 2147483647 w 94"/>
                <a:gd name="T3" fmla="*/ 2147483647 h 98"/>
                <a:gd name="T4" fmla="*/ 2147483647 w 94"/>
                <a:gd name="T5" fmla="*/ 2147483647 h 98"/>
                <a:gd name="T6" fmla="*/ 2147483647 w 94"/>
                <a:gd name="T7" fmla="*/ 2147483647 h 98"/>
                <a:gd name="T8" fmla="*/ 2147483647 w 94"/>
                <a:gd name="T9" fmla="*/ 2147483647 h 98"/>
                <a:gd name="T10" fmla="*/ 2147483647 w 94"/>
                <a:gd name="T11" fmla="*/ 2147483647 h 98"/>
                <a:gd name="T12" fmla="*/ 2147483647 w 94"/>
                <a:gd name="T13" fmla="*/ 2147483647 h 98"/>
                <a:gd name="T14" fmla="*/ 2147483647 w 94"/>
                <a:gd name="T15" fmla="*/ 2147483647 h 98"/>
                <a:gd name="T16" fmla="*/ 2147483647 w 94"/>
                <a:gd name="T17" fmla="*/ 2147483647 h 98"/>
                <a:gd name="T18" fmla="*/ 2147483647 w 94"/>
                <a:gd name="T19" fmla="*/ 0 h 98"/>
                <a:gd name="T20" fmla="*/ 2147483647 w 94"/>
                <a:gd name="T21" fmla="*/ 2147483647 h 98"/>
                <a:gd name="T22" fmla="*/ 2147483647 w 94"/>
                <a:gd name="T23" fmla="*/ 2147483647 h 98"/>
                <a:gd name="T24" fmla="*/ 2147483647 w 94"/>
                <a:gd name="T25" fmla="*/ 2147483647 h 98"/>
                <a:gd name="T26" fmla="*/ 2147483647 w 94"/>
                <a:gd name="T27" fmla="*/ 2147483647 h 98"/>
                <a:gd name="T28" fmla="*/ 2147483647 w 94"/>
                <a:gd name="T29" fmla="*/ 2147483647 h 98"/>
                <a:gd name="T30" fmla="*/ 2147483647 w 94"/>
                <a:gd name="T31" fmla="*/ 2147483647 h 98"/>
                <a:gd name="T32" fmla="*/ 2147483647 w 94"/>
                <a:gd name="T33" fmla="*/ 2147483647 h 98"/>
                <a:gd name="T34" fmla="*/ 2147483647 w 94"/>
                <a:gd name="T35" fmla="*/ 2147483647 h 98"/>
                <a:gd name="T36" fmla="*/ 2147483647 w 94"/>
                <a:gd name="T37" fmla="*/ 2147483647 h 98"/>
                <a:gd name="T38" fmla="*/ 2147483647 w 94"/>
                <a:gd name="T39" fmla="*/ 2147483647 h 98"/>
                <a:gd name="T40" fmla="*/ 2147483647 w 94"/>
                <a:gd name="T41" fmla="*/ 2147483647 h 98"/>
                <a:gd name="T42" fmla="*/ 2147483647 w 94"/>
                <a:gd name="T43" fmla="*/ 2147483647 h 98"/>
                <a:gd name="T44" fmla="*/ 2147483647 w 94"/>
                <a:gd name="T45" fmla="*/ 2147483647 h 98"/>
                <a:gd name="T46" fmla="*/ 2147483647 w 94"/>
                <a:gd name="T47" fmla="*/ 2147483647 h 98"/>
                <a:gd name="T48" fmla="*/ 2147483647 w 94"/>
                <a:gd name="T49" fmla="*/ 2147483647 h 98"/>
                <a:gd name="T50" fmla="*/ 2147483647 w 94"/>
                <a:gd name="T51" fmla="*/ 2147483647 h 98"/>
                <a:gd name="T52" fmla="*/ 2147483647 w 94"/>
                <a:gd name="T53" fmla="*/ 2147483647 h 98"/>
                <a:gd name="T54" fmla="*/ 2147483647 w 94"/>
                <a:gd name="T55" fmla="*/ 2147483647 h 98"/>
                <a:gd name="T56" fmla="*/ 2147483647 w 94"/>
                <a:gd name="T57" fmla="*/ 2147483647 h 98"/>
                <a:gd name="T58" fmla="*/ 2147483647 w 94"/>
                <a:gd name="T59" fmla="*/ 2147483647 h 98"/>
                <a:gd name="T60" fmla="*/ 2147483647 w 94"/>
                <a:gd name="T61" fmla="*/ 2147483647 h 98"/>
                <a:gd name="T62" fmla="*/ 2147483647 w 94"/>
                <a:gd name="T63" fmla="*/ 2147483647 h 98"/>
                <a:gd name="T64" fmla="*/ 2147483647 w 94"/>
                <a:gd name="T65" fmla="*/ 2147483647 h 98"/>
                <a:gd name="T66" fmla="*/ 2147483647 w 94"/>
                <a:gd name="T67" fmla="*/ 2147483647 h 98"/>
                <a:gd name="T68" fmla="*/ 2147483647 w 94"/>
                <a:gd name="T69" fmla="*/ 2147483647 h 98"/>
                <a:gd name="T70" fmla="*/ 2147483647 w 94"/>
                <a:gd name="T71" fmla="*/ 2147483647 h 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4"/>
                <a:gd name="T109" fmla="*/ 0 h 98"/>
                <a:gd name="T110" fmla="*/ 94 w 94"/>
                <a:gd name="T111" fmla="*/ 98 h 9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4" h="98">
                  <a:moveTo>
                    <a:pt x="12" y="14"/>
                  </a:moveTo>
                  <a:lnTo>
                    <a:pt x="20" y="12"/>
                  </a:lnTo>
                  <a:lnTo>
                    <a:pt x="30" y="10"/>
                  </a:lnTo>
                  <a:lnTo>
                    <a:pt x="36" y="8"/>
                  </a:lnTo>
                  <a:lnTo>
                    <a:pt x="38" y="6"/>
                  </a:lnTo>
                  <a:lnTo>
                    <a:pt x="38" y="2"/>
                  </a:lnTo>
                  <a:lnTo>
                    <a:pt x="38" y="4"/>
                  </a:lnTo>
                  <a:lnTo>
                    <a:pt x="42" y="4"/>
                  </a:lnTo>
                  <a:lnTo>
                    <a:pt x="48" y="4"/>
                  </a:lnTo>
                  <a:lnTo>
                    <a:pt x="54" y="2"/>
                  </a:lnTo>
                  <a:lnTo>
                    <a:pt x="60" y="0"/>
                  </a:lnTo>
                  <a:lnTo>
                    <a:pt x="64" y="2"/>
                  </a:lnTo>
                  <a:lnTo>
                    <a:pt x="66" y="4"/>
                  </a:lnTo>
                  <a:lnTo>
                    <a:pt x="70" y="6"/>
                  </a:lnTo>
                  <a:lnTo>
                    <a:pt x="76" y="6"/>
                  </a:lnTo>
                  <a:lnTo>
                    <a:pt x="78" y="6"/>
                  </a:lnTo>
                  <a:lnTo>
                    <a:pt x="80" y="4"/>
                  </a:lnTo>
                  <a:lnTo>
                    <a:pt x="84" y="4"/>
                  </a:lnTo>
                  <a:lnTo>
                    <a:pt x="86" y="0"/>
                  </a:lnTo>
                  <a:lnTo>
                    <a:pt x="88" y="0"/>
                  </a:lnTo>
                  <a:lnTo>
                    <a:pt x="90" y="2"/>
                  </a:lnTo>
                  <a:lnTo>
                    <a:pt x="90" y="4"/>
                  </a:lnTo>
                  <a:lnTo>
                    <a:pt x="94" y="6"/>
                  </a:lnTo>
                  <a:lnTo>
                    <a:pt x="94" y="16"/>
                  </a:lnTo>
                  <a:lnTo>
                    <a:pt x="58" y="16"/>
                  </a:lnTo>
                  <a:lnTo>
                    <a:pt x="60" y="20"/>
                  </a:lnTo>
                  <a:lnTo>
                    <a:pt x="62" y="24"/>
                  </a:lnTo>
                  <a:lnTo>
                    <a:pt x="58" y="24"/>
                  </a:lnTo>
                  <a:lnTo>
                    <a:pt x="56" y="26"/>
                  </a:lnTo>
                  <a:lnTo>
                    <a:pt x="56" y="28"/>
                  </a:lnTo>
                  <a:lnTo>
                    <a:pt x="50" y="28"/>
                  </a:lnTo>
                  <a:lnTo>
                    <a:pt x="46" y="26"/>
                  </a:lnTo>
                  <a:lnTo>
                    <a:pt x="40" y="20"/>
                  </a:lnTo>
                  <a:lnTo>
                    <a:pt x="38" y="22"/>
                  </a:lnTo>
                  <a:lnTo>
                    <a:pt x="38" y="24"/>
                  </a:lnTo>
                  <a:lnTo>
                    <a:pt x="40" y="28"/>
                  </a:lnTo>
                  <a:lnTo>
                    <a:pt x="40" y="32"/>
                  </a:lnTo>
                  <a:lnTo>
                    <a:pt x="44" y="38"/>
                  </a:lnTo>
                  <a:lnTo>
                    <a:pt x="48" y="44"/>
                  </a:lnTo>
                  <a:lnTo>
                    <a:pt x="54" y="48"/>
                  </a:lnTo>
                  <a:lnTo>
                    <a:pt x="66" y="56"/>
                  </a:lnTo>
                  <a:lnTo>
                    <a:pt x="70" y="60"/>
                  </a:lnTo>
                  <a:lnTo>
                    <a:pt x="74" y="64"/>
                  </a:lnTo>
                  <a:lnTo>
                    <a:pt x="66" y="64"/>
                  </a:lnTo>
                  <a:lnTo>
                    <a:pt x="64" y="68"/>
                  </a:lnTo>
                  <a:lnTo>
                    <a:pt x="60" y="68"/>
                  </a:lnTo>
                  <a:lnTo>
                    <a:pt x="56" y="66"/>
                  </a:lnTo>
                  <a:lnTo>
                    <a:pt x="52" y="64"/>
                  </a:lnTo>
                  <a:lnTo>
                    <a:pt x="54" y="70"/>
                  </a:lnTo>
                  <a:lnTo>
                    <a:pt x="58" y="74"/>
                  </a:lnTo>
                  <a:lnTo>
                    <a:pt x="52" y="76"/>
                  </a:lnTo>
                  <a:lnTo>
                    <a:pt x="46" y="74"/>
                  </a:lnTo>
                  <a:lnTo>
                    <a:pt x="48" y="82"/>
                  </a:lnTo>
                  <a:lnTo>
                    <a:pt x="50" y="84"/>
                  </a:lnTo>
                  <a:lnTo>
                    <a:pt x="52" y="90"/>
                  </a:lnTo>
                  <a:lnTo>
                    <a:pt x="54" y="98"/>
                  </a:lnTo>
                  <a:lnTo>
                    <a:pt x="48" y="92"/>
                  </a:lnTo>
                  <a:lnTo>
                    <a:pt x="42" y="90"/>
                  </a:lnTo>
                  <a:lnTo>
                    <a:pt x="38" y="88"/>
                  </a:lnTo>
                  <a:lnTo>
                    <a:pt x="38" y="84"/>
                  </a:lnTo>
                  <a:lnTo>
                    <a:pt x="34" y="84"/>
                  </a:lnTo>
                  <a:lnTo>
                    <a:pt x="30" y="82"/>
                  </a:lnTo>
                  <a:lnTo>
                    <a:pt x="26" y="82"/>
                  </a:lnTo>
                  <a:lnTo>
                    <a:pt x="24" y="78"/>
                  </a:lnTo>
                  <a:lnTo>
                    <a:pt x="20" y="68"/>
                  </a:lnTo>
                  <a:lnTo>
                    <a:pt x="18" y="58"/>
                  </a:lnTo>
                  <a:lnTo>
                    <a:pt x="14" y="48"/>
                  </a:lnTo>
                  <a:lnTo>
                    <a:pt x="12" y="46"/>
                  </a:lnTo>
                  <a:lnTo>
                    <a:pt x="0" y="36"/>
                  </a:lnTo>
                  <a:lnTo>
                    <a:pt x="4" y="30"/>
                  </a:lnTo>
                  <a:lnTo>
                    <a:pt x="8" y="26"/>
                  </a:lnTo>
                  <a:lnTo>
                    <a:pt x="12" y="22"/>
                  </a:lnTo>
                  <a:lnTo>
                    <a:pt x="12"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64" name="Freeform 191"/>
            <p:cNvSpPr>
              <a:spLocks/>
            </p:cNvSpPr>
            <p:nvPr/>
          </p:nvSpPr>
          <p:spPr bwMode="auto">
            <a:xfrm>
              <a:off x="4972224" y="3132675"/>
              <a:ext cx="114157" cy="62390"/>
            </a:xfrm>
            <a:custGeom>
              <a:avLst/>
              <a:gdLst>
                <a:gd name="T0" fmla="*/ 2147483647 w 78"/>
                <a:gd name="T1" fmla="*/ 0 h 40"/>
                <a:gd name="T2" fmla="*/ 2147483647 w 78"/>
                <a:gd name="T3" fmla="*/ 2147483647 h 40"/>
                <a:gd name="T4" fmla="*/ 2147483647 w 78"/>
                <a:gd name="T5" fmla="*/ 2147483647 h 40"/>
                <a:gd name="T6" fmla="*/ 2147483647 w 78"/>
                <a:gd name="T7" fmla="*/ 2147483647 h 40"/>
                <a:gd name="T8" fmla="*/ 2147483647 w 78"/>
                <a:gd name="T9" fmla="*/ 2147483647 h 40"/>
                <a:gd name="T10" fmla="*/ 2147483647 w 78"/>
                <a:gd name="T11" fmla="*/ 2147483647 h 40"/>
                <a:gd name="T12" fmla="*/ 2147483647 w 78"/>
                <a:gd name="T13" fmla="*/ 2147483647 h 40"/>
                <a:gd name="T14" fmla="*/ 2147483647 w 78"/>
                <a:gd name="T15" fmla="*/ 2147483647 h 40"/>
                <a:gd name="T16" fmla="*/ 2147483647 w 78"/>
                <a:gd name="T17" fmla="*/ 2147483647 h 40"/>
                <a:gd name="T18" fmla="*/ 2147483647 w 78"/>
                <a:gd name="T19" fmla="*/ 2147483647 h 40"/>
                <a:gd name="T20" fmla="*/ 2147483647 w 78"/>
                <a:gd name="T21" fmla="*/ 2147483647 h 40"/>
                <a:gd name="T22" fmla="*/ 2147483647 w 78"/>
                <a:gd name="T23" fmla="*/ 2147483647 h 40"/>
                <a:gd name="T24" fmla="*/ 2147483647 w 78"/>
                <a:gd name="T25" fmla="*/ 2147483647 h 40"/>
                <a:gd name="T26" fmla="*/ 2147483647 w 78"/>
                <a:gd name="T27" fmla="*/ 2147483647 h 40"/>
                <a:gd name="T28" fmla="*/ 2147483647 w 78"/>
                <a:gd name="T29" fmla="*/ 2147483647 h 40"/>
                <a:gd name="T30" fmla="*/ 2147483647 w 78"/>
                <a:gd name="T31" fmla="*/ 2147483647 h 40"/>
                <a:gd name="T32" fmla="*/ 2147483647 w 78"/>
                <a:gd name="T33" fmla="*/ 2147483647 h 40"/>
                <a:gd name="T34" fmla="*/ 2147483647 w 78"/>
                <a:gd name="T35" fmla="*/ 2147483647 h 40"/>
                <a:gd name="T36" fmla="*/ 2147483647 w 78"/>
                <a:gd name="T37" fmla="*/ 2147483647 h 40"/>
                <a:gd name="T38" fmla="*/ 2147483647 w 78"/>
                <a:gd name="T39" fmla="*/ 2147483647 h 40"/>
                <a:gd name="T40" fmla="*/ 2147483647 w 78"/>
                <a:gd name="T41" fmla="*/ 2147483647 h 40"/>
                <a:gd name="T42" fmla="*/ 2147483647 w 78"/>
                <a:gd name="T43" fmla="*/ 2147483647 h 40"/>
                <a:gd name="T44" fmla="*/ 2147483647 w 78"/>
                <a:gd name="T45" fmla="*/ 2147483647 h 40"/>
                <a:gd name="T46" fmla="*/ 2147483647 w 78"/>
                <a:gd name="T47" fmla="*/ 2147483647 h 40"/>
                <a:gd name="T48" fmla="*/ 2147483647 w 78"/>
                <a:gd name="T49" fmla="*/ 2147483647 h 40"/>
                <a:gd name="T50" fmla="*/ 2147483647 w 78"/>
                <a:gd name="T51" fmla="*/ 2147483647 h 40"/>
                <a:gd name="T52" fmla="*/ 2147483647 w 78"/>
                <a:gd name="T53" fmla="*/ 2147483647 h 40"/>
                <a:gd name="T54" fmla="*/ 0 w 78"/>
                <a:gd name="T55" fmla="*/ 2147483647 h 40"/>
                <a:gd name="T56" fmla="*/ 2147483647 w 78"/>
                <a:gd name="T57" fmla="*/ 2147483647 h 40"/>
                <a:gd name="T58" fmla="*/ 2147483647 w 78"/>
                <a:gd name="T59" fmla="*/ 2147483647 h 40"/>
                <a:gd name="T60" fmla="*/ 2147483647 w 78"/>
                <a:gd name="T61" fmla="*/ 2147483647 h 40"/>
                <a:gd name="T62" fmla="*/ 2147483647 w 78"/>
                <a:gd name="T63" fmla="*/ 2147483647 h 40"/>
                <a:gd name="T64" fmla="*/ 2147483647 w 78"/>
                <a:gd name="T65" fmla="*/ 2147483647 h 40"/>
                <a:gd name="T66" fmla="*/ 2147483647 w 78"/>
                <a:gd name="T67" fmla="*/ 2147483647 h 40"/>
                <a:gd name="T68" fmla="*/ 2147483647 w 78"/>
                <a:gd name="T69" fmla="*/ 0 h 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8"/>
                <a:gd name="T106" fmla="*/ 0 h 40"/>
                <a:gd name="T107" fmla="*/ 78 w 78"/>
                <a:gd name="T108" fmla="*/ 40 h 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8" h="40">
                  <a:moveTo>
                    <a:pt x="22" y="0"/>
                  </a:moveTo>
                  <a:lnTo>
                    <a:pt x="24" y="6"/>
                  </a:lnTo>
                  <a:lnTo>
                    <a:pt x="26" y="8"/>
                  </a:lnTo>
                  <a:lnTo>
                    <a:pt x="28" y="8"/>
                  </a:lnTo>
                  <a:lnTo>
                    <a:pt x="32" y="8"/>
                  </a:lnTo>
                  <a:lnTo>
                    <a:pt x="38" y="8"/>
                  </a:lnTo>
                  <a:lnTo>
                    <a:pt x="40" y="12"/>
                  </a:lnTo>
                  <a:lnTo>
                    <a:pt x="42" y="12"/>
                  </a:lnTo>
                  <a:lnTo>
                    <a:pt x="48" y="12"/>
                  </a:lnTo>
                  <a:lnTo>
                    <a:pt x="58" y="10"/>
                  </a:lnTo>
                  <a:lnTo>
                    <a:pt x="68" y="12"/>
                  </a:lnTo>
                  <a:lnTo>
                    <a:pt x="74" y="12"/>
                  </a:lnTo>
                  <a:lnTo>
                    <a:pt x="78" y="12"/>
                  </a:lnTo>
                  <a:lnTo>
                    <a:pt x="78" y="16"/>
                  </a:lnTo>
                  <a:lnTo>
                    <a:pt x="76" y="24"/>
                  </a:lnTo>
                  <a:lnTo>
                    <a:pt x="76" y="26"/>
                  </a:lnTo>
                  <a:lnTo>
                    <a:pt x="72" y="26"/>
                  </a:lnTo>
                  <a:lnTo>
                    <a:pt x="64" y="24"/>
                  </a:lnTo>
                  <a:lnTo>
                    <a:pt x="56" y="24"/>
                  </a:lnTo>
                  <a:lnTo>
                    <a:pt x="52" y="24"/>
                  </a:lnTo>
                  <a:lnTo>
                    <a:pt x="50" y="26"/>
                  </a:lnTo>
                  <a:lnTo>
                    <a:pt x="46" y="30"/>
                  </a:lnTo>
                  <a:lnTo>
                    <a:pt x="36" y="34"/>
                  </a:lnTo>
                  <a:lnTo>
                    <a:pt x="20" y="40"/>
                  </a:lnTo>
                  <a:lnTo>
                    <a:pt x="12" y="38"/>
                  </a:lnTo>
                  <a:lnTo>
                    <a:pt x="6" y="34"/>
                  </a:lnTo>
                  <a:lnTo>
                    <a:pt x="2" y="30"/>
                  </a:lnTo>
                  <a:lnTo>
                    <a:pt x="0" y="22"/>
                  </a:lnTo>
                  <a:lnTo>
                    <a:pt x="6" y="16"/>
                  </a:lnTo>
                  <a:lnTo>
                    <a:pt x="12" y="14"/>
                  </a:lnTo>
                  <a:lnTo>
                    <a:pt x="18" y="12"/>
                  </a:lnTo>
                  <a:lnTo>
                    <a:pt x="18" y="10"/>
                  </a:lnTo>
                  <a:lnTo>
                    <a:pt x="18" y="6"/>
                  </a:lnTo>
                  <a:lnTo>
                    <a:pt x="20" y="6"/>
                  </a:lnTo>
                  <a:lnTo>
                    <a:pt x="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65" name="Freeform 192"/>
            <p:cNvSpPr>
              <a:spLocks/>
            </p:cNvSpPr>
            <p:nvPr/>
          </p:nvSpPr>
          <p:spPr bwMode="auto">
            <a:xfrm>
              <a:off x="4873056" y="3107454"/>
              <a:ext cx="131455" cy="62390"/>
            </a:xfrm>
            <a:custGeom>
              <a:avLst/>
              <a:gdLst>
                <a:gd name="T0" fmla="*/ 2147483647 w 89"/>
                <a:gd name="T1" fmla="*/ 2147483647 h 40"/>
                <a:gd name="T2" fmla="*/ 2147483647 w 89"/>
                <a:gd name="T3" fmla="*/ 2147483647 h 40"/>
                <a:gd name="T4" fmla="*/ 2147483647 w 89"/>
                <a:gd name="T5" fmla="*/ 2147483647 h 40"/>
                <a:gd name="T6" fmla="*/ 2147483647 w 89"/>
                <a:gd name="T7" fmla="*/ 2147483647 h 40"/>
                <a:gd name="T8" fmla="*/ 2147483647 w 89"/>
                <a:gd name="T9" fmla="*/ 2147483647 h 40"/>
                <a:gd name="T10" fmla="*/ 2147483647 w 89"/>
                <a:gd name="T11" fmla="*/ 2147483647 h 40"/>
                <a:gd name="T12" fmla="*/ 2147483647 w 89"/>
                <a:gd name="T13" fmla="*/ 2147483647 h 40"/>
                <a:gd name="T14" fmla="*/ 2147483647 w 89"/>
                <a:gd name="T15" fmla="*/ 2147483647 h 40"/>
                <a:gd name="T16" fmla="*/ 2147483647 w 89"/>
                <a:gd name="T17" fmla="*/ 2147483647 h 40"/>
                <a:gd name="T18" fmla="*/ 2147483647 w 89"/>
                <a:gd name="T19" fmla="*/ 0 h 40"/>
                <a:gd name="T20" fmla="*/ 2147483647 w 89"/>
                <a:gd name="T21" fmla="*/ 0 h 40"/>
                <a:gd name="T22" fmla="*/ 2147483647 w 89"/>
                <a:gd name="T23" fmla="*/ 0 h 40"/>
                <a:gd name="T24" fmla="*/ 0 w 89"/>
                <a:gd name="T25" fmla="*/ 2147483647 h 40"/>
                <a:gd name="T26" fmla="*/ 2147483647 w 89"/>
                <a:gd name="T27" fmla="*/ 2147483647 h 40"/>
                <a:gd name="T28" fmla="*/ 2147483647 w 89"/>
                <a:gd name="T29" fmla="*/ 2147483647 h 40"/>
                <a:gd name="T30" fmla="*/ 2147483647 w 89"/>
                <a:gd name="T31" fmla="*/ 2147483647 h 40"/>
                <a:gd name="T32" fmla="*/ 2147483647 w 89"/>
                <a:gd name="T33" fmla="*/ 2147483647 h 40"/>
                <a:gd name="T34" fmla="*/ 2147483647 w 89"/>
                <a:gd name="T35" fmla="*/ 2147483647 h 40"/>
                <a:gd name="T36" fmla="*/ 2147483647 w 89"/>
                <a:gd name="T37" fmla="*/ 2147483647 h 40"/>
                <a:gd name="T38" fmla="*/ 2147483647 w 89"/>
                <a:gd name="T39" fmla="*/ 2147483647 h 40"/>
                <a:gd name="T40" fmla="*/ 2147483647 w 89"/>
                <a:gd name="T41" fmla="*/ 2147483647 h 40"/>
                <a:gd name="T42" fmla="*/ 2147483647 w 89"/>
                <a:gd name="T43" fmla="*/ 2147483647 h 40"/>
                <a:gd name="T44" fmla="*/ 2147483647 w 89"/>
                <a:gd name="T45" fmla="*/ 2147483647 h 40"/>
                <a:gd name="T46" fmla="*/ 2147483647 w 89"/>
                <a:gd name="T47" fmla="*/ 2147483647 h 40"/>
                <a:gd name="T48" fmla="*/ 2147483647 w 89"/>
                <a:gd name="T49" fmla="*/ 2147483647 h 40"/>
                <a:gd name="T50" fmla="*/ 2147483647 w 89"/>
                <a:gd name="T51" fmla="*/ 2147483647 h 40"/>
                <a:gd name="T52" fmla="*/ 2147483647 w 89"/>
                <a:gd name="T53" fmla="*/ 2147483647 h 40"/>
                <a:gd name="T54" fmla="*/ 2147483647 w 89"/>
                <a:gd name="T55" fmla="*/ 2147483647 h 40"/>
                <a:gd name="T56" fmla="*/ 2147483647 w 89"/>
                <a:gd name="T57" fmla="*/ 2147483647 h 40"/>
                <a:gd name="T58" fmla="*/ 2147483647 w 89"/>
                <a:gd name="T59" fmla="*/ 2147483647 h 40"/>
                <a:gd name="T60" fmla="*/ 2147483647 w 89"/>
                <a:gd name="T61" fmla="*/ 2147483647 h 40"/>
                <a:gd name="T62" fmla="*/ 2147483647 w 89"/>
                <a:gd name="T63" fmla="*/ 2147483647 h 40"/>
                <a:gd name="T64" fmla="*/ 2147483647 w 89"/>
                <a:gd name="T65" fmla="*/ 2147483647 h 40"/>
                <a:gd name="T66" fmla="*/ 2147483647 w 89"/>
                <a:gd name="T67" fmla="*/ 2147483647 h 40"/>
                <a:gd name="T68" fmla="*/ 2147483647 w 89"/>
                <a:gd name="T69" fmla="*/ 2147483647 h 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9"/>
                <a:gd name="T106" fmla="*/ 0 h 40"/>
                <a:gd name="T107" fmla="*/ 89 w 89"/>
                <a:gd name="T108" fmla="*/ 40 h 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9" h="40">
                  <a:moveTo>
                    <a:pt x="89" y="16"/>
                  </a:moveTo>
                  <a:lnTo>
                    <a:pt x="85" y="14"/>
                  </a:lnTo>
                  <a:lnTo>
                    <a:pt x="79" y="12"/>
                  </a:lnTo>
                  <a:lnTo>
                    <a:pt x="71" y="10"/>
                  </a:lnTo>
                  <a:lnTo>
                    <a:pt x="67" y="6"/>
                  </a:lnTo>
                  <a:lnTo>
                    <a:pt x="65" y="10"/>
                  </a:lnTo>
                  <a:lnTo>
                    <a:pt x="61" y="10"/>
                  </a:lnTo>
                  <a:lnTo>
                    <a:pt x="59" y="10"/>
                  </a:lnTo>
                  <a:lnTo>
                    <a:pt x="59" y="6"/>
                  </a:lnTo>
                  <a:lnTo>
                    <a:pt x="37" y="0"/>
                  </a:lnTo>
                  <a:lnTo>
                    <a:pt x="31" y="0"/>
                  </a:lnTo>
                  <a:lnTo>
                    <a:pt x="29" y="0"/>
                  </a:lnTo>
                  <a:lnTo>
                    <a:pt x="0" y="10"/>
                  </a:lnTo>
                  <a:lnTo>
                    <a:pt x="2" y="14"/>
                  </a:lnTo>
                  <a:lnTo>
                    <a:pt x="2" y="20"/>
                  </a:lnTo>
                  <a:lnTo>
                    <a:pt x="10" y="26"/>
                  </a:lnTo>
                  <a:lnTo>
                    <a:pt x="18" y="32"/>
                  </a:lnTo>
                  <a:lnTo>
                    <a:pt x="24" y="38"/>
                  </a:lnTo>
                  <a:lnTo>
                    <a:pt x="31" y="40"/>
                  </a:lnTo>
                  <a:lnTo>
                    <a:pt x="35" y="38"/>
                  </a:lnTo>
                  <a:lnTo>
                    <a:pt x="37" y="36"/>
                  </a:lnTo>
                  <a:lnTo>
                    <a:pt x="41" y="34"/>
                  </a:lnTo>
                  <a:lnTo>
                    <a:pt x="45" y="32"/>
                  </a:lnTo>
                  <a:lnTo>
                    <a:pt x="51" y="34"/>
                  </a:lnTo>
                  <a:lnTo>
                    <a:pt x="55" y="36"/>
                  </a:lnTo>
                  <a:lnTo>
                    <a:pt x="61" y="38"/>
                  </a:lnTo>
                  <a:lnTo>
                    <a:pt x="65" y="38"/>
                  </a:lnTo>
                  <a:lnTo>
                    <a:pt x="67" y="38"/>
                  </a:lnTo>
                  <a:lnTo>
                    <a:pt x="73" y="32"/>
                  </a:lnTo>
                  <a:lnTo>
                    <a:pt x="79" y="30"/>
                  </a:lnTo>
                  <a:lnTo>
                    <a:pt x="85" y="28"/>
                  </a:lnTo>
                  <a:lnTo>
                    <a:pt x="85" y="26"/>
                  </a:lnTo>
                  <a:lnTo>
                    <a:pt x="85" y="22"/>
                  </a:lnTo>
                  <a:lnTo>
                    <a:pt x="87" y="22"/>
                  </a:lnTo>
                  <a:lnTo>
                    <a:pt x="89"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66" name="Freeform 193"/>
            <p:cNvSpPr>
              <a:spLocks/>
            </p:cNvSpPr>
            <p:nvPr/>
          </p:nvSpPr>
          <p:spPr bwMode="auto">
            <a:xfrm>
              <a:off x="5179783" y="3165861"/>
              <a:ext cx="72646" cy="78319"/>
            </a:xfrm>
            <a:custGeom>
              <a:avLst/>
              <a:gdLst>
                <a:gd name="T0" fmla="*/ 2147483647 w 50"/>
                <a:gd name="T1" fmla="*/ 2147483647 h 50"/>
                <a:gd name="T2" fmla="*/ 2147483647 w 50"/>
                <a:gd name="T3" fmla="*/ 2147483647 h 50"/>
                <a:gd name="T4" fmla="*/ 2147483647 w 50"/>
                <a:gd name="T5" fmla="*/ 2147483647 h 50"/>
                <a:gd name="T6" fmla="*/ 2147483647 w 50"/>
                <a:gd name="T7" fmla="*/ 2147483647 h 50"/>
                <a:gd name="T8" fmla="*/ 2147483647 w 50"/>
                <a:gd name="T9" fmla="*/ 2147483647 h 50"/>
                <a:gd name="T10" fmla="*/ 0 w 50"/>
                <a:gd name="T11" fmla="*/ 2147483647 h 50"/>
                <a:gd name="T12" fmla="*/ 2147483647 w 50"/>
                <a:gd name="T13" fmla="*/ 0 h 50"/>
                <a:gd name="T14" fmla="*/ 2147483647 w 50"/>
                <a:gd name="T15" fmla="*/ 2147483647 h 50"/>
                <a:gd name="T16" fmla="*/ 2147483647 w 50"/>
                <a:gd name="T17" fmla="*/ 2147483647 h 50"/>
                <a:gd name="T18" fmla="*/ 2147483647 w 50"/>
                <a:gd name="T19" fmla="*/ 2147483647 h 50"/>
                <a:gd name="T20" fmla="*/ 2147483647 w 50"/>
                <a:gd name="T21" fmla="*/ 2147483647 h 50"/>
                <a:gd name="T22" fmla="*/ 2147483647 w 50"/>
                <a:gd name="T23" fmla="*/ 2147483647 h 50"/>
                <a:gd name="T24" fmla="*/ 2147483647 w 50"/>
                <a:gd name="T25" fmla="*/ 2147483647 h 50"/>
                <a:gd name="T26" fmla="*/ 2147483647 w 50"/>
                <a:gd name="T27" fmla="*/ 2147483647 h 50"/>
                <a:gd name="T28" fmla="*/ 2147483647 w 50"/>
                <a:gd name="T29" fmla="*/ 2147483647 h 50"/>
                <a:gd name="T30" fmla="*/ 2147483647 w 50"/>
                <a:gd name="T31" fmla="*/ 2147483647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
                <a:gd name="T49" fmla="*/ 0 h 50"/>
                <a:gd name="T50" fmla="*/ 50 w 50"/>
                <a:gd name="T51" fmla="*/ 50 h 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 h="50">
                  <a:moveTo>
                    <a:pt x="26" y="50"/>
                  </a:moveTo>
                  <a:lnTo>
                    <a:pt x="22" y="34"/>
                  </a:lnTo>
                  <a:lnTo>
                    <a:pt x="18" y="24"/>
                  </a:lnTo>
                  <a:lnTo>
                    <a:pt x="14" y="16"/>
                  </a:lnTo>
                  <a:lnTo>
                    <a:pt x="8" y="10"/>
                  </a:lnTo>
                  <a:lnTo>
                    <a:pt x="0" y="8"/>
                  </a:lnTo>
                  <a:lnTo>
                    <a:pt x="16" y="0"/>
                  </a:lnTo>
                  <a:lnTo>
                    <a:pt x="24" y="2"/>
                  </a:lnTo>
                  <a:lnTo>
                    <a:pt x="32" y="6"/>
                  </a:lnTo>
                  <a:lnTo>
                    <a:pt x="40" y="18"/>
                  </a:lnTo>
                  <a:lnTo>
                    <a:pt x="44" y="24"/>
                  </a:lnTo>
                  <a:lnTo>
                    <a:pt x="50" y="36"/>
                  </a:lnTo>
                  <a:lnTo>
                    <a:pt x="34" y="34"/>
                  </a:lnTo>
                  <a:lnTo>
                    <a:pt x="34" y="44"/>
                  </a:lnTo>
                  <a:lnTo>
                    <a:pt x="26" y="48"/>
                  </a:lnTo>
                  <a:lnTo>
                    <a:pt x="26"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67" name="Freeform 194"/>
            <p:cNvSpPr>
              <a:spLocks/>
            </p:cNvSpPr>
            <p:nvPr/>
          </p:nvSpPr>
          <p:spPr bwMode="auto">
            <a:xfrm>
              <a:off x="4960693" y="3169843"/>
              <a:ext cx="140680" cy="79646"/>
            </a:xfrm>
            <a:custGeom>
              <a:avLst/>
              <a:gdLst>
                <a:gd name="T0" fmla="*/ 2147483647 w 96"/>
                <a:gd name="T1" fmla="*/ 2147483647 h 50"/>
                <a:gd name="T2" fmla="*/ 2147483647 w 96"/>
                <a:gd name="T3" fmla="*/ 2147483647 h 50"/>
                <a:gd name="T4" fmla="*/ 2147483647 w 96"/>
                <a:gd name="T5" fmla="*/ 2147483647 h 50"/>
                <a:gd name="T6" fmla="*/ 2147483647 w 96"/>
                <a:gd name="T7" fmla="*/ 2147483647 h 50"/>
                <a:gd name="T8" fmla="*/ 2147483647 w 96"/>
                <a:gd name="T9" fmla="*/ 2147483647 h 50"/>
                <a:gd name="T10" fmla="*/ 2147483647 w 96"/>
                <a:gd name="T11" fmla="*/ 2147483647 h 50"/>
                <a:gd name="T12" fmla="*/ 2147483647 w 96"/>
                <a:gd name="T13" fmla="*/ 2147483647 h 50"/>
                <a:gd name="T14" fmla="*/ 2147483647 w 96"/>
                <a:gd name="T15" fmla="*/ 2147483647 h 50"/>
                <a:gd name="T16" fmla="*/ 2147483647 w 96"/>
                <a:gd name="T17" fmla="*/ 2147483647 h 50"/>
                <a:gd name="T18" fmla="*/ 2147483647 w 96"/>
                <a:gd name="T19" fmla="*/ 2147483647 h 50"/>
                <a:gd name="T20" fmla="*/ 0 w 96"/>
                <a:gd name="T21" fmla="*/ 2147483647 h 50"/>
                <a:gd name="T22" fmla="*/ 2147483647 w 96"/>
                <a:gd name="T23" fmla="*/ 2147483647 h 50"/>
                <a:gd name="T24" fmla="*/ 2147483647 w 96"/>
                <a:gd name="T25" fmla="*/ 2147483647 h 50"/>
                <a:gd name="T26" fmla="*/ 2147483647 w 96"/>
                <a:gd name="T27" fmla="*/ 2147483647 h 50"/>
                <a:gd name="T28" fmla="*/ 2147483647 w 96"/>
                <a:gd name="T29" fmla="*/ 2147483647 h 50"/>
                <a:gd name="T30" fmla="*/ 2147483647 w 96"/>
                <a:gd name="T31" fmla="*/ 2147483647 h 50"/>
                <a:gd name="T32" fmla="*/ 2147483647 w 96"/>
                <a:gd name="T33" fmla="*/ 2147483647 h 50"/>
                <a:gd name="T34" fmla="*/ 2147483647 w 96"/>
                <a:gd name="T35" fmla="*/ 2147483647 h 50"/>
                <a:gd name="T36" fmla="*/ 2147483647 w 96"/>
                <a:gd name="T37" fmla="*/ 2147483647 h 50"/>
                <a:gd name="T38" fmla="*/ 2147483647 w 96"/>
                <a:gd name="T39" fmla="*/ 2147483647 h 50"/>
                <a:gd name="T40" fmla="*/ 2147483647 w 96"/>
                <a:gd name="T41" fmla="*/ 0 h 50"/>
                <a:gd name="T42" fmla="*/ 2147483647 w 96"/>
                <a:gd name="T43" fmla="*/ 0 h 50"/>
                <a:gd name="T44" fmla="*/ 2147483647 w 96"/>
                <a:gd name="T45" fmla="*/ 0 h 50"/>
                <a:gd name="T46" fmla="*/ 2147483647 w 96"/>
                <a:gd name="T47" fmla="*/ 2147483647 h 50"/>
                <a:gd name="T48" fmla="*/ 2147483647 w 96"/>
                <a:gd name="T49" fmla="*/ 2147483647 h 50"/>
                <a:gd name="T50" fmla="*/ 2147483647 w 96"/>
                <a:gd name="T51" fmla="*/ 2147483647 h 50"/>
                <a:gd name="T52" fmla="*/ 2147483647 w 96"/>
                <a:gd name="T53" fmla="*/ 2147483647 h 50"/>
                <a:gd name="T54" fmla="*/ 2147483647 w 96"/>
                <a:gd name="T55" fmla="*/ 2147483647 h 50"/>
                <a:gd name="T56" fmla="*/ 2147483647 w 96"/>
                <a:gd name="T57" fmla="*/ 2147483647 h 50"/>
                <a:gd name="T58" fmla="*/ 2147483647 w 96"/>
                <a:gd name="T59" fmla="*/ 2147483647 h 50"/>
                <a:gd name="T60" fmla="*/ 2147483647 w 96"/>
                <a:gd name="T61" fmla="*/ 2147483647 h 50"/>
                <a:gd name="T62" fmla="*/ 2147483647 w 96"/>
                <a:gd name="T63" fmla="*/ 2147483647 h 50"/>
                <a:gd name="T64" fmla="*/ 2147483647 w 96"/>
                <a:gd name="T65" fmla="*/ 2147483647 h 50"/>
                <a:gd name="T66" fmla="*/ 2147483647 w 96"/>
                <a:gd name="T67" fmla="*/ 2147483647 h 50"/>
                <a:gd name="T68" fmla="*/ 2147483647 w 96"/>
                <a:gd name="T69" fmla="*/ 2147483647 h 50"/>
                <a:gd name="T70" fmla="*/ 2147483647 w 96"/>
                <a:gd name="T71" fmla="*/ 2147483647 h 50"/>
                <a:gd name="T72" fmla="*/ 2147483647 w 96"/>
                <a:gd name="T73" fmla="*/ 2147483647 h 50"/>
                <a:gd name="T74" fmla="*/ 2147483647 w 96"/>
                <a:gd name="T75" fmla="*/ 2147483647 h 50"/>
                <a:gd name="T76" fmla="*/ 2147483647 w 96"/>
                <a:gd name="T77" fmla="*/ 2147483647 h 5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6"/>
                <a:gd name="T118" fmla="*/ 0 h 50"/>
                <a:gd name="T119" fmla="*/ 96 w 96"/>
                <a:gd name="T120" fmla="*/ 50 h 5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6" h="50">
                  <a:moveTo>
                    <a:pt x="58" y="46"/>
                  </a:moveTo>
                  <a:lnTo>
                    <a:pt x="56" y="44"/>
                  </a:lnTo>
                  <a:lnTo>
                    <a:pt x="54" y="42"/>
                  </a:lnTo>
                  <a:lnTo>
                    <a:pt x="44" y="46"/>
                  </a:lnTo>
                  <a:lnTo>
                    <a:pt x="38" y="48"/>
                  </a:lnTo>
                  <a:lnTo>
                    <a:pt x="30" y="50"/>
                  </a:lnTo>
                  <a:lnTo>
                    <a:pt x="26" y="50"/>
                  </a:lnTo>
                  <a:lnTo>
                    <a:pt x="22" y="48"/>
                  </a:lnTo>
                  <a:lnTo>
                    <a:pt x="16" y="44"/>
                  </a:lnTo>
                  <a:lnTo>
                    <a:pt x="8" y="38"/>
                  </a:lnTo>
                  <a:lnTo>
                    <a:pt x="0" y="32"/>
                  </a:lnTo>
                  <a:lnTo>
                    <a:pt x="2" y="30"/>
                  </a:lnTo>
                  <a:lnTo>
                    <a:pt x="6" y="22"/>
                  </a:lnTo>
                  <a:lnTo>
                    <a:pt x="8" y="16"/>
                  </a:lnTo>
                  <a:lnTo>
                    <a:pt x="14" y="10"/>
                  </a:lnTo>
                  <a:lnTo>
                    <a:pt x="20" y="14"/>
                  </a:lnTo>
                  <a:lnTo>
                    <a:pt x="28" y="16"/>
                  </a:lnTo>
                  <a:lnTo>
                    <a:pt x="44" y="10"/>
                  </a:lnTo>
                  <a:lnTo>
                    <a:pt x="54" y="6"/>
                  </a:lnTo>
                  <a:lnTo>
                    <a:pt x="58" y="2"/>
                  </a:lnTo>
                  <a:lnTo>
                    <a:pt x="60" y="0"/>
                  </a:lnTo>
                  <a:lnTo>
                    <a:pt x="64" y="0"/>
                  </a:lnTo>
                  <a:lnTo>
                    <a:pt x="72" y="0"/>
                  </a:lnTo>
                  <a:lnTo>
                    <a:pt x="80" y="2"/>
                  </a:lnTo>
                  <a:lnTo>
                    <a:pt x="84" y="2"/>
                  </a:lnTo>
                  <a:lnTo>
                    <a:pt x="86" y="4"/>
                  </a:lnTo>
                  <a:lnTo>
                    <a:pt x="90" y="6"/>
                  </a:lnTo>
                  <a:lnTo>
                    <a:pt x="96" y="8"/>
                  </a:lnTo>
                  <a:lnTo>
                    <a:pt x="94" y="14"/>
                  </a:lnTo>
                  <a:lnTo>
                    <a:pt x="90" y="16"/>
                  </a:lnTo>
                  <a:lnTo>
                    <a:pt x="86" y="18"/>
                  </a:lnTo>
                  <a:lnTo>
                    <a:pt x="82" y="22"/>
                  </a:lnTo>
                  <a:lnTo>
                    <a:pt x="82" y="30"/>
                  </a:lnTo>
                  <a:lnTo>
                    <a:pt x="80" y="36"/>
                  </a:lnTo>
                  <a:lnTo>
                    <a:pt x="78" y="38"/>
                  </a:lnTo>
                  <a:lnTo>
                    <a:pt x="74" y="42"/>
                  </a:lnTo>
                  <a:lnTo>
                    <a:pt x="68" y="42"/>
                  </a:lnTo>
                  <a:lnTo>
                    <a:pt x="62" y="42"/>
                  </a:lnTo>
                  <a:lnTo>
                    <a:pt x="58"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68" name="Freeform 195"/>
            <p:cNvSpPr>
              <a:spLocks/>
            </p:cNvSpPr>
            <p:nvPr/>
          </p:nvSpPr>
          <p:spPr bwMode="auto">
            <a:xfrm>
              <a:off x="5082923" y="3049046"/>
              <a:ext cx="380526" cy="234958"/>
            </a:xfrm>
            <a:custGeom>
              <a:avLst/>
              <a:gdLst>
                <a:gd name="T0" fmla="*/ 2147483647 w 260"/>
                <a:gd name="T1" fmla="*/ 2147483647 h 148"/>
                <a:gd name="T2" fmla="*/ 2147483647 w 260"/>
                <a:gd name="T3" fmla="*/ 2147483647 h 148"/>
                <a:gd name="T4" fmla="*/ 2147483647 w 260"/>
                <a:gd name="T5" fmla="*/ 2147483647 h 148"/>
                <a:gd name="T6" fmla="*/ 2147483647 w 260"/>
                <a:gd name="T7" fmla="*/ 2147483647 h 148"/>
                <a:gd name="T8" fmla="*/ 2147483647 w 260"/>
                <a:gd name="T9" fmla="*/ 2147483647 h 148"/>
                <a:gd name="T10" fmla="*/ 2147483647 w 260"/>
                <a:gd name="T11" fmla="*/ 2147483647 h 148"/>
                <a:gd name="T12" fmla="*/ 2147483647 w 260"/>
                <a:gd name="T13" fmla="*/ 2147483647 h 148"/>
                <a:gd name="T14" fmla="*/ 2147483647 w 260"/>
                <a:gd name="T15" fmla="*/ 2147483647 h 148"/>
                <a:gd name="T16" fmla="*/ 2147483647 w 260"/>
                <a:gd name="T17" fmla="*/ 2147483647 h 148"/>
                <a:gd name="T18" fmla="*/ 2147483647 w 260"/>
                <a:gd name="T19" fmla="*/ 2147483647 h 148"/>
                <a:gd name="T20" fmla="*/ 2147483647 w 260"/>
                <a:gd name="T21" fmla="*/ 2147483647 h 148"/>
                <a:gd name="T22" fmla="*/ 2147483647 w 260"/>
                <a:gd name="T23" fmla="*/ 2147483647 h 148"/>
                <a:gd name="T24" fmla="*/ 2147483647 w 260"/>
                <a:gd name="T25" fmla="*/ 2147483647 h 148"/>
                <a:gd name="T26" fmla="*/ 2147483647 w 260"/>
                <a:gd name="T27" fmla="*/ 2147483647 h 148"/>
                <a:gd name="T28" fmla="*/ 2147483647 w 260"/>
                <a:gd name="T29" fmla="*/ 2147483647 h 148"/>
                <a:gd name="T30" fmla="*/ 2147483647 w 260"/>
                <a:gd name="T31" fmla="*/ 2147483647 h 148"/>
                <a:gd name="T32" fmla="*/ 2147483647 w 260"/>
                <a:gd name="T33" fmla="*/ 2147483647 h 148"/>
                <a:gd name="T34" fmla="*/ 2147483647 w 260"/>
                <a:gd name="T35" fmla="*/ 2147483647 h 148"/>
                <a:gd name="T36" fmla="*/ 2147483647 w 260"/>
                <a:gd name="T37" fmla="*/ 2147483647 h 148"/>
                <a:gd name="T38" fmla="*/ 2147483647 w 260"/>
                <a:gd name="T39" fmla="*/ 2147483647 h 148"/>
                <a:gd name="T40" fmla="*/ 2147483647 w 260"/>
                <a:gd name="T41" fmla="*/ 2147483647 h 148"/>
                <a:gd name="T42" fmla="*/ 2147483647 w 260"/>
                <a:gd name="T43" fmla="*/ 2147483647 h 148"/>
                <a:gd name="T44" fmla="*/ 2147483647 w 260"/>
                <a:gd name="T45" fmla="*/ 2147483647 h 148"/>
                <a:gd name="T46" fmla="*/ 2147483647 w 260"/>
                <a:gd name="T47" fmla="*/ 2147483647 h 148"/>
                <a:gd name="T48" fmla="*/ 2147483647 w 260"/>
                <a:gd name="T49" fmla="*/ 2147483647 h 148"/>
                <a:gd name="T50" fmla="*/ 2147483647 w 260"/>
                <a:gd name="T51" fmla="*/ 2147483647 h 148"/>
                <a:gd name="T52" fmla="*/ 2147483647 w 260"/>
                <a:gd name="T53" fmla="*/ 2147483647 h 148"/>
                <a:gd name="T54" fmla="*/ 2147483647 w 260"/>
                <a:gd name="T55" fmla="*/ 2147483647 h 148"/>
                <a:gd name="T56" fmla="*/ 2147483647 w 260"/>
                <a:gd name="T57" fmla="*/ 2147483647 h 148"/>
                <a:gd name="T58" fmla="*/ 2147483647 w 260"/>
                <a:gd name="T59" fmla="*/ 2147483647 h 148"/>
                <a:gd name="T60" fmla="*/ 2147483647 w 260"/>
                <a:gd name="T61" fmla="*/ 2147483647 h 148"/>
                <a:gd name="T62" fmla="*/ 2147483647 w 260"/>
                <a:gd name="T63" fmla="*/ 2147483647 h 148"/>
                <a:gd name="T64" fmla="*/ 2147483647 w 260"/>
                <a:gd name="T65" fmla="*/ 2147483647 h 148"/>
                <a:gd name="T66" fmla="*/ 2147483647 w 260"/>
                <a:gd name="T67" fmla="*/ 2147483647 h 148"/>
                <a:gd name="T68" fmla="*/ 2147483647 w 260"/>
                <a:gd name="T69" fmla="*/ 2147483647 h 148"/>
                <a:gd name="T70" fmla="*/ 2147483647 w 260"/>
                <a:gd name="T71" fmla="*/ 2147483647 h 148"/>
                <a:gd name="T72" fmla="*/ 2147483647 w 260"/>
                <a:gd name="T73" fmla="*/ 2147483647 h 148"/>
                <a:gd name="T74" fmla="*/ 2147483647 w 260"/>
                <a:gd name="T75" fmla="*/ 2147483647 h 148"/>
                <a:gd name="T76" fmla="*/ 2147483647 w 260"/>
                <a:gd name="T77" fmla="*/ 2147483647 h 148"/>
                <a:gd name="T78" fmla="*/ 2147483647 w 260"/>
                <a:gd name="T79" fmla="*/ 2147483647 h 148"/>
                <a:gd name="T80" fmla="*/ 2147483647 w 260"/>
                <a:gd name="T81" fmla="*/ 2147483647 h 148"/>
                <a:gd name="T82" fmla="*/ 2147483647 w 260"/>
                <a:gd name="T83" fmla="*/ 2147483647 h 148"/>
                <a:gd name="T84" fmla="*/ 2147483647 w 260"/>
                <a:gd name="T85" fmla="*/ 2147483647 h 148"/>
                <a:gd name="T86" fmla="*/ 2147483647 w 260"/>
                <a:gd name="T87" fmla="*/ 2147483647 h 148"/>
                <a:gd name="T88" fmla="*/ 2147483647 w 260"/>
                <a:gd name="T89" fmla="*/ 2147483647 h 148"/>
                <a:gd name="T90" fmla="*/ 2147483647 w 260"/>
                <a:gd name="T91" fmla="*/ 2147483647 h 148"/>
                <a:gd name="T92" fmla="*/ 2147483647 w 260"/>
                <a:gd name="T93" fmla="*/ 2147483647 h 148"/>
                <a:gd name="T94" fmla="*/ 2147483647 w 260"/>
                <a:gd name="T95" fmla="*/ 2147483647 h 148"/>
                <a:gd name="T96" fmla="*/ 2147483647 w 260"/>
                <a:gd name="T97" fmla="*/ 2147483647 h 1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0"/>
                <a:gd name="T148" fmla="*/ 0 h 148"/>
                <a:gd name="T149" fmla="*/ 260 w 260"/>
                <a:gd name="T150" fmla="*/ 148 h 1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0" h="148">
                  <a:moveTo>
                    <a:pt x="66" y="82"/>
                  </a:moveTo>
                  <a:lnTo>
                    <a:pt x="60" y="84"/>
                  </a:lnTo>
                  <a:lnTo>
                    <a:pt x="54" y="88"/>
                  </a:lnTo>
                  <a:lnTo>
                    <a:pt x="44" y="90"/>
                  </a:lnTo>
                  <a:lnTo>
                    <a:pt x="36" y="90"/>
                  </a:lnTo>
                  <a:lnTo>
                    <a:pt x="26" y="88"/>
                  </a:lnTo>
                  <a:lnTo>
                    <a:pt x="18" y="84"/>
                  </a:lnTo>
                  <a:lnTo>
                    <a:pt x="12" y="84"/>
                  </a:lnTo>
                  <a:lnTo>
                    <a:pt x="6" y="82"/>
                  </a:lnTo>
                  <a:lnTo>
                    <a:pt x="2" y="80"/>
                  </a:lnTo>
                  <a:lnTo>
                    <a:pt x="0" y="78"/>
                  </a:lnTo>
                  <a:lnTo>
                    <a:pt x="2" y="66"/>
                  </a:lnTo>
                  <a:lnTo>
                    <a:pt x="2" y="62"/>
                  </a:lnTo>
                  <a:lnTo>
                    <a:pt x="12" y="52"/>
                  </a:lnTo>
                  <a:lnTo>
                    <a:pt x="16" y="44"/>
                  </a:lnTo>
                  <a:lnTo>
                    <a:pt x="22" y="38"/>
                  </a:lnTo>
                  <a:lnTo>
                    <a:pt x="16" y="30"/>
                  </a:lnTo>
                  <a:lnTo>
                    <a:pt x="8" y="20"/>
                  </a:lnTo>
                  <a:lnTo>
                    <a:pt x="6" y="14"/>
                  </a:lnTo>
                  <a:lnTo>
                    <a:pt x="24" y="10"/>
                  </a:lnTo>
                  <a:lnTo>
                    <a:pt x="46" y="10"/>
                  </a:lnTo>
                  <a:lnTo>
                    <a:pt x="64" y="10"/>
                  </a:lnTo>
                  <a:lnTo>
                    <a:pt x="80" y="16"/>
                  </a:lnTo>
                  <a:lnTo>
                    <a:pt x="96" y="14"/>
                  </a:lnTo>
                  <a:lnTo>
                    <a:pt x="112" y="16"/>
                  </a:lnTo>
                  <a:lnTo>
                    <a:pt x="116" y="8"/>
                  </a:lnTo>
                  <a:lnTo>
                    <a:pt x="128" y="6"/>
                  </a:lnTo>
                  <a:lnTo>
                    <a:pt x="138" y="6"/>
                  </a:lnTo>
                  <a:lnTo>
                    <a:pt x="156" y="0"/>
                  </a:lnTo>
                  <a:lnTo>
                    <a:pt x="166" y="8"/>
                  </a:lnTo>
                  <a:lnTo>
                    <a:pt x="166" y="14"/>
                  </a:lnTo>
                  <a:lnTo>
                    <a:pt x="168" y="22"/>
                  </a:lnTo>
                  <a:lnTo>
                    <a:pt x="184" y="24"/>
                  </a:lnTo>
                  <a:lnTo>
                    <a:pt x="186" y="30"/>
                  </a:lnTo>
                  <a:lnTo>
                    <a:pt x="188" y="36"/>
                  </a:lnTo>
                  <a:lnTo>
                    <a:pt x="198" y="36"/>
                  </a:lnTo>
                  <a:lnTo>
                    <a:pt x="202" y="40"/>
                  </a:lnTo>
                  <a:lnTo>
                    <a:pt x="216" y="36"/>
                  </a:lnTo>
                  <a:lnTo>
                    <a:pt x="222" y="44"/>
                  </a:lnTo>
                  <a:lnTo>
                    <a:pt x="234" y="48"/>
                  </a:lnTo>
                  <a:lnTo>
                    <a:pt x="248" y="50"/>
                  </a:lnTo>
                  <a:lnTo>
                    <a:pt x="260" y="56"/>
                  </a:lnTo>
                  <a:lnTo>
                    <a:pt x="260" y="58"/>
                  </a:lnTo>
                  <a:lnTo>
                    <a:pt x="254" y="64"/>
                  </a:lnTo>
                  <a:lnTo>
                    <a:pt x="258" y="72"/>
                  </a:lnTo>
                  <a:lnTo>
                    <a:pt x="260" y="78"/>
                  </a:lnTo>
                  <a:lnTo>
                    <a:pt x="260" y="84"/>
                  </a:lnTo>
                  <a:lnTo>
                    <a:pt x="244" y="84"/>
                  </a:lnTo>
                  <a:lnTo>
                    <a:pt x="240" y="88"/>
                  </a:lnTo>
                  <a:lnTo>
                    <a:pt x="236" y="92"/>
                  </a:lnTo>
                  <a:lnTo>
                    <a:pt x="236" y="100"/>
                  </a:lnTo>
                  <a:lnTo>
                    <a:pt x="226" y="100"/>
                  </a:lnTo>
                  <a:lnTo>
                    <a:pt x="216" y="100"/>
                  </a:lnTo>
                  <a:lnTo>
                    <a:pt x="208" y="106"/>
                  </a:lnTo>
                  <a:lnTo>
                    <a:pt x="204" y="108"/>
                  </a:lnTo>
                  <a:lnTo>
                    <a:pt x="190" y="112"/>
                  </a:lnTo>
                  <a:lnTo>
                    <a:pt x="182" y="116"/>
                  </a:lnTo>
                  <a:lnTo>
                    <a:pt x="184" y="118"/>
                  </a:lnTo>
                  <a:lnTo>
                    <a:pt x="186" y="122"/>
                  </a:lnTo>
                  <a:lnTo>
                    <a:pt x="194" y="128"/>
                  </a:lnTo>
                  <a:lnTo>
                    <a:pt x="204" y="130"/>
                  </a:lnTo>
                  <a:lnTo>
                    <a:pt x="212" y="138"/>
                  </a:lnTo>
                  <a:lnTo>
                    <a:pt x="204" y="138"/>
                  </a:lnTo>
                  <a:lnTo>
                    <a:pt x="200" y="140"/>
                  </a:lnTo>
                  <a:lnTo>
                    <a:pt x="192" y="144"/>
                  </a:lnTo>
                  <a:lnTo>
                    <a:pt x="186" y="146"/>
                  </a:lnTo>
                  <a:lnTo>
                    <a:pt x="176" y="148"/>
                  </a:lnTo>
                  <a:lnTo>
                    <a:pt x="174" y="138"/>
                  </a:lnTo>
                  <a:lnTo>
                    <a:pt x="170" y="134"/>
                  </a:lnTo>
                  <a:lnTo>
                    <a:pt x="160" y="128"/>
                  </a:lnTo>
                  <a:lnTo>
                    <a:pt x="166" y="120"/>
                  </a:lnTo>
                  <a:lnTo>
                    <a:pt x="172" y="118"/>
                  </a:lnTo>
                  <a:lnTo>
                    <a:pt x="164" y="118"/>
                  </a:lnTo>
                  <a:lnTo>
                    <a:pt x="160" y="118"/>
                  </a:lnTo>
                  <a:lnTo>
                    <a:pt x="152" y="116"/>
                  </a:lnTo>
                  <a:lnTo>
                    <a:pt x="146" y="114"/>
                  </a:lnTo>
                  <a:lnTo>
                    <a:pt x="144" y="112"/>
                  </a:lnTo>
                  <a:lnTo>
                    <a:pt x="140" y="108"/>
                  </a:lnTo>
                  <a:lnTo>
                    <a:pt x="132" y="108"/>
                  </a:lnTo>
                  <a:lnTo>
                    <a:pt x="130" y="112"/>
                  </a:lnTo>
                  <a:lnTo>
                    <a:pt x="128" y="116"/>
                  </a:lnTo>
                  <a:lnTo>
                    <a:pt x="124" y="120"/>
                  </a:lnTo>
                  <a:lnTo>
                    <a:pt x="118" y="126"/>
                  </a:lnTo>
                  <a:lnTo>
                    <a:pt x="114" y="128"/>
                  </a:lnTo>
                  <a:lnTo>
                    <a:pt x="110" y="126"/>
                  </a:lnTo>
                  <a:lnTo>
                    <a:pt x="102" y="128"/>
                  </a:lnTo>
                  <a:lnTo>
                    <a:pt x="94" y="132"/>
                  </a:lnTo>
                  <a:lnTo>
                    <a:pt x="92" y="124"/>
                  </a:lnTo>
                  <a:lnTo>
                    <a:pt x="100" y="118"/>
                  </a:lnTo>
                  <a:lnTo>
                    <a:pt x="100" y="108"/>
                  </a:lnTo>
                  <a:lnTo>
                    <a:pt x="106" y="108"/>
                  </a:lnTo>
                  <a:lnTo>
                    <a:pt x="116" y="110"/>
                  </a:lnTo>
                  <a:lnTo>
                    <a:pt x="110" y="98"/>
                  </a:lnTo>
                  <a:lnTo>
                    <a:pt x="106" y="92"/>
                  </a:lnTo>
                  <a:lnTo>
                    <a:pt x="98" y="80"/>
                  </a:lnTo>
                  <a:lnTo>
                    <a:pt x="90" y="76"/>
                  </a:lnTo>
                  <a:lnTo>
                    <a:pt x="82" y="74"/>
                  </a:lnTo>
                  <a:lnTo>
                    <a:pt x="74" y="78"/>
                  </a:lnTo>
                  <a:lnTo>
                    <a:pt x="66"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69" name="Freeform 196"/>
            <p:cNvSpPr>
              <a:spLocks/>
            </p:cNvSpPr>
            <p:nvPr/>
          </p:nvSpPr>
          <p:spPr bwMode="auto">
            <a:xfrm>
              <a:off x="5092147" y="2945506"/>
              <a:ext cx="193722" cy="128763"/>
            </a:xfrm>
            <a:custGeom>
              <a:avLst/>
              <a:gdLst>
                <a:gd name="T0" fmla="*/ 2147483647 w 132"/>
                <a:gd name="T1" fmla="*/ 2147483647 h 82"/>
                <a:gd name="T2" fmla="*/ 2147483647 w 132"/>
                <a:gd name="T3" fmla="*/ 2147483647 h 82"/>
                <a:gd name="T4" fmla="*/ 2147483647 w 132"/>
                <a:gd name="T5" fmla="*/ 2147483647 h 82"/>
                <a:gd name="T6" fmla="*/ 2147483647 w 132"/>
                <a:gd name="T7" fmla="*/ 2147483647 h 82"/>
                <a:gd name="T8" fmla="*/ 2147483647 w 132"/>
                <a:gd name="T9" fmla="*/ 2147483647 h 82"/>
                <a:gd name="T10" fmla="*/ 2147483647 w 132"/>
                <a:gd name="T11" fmla="*/ 2147483647 h 82"/>
                <a:gd name="T12" fmla="*/ 2147483647 w 132"/>
                <a:gd name="T13" fmla="*/ 2147483647 h 82"/>
                <a:gd name="T14" fmla="*/ 2147483647 w 132"/>
                <a:gd name="T15" fmla="*/ 2147483647 h 82"/>
                <a:gd name="T16" fmla="*/ 2147483647 w 132"/>
                <a:gd name="T17" fmla="*/ 2147483647 h 82"/>
                <a:gd name="T18" fmla="*/ 2147483647 w 132"/>
                <a:gd name="T19" fmla="*/ 2147483647 h 82"/>
                <a:gd name="T20" fmla="*/ 2147483647 w 132"/>
                <a:gd name="T21" fmla="*/ 2147483647 h 82"/>
                <a:gd name="T22" fmla="*/ 2147483647 w 132"/>
                <a:gd name="T23" fmla="*/ 2147483647 h 82"/>
                <a:gd name="T24" fmla="*/ 2147483647 w 132"/>
                <a:gd name="T25" fmla="*/ 2147483647 h 82"/>
                <a:gd name="T26" fmla="*/ 0 w 132"/>
                <a:gd name="T27" fmla="*/ 2147483647 h 82"/>
                <a:gd name="T28" fmla="*/ 0 w 132"/>
                <a:gd name="T29" fmla="*/ 2147483647 h 82"/>
                <a:gd name="T30" fmla="*/ 2147483647 w 132"/>
                <a:gd name="T31" fmla="*/ 2147483647 h 82"/>
                <a:gd name="T32" fmla="*/ 2147483647 w 132"/>
                <a:gd name="T33" fmla="*/ 2147483647 h 82"/>
                <a:gd name="T34" fmla="*/ 2147483647 w 132"/>
                <a:gd name="T35" fmla="*/ 2147483647 h 82"/>
                <a:gd name="T36" fmla="*/ 2147483647 w 132"/>
                <a:gd name="T37" fmla="*/ 2147483647 h 82"/>
                <a:gd name="T38" fmla="*/ 2147483647 w 132"/>
                <a:gd name="T39" fmla="*/ 2147483647 h 82"/>
                <a:gd name="T40" fmla="*/ 2147483647 w 132"/>
                <a:gd name="T41" fmla="*/ 2147483647 h 82"/>
                <a:gd name="T42" fmla="*/ 2147483647 w 132"/>
                <a:gd name="T43" fmla="*/ 2147483647 h 82"/>
                <a:gd name="T44" fmla="*/ 2147483647 w 132"/>
                <a:gd name="T45" fmla="*/ 2147483647 h 82"/>
                <a:gd name="T46" fmla="*/ 2147483647 w 132"/>
                <a:gd name="T47" fmla="*/ 2147483647 h 82"/>
                <a:gd name="T48" fmla="*/ 2147483647 w 132"/>
                <a:gd name="T49" fmla="*/ 2147483647 h 82"/>
                <a:gd name="T50" fmla="*/ 2147483647 w 132"/>
                <a:gd name="T51" fmla="*/ 2147483647 h 82"/>
                <a:gd name="T52" fmla="*/ 2147483647 w 132"/>
                <a:gd name="T53" fmla="*/ 2147483647 h 82"/>
                <a:gd name="T54" fmla="*/ 2147483647 w 132"/>
                <a:gd name="T55" fmla="*/ 2147483647 h 82"/>
                <a:gd name="T56" fmla="*/ 2147483647 w 132"/>
                <a:gd name="T57" fmla="*/ 0 h 82"/>
                <a:gd name="T58" fmla="*/ 2147483647 w 132"/>
                <a:gd name="T59" fmla="*/ 2147483647 h 82"/>
                <a:gd name="T60" fmla="*/ 2147483647 w 132"/>
                <a:gd name="T61" fmla="*/ 2147483647 h 82"/>
                <a:gd name="T62" fmla="*/ 2147483647 w 132"/>
                <a:gd name="T63" fmla="*/ 2147483647 h 82"/>
                <a:gd name="T64" fmla="*/ 2147483647 w 132"/>
                <a:gd name="T65" fmla="*/ 2147483647 h 82"/>
                <a:gd name="T66" fmla="*/ 2147483647 w 132"/>
                <a:gd name="T67" fmla="*/ 2147483647 h 82"/>
                <a:gd name="T68" fmla="*/ 2147483647 w 132"/>
                <a:gd name="T69" fmla="*/ 2147483647 h 82"/>
                <a:gd name="T70" fmla="*/ 2147483647 w 132"/>
                <a:gd name="T71" fmla="*/ 2147483647 h 82"/>
                <a:gd name="T72" fmla="*/ 2147483647 w 132"/>
                <a:gd name="T73" fmla="*/ 2147483647 h 82"/>
                <a:gd name="T74" fmla="*/ 2147483647 w 132"/>
                <a:gd name="T75" fmla="*/ 2147483647 h 82"/>
                <a:gd name="T76" fmla="*/ 2147483647 w 132"/>
                <a:gd name="T77" fmla="*/ 2147483647 h 82"/>
                <a:gd name="T78" fmla="*/ 2147483647 w 132"/>
                <a:gd name="T79" fmla="*/ 2147483647 h 82"/>
                <a:gd name="T80" fmla="*/ 2147483647 w 132"/>
                <a:gd name="T81" fmla="*/ 2147483647 h 82"/>
                <a:gd name="T82" fmla="*/ 2147483647 w 132"/>
                <a:gd name="T83" fmla="*/ 2147483647 h 82"/>
                <a:gd name="T84" fmla="*/ 2147483647 w 132"/>
                <a:gd name="T85" fmla="*/ 2147483647 h 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2"/>
                <a:gd name="T130" fmla="*/ 0 h 82"/>
                <a:gd name="T131" fmla="*/ 132 w 132"/>
                <a:gd name="T132" fmla="*/ 82 h 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2" h="82">
                  <a:moveTo>
                    <a:pt x="122" y="72"/>
                  </a:moveTo>
                  <a:lnTo>
                    <a:pt x="110" y="74"/>
                  </a:lnTo>
                  <a:lnTo>
                    <a:pt x="106" y="82"/>
                  </a:lnTo>
                  <a:lnTo>
                    <a:pt x="98" y="82"/>
                  </a:lnTo>
                  <a:lnTo>
                    <a:pt x="90" y="80"/>
                  </a:lnTo>
                  <a:lnTo>
                    <a:pt x="80" y="82"/>
                  </a:lnTo>
                  <a:lnTo>
                    <a:pt x="74" y="82"/>
                  </a:lnTo>
                  <a:lnTo>
                    <a:pt x="62" y="78"/>
                  </a:lnTo>
                  <a:lnTo>
                    <a:pt x="58" y="76"/>
                  </a:lnTo>
                  <a:lnTo>
                    <a:pt x="40" y="76"/>
                  </a:lnTo>
                  <a:lnTo>
                    <a:pt x="30" y="76"/>
                  </a:lnTo>
                  <a:lnTo>
                    <a:pt x="22" y="76"/>
                  </a:lnTo>
                  <a:lnTo>
                    <a:pt x="16" y="78"/>
                  </a:lnTo>
                  <a:lnTo>
                    <a:pt x="0" y="80"/>
                  </a:lnTo>
                  <a:lnTo>
                    <a:pt x="0" y="76"/>
                  </a:lnTo>
                  <a:lnTo>
                    <a:pt x="10" y="70"/>
                  </a:lnTo>
                  <a:lnTo>
                    <a:pt x="6" y="64"/>
                  </a:lnTo>
                  <a:lnTo>
                    <a:pt x="4" y="52"/>
                  </a:lnTo>
                  <a:lnTo>
                    <a:pt x="2" y="48"/>
                  </a:lnTo>
                  <a:lnTo>
                    <a:pt x="12" y="46"/>
                  </a:lnTo>
                  <a:lnTo>
                    <a:pt x="18" y="34"/>
                  </a:lnTo>
                  <a:lnTo>
                    <a:pt x="26" y="24"/>
                  </a:lnTo>
                  <a:lnTo>
                    <a:pt x="26" y="18"/>
                  </a:lnTo>
                  <a:lnTo>
                    <a:pt x="30" y="18"/>
                  </a:lnTo>
                  <a:lnTo>
                    <a:pt x="36" y="18"/>
                  </a:lnTo>
                  <a:lnTo>
                    <a:pt x="46" y="14"/>
                  </a:lnTo>
                  <a:lnTo>
                    <a:pt x="48" y="6"/>
                  </a:lnTo>
                  <a:lnTo>
                    <a:pt x="60" y="4"/>
                  </a:lnTo>
                  <a:lnTo>
                    <a:pt x="68" y="0"/>
                  </a:lnTo>
                  <a:lnTo>
                    <a:pt x="76" y="4"/>
                  </a:lnTo>
                  <a:lnTo>
                    <a:pt x="98" y="4"/>
                  </a:lnTo>
                  <a:lnTo>
                    <a:pt x="106" y="16"/>
                  </a:lnTo>
                  <a:lnTo>
                    <a:pt x="106" y="24"/>
                  </a:lnTo>
                  <a:lnTo>
                    <a:pt x="112" y="28"/>
                  </a:lnTo>
                  <a:lnTo>
                    <a:pt x="116" y="34"/>
                  </a:lnTo>
                  <a:lnTo>
                    <a:pt x="120" y="40"/>
                  </a:lnTo>
                  <a:lnTo>
                    <a:pt x="122" y="42"/>
                  </a:lnTo>
                  <a:lnTo>
                    <a:pt x="130" y="44"/>
                  </a:lnTo>
                  <a:lnTo>
                    <a:pt x="132" y="50"/>
                  </a:lnTo>
                  <a:lnTo>
                    <a:pt x="126" y="52"/>
                  </a:lnTo>
                  <a:lnTo>
                    <a:pt x="114" y="54"/>
                  </a:lnTo>
                  <a:lnTo>
                    <a:pt x="118" y="62"/>
                  </a:lnTo>
                  <a:lnTo>
                    <a:pt x="122"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70" name="Freeform 197"/>
            <p:cNvSpPr>
              <a:spLocks/>
            </p:cNvSpPr>
            <p:nvPr/>
          </p:nvSpPr>
          <p:spPr bwMode="auto">
            <a:xfrm>
              <a:off x="4904191" y="3218959"/>
              <a:ext cx="71493" cy="58407"/>
            </a:xfrm>
            <a:custGeom>
              <a:avLst/>
              <a:gdLst>
                <a:gd name="T0" fmla="*/ 0 w 49"/>
                <a:gd name="T1" fmla="*/ 2147483647 h 36"/>
                <a:gd name="T2" fmla="*/ 2147483647 w 49"/>
                <a:gd name="T3" fmla="*/ 2147483647 h 36"/>
                <a:gd name="T4" fmla="*/ 2147483647 w 49"/>
                <a:gd name="T5" fmla="*/ 2147483647 h 36"/>
                <a:gd name="T6" fmla="*/ 2147483647 w 49"/>
                <a:gd name="T7" fmla="*/ 2147483647 h 36"/>
                <a:gd name="T8" fmla="*/ 2147483647 w 49"/>
                <a:gd name="T9" fmla="*/ 0 h 36"/>
                <a:gd name="T10" fmla="*/ 2147483647 w 49"/>
                <a:gd name="T11" fmla="*/ 2147483647 h 36"/>
                <a:gd name="T12" fmla="*/ 2147483647 w 49"/>
                <a:gd name="T13" fmla="*/ 2147483647 h 36"/>
                <a:gd name="T14" fmla="*/ 2147483647 w 49"/>
                <a:gd name="T15" fmla="*/ 2147483647 h 36"/>
                <a:gd name="T16" fmla="*/ 2147483647 w 49"/>
                <a:gd name="T17" fmla="*/ 2147483647 h 36"/>
                <a:gd name="T18" fmla="*/ 2147483647 w 49"/>
                <a:gd name="T19" fmla="*/ 2147483647 h 36"/>
                <a:gd name="T20" fmla="*/ 2147483647 w 49"/>
                <a:gd name="T21" fmla="*/ 2147483647 h 36"/>
                <a:gd name="T22" fmla="*/ 2147483647 w 49"/>
                <a:gd name="T23" fmla="*/ 2147483647 h 36"/>
                <a:gd name="T24" fmla="*/ 2147483647 w 49"/>
                <a:gd name="T25" fmla="*/ 2147483647 h 36"/>
                <a:gd name="T26" fmla="*/ 2147483647 w 49"/>
                <a:gd name="T27" fmla="*/ 2147483647 h 36"/>
                <a:gd name="T28" fmla="*/ 2147483647 w 49"/>
                <a:gd name="T29" fmla="*/ 2147483647 h 36"/>
                <a:gd name="T30" fmla="*/ 0 w 49"/>
                <a:gd name="T31" fmla="*/ 2147483647 h 36"/>
                <a:gd name="T32" fmla="*/ 0 w 49"/>
                <a:gd name="T33" fmla="*/ 2147483647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36"/>
                <a:gd name="T53" fmla="*/ 49 w 49"/>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36">
                  <a:moveTo>
                    <a:pt x="0" y="4"/>
                  </a:moveTo>
                  <a:lnTo>
                    <a:pt x="13" y="6"/>
                  </a:lnTo>
                  <a:lnTo>
                    <a:pt x="21" y="4"/>
                  </a:lnTo>
                  <a:lnTo>
                    <a:pt x="25" y="2"/>
                  </a:lnTo>
                  <a:lnTo>
                    <a:pt x="39" y="0"/>
                  </a:lnTo>
                  <a:lnTo>
                    <a:pt x="49" y="6"/>
                  </a:lnTo>
                  <a:lnTo>
                    <a:pt x="35" y="10"/>
                  </a:lnTo>
                  <a:lnTo>
                    <a:pt x="33" y="16"/>
                  </a:lnTo>
                  <a:lnTo>
                    <a:pt x="29" y="24"/>
                  </a:lnTo>
                  <a:lnTo>
                    <a:pt x="21" y="24"/>
                  </a:lnTo>
                  <a:lnTo>
                    <a:pt x="17" y="28"/>
                  </a:lnTo>
                  <a:lnTo>
                    <a:pt x="15" y="36"/>
                  </a:lnTo>
                  <a:lnTo>
                    <a:pt x="11" y="32"/>
                  </a:lnTo>
                  <a:lnTo>
                    <a:pt x="7" y="26"/>
                  </a:lnTo>
                  <a:lnTo>
                    <a:pt x="4" y="18"/>
                  </a:lnTo>
                  <a:lnTo>
                    <a:pt x="0" y="14"/>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71" name="Freeform 198"/>
            <p:cNvSpPr>
              <a:spLocks/>
            </p:cNvSpPr>
            <p:nvPr/>
          </p:nvSpPr>
          <p:spPr bwMode="auto">
            <a:xfrm>
              <a:off x="5065626" y="3349048"/>
              <a:ext cx="51890" cy="37169"/>
            </a:xfrm>
            <a:custGeom>
              <a:avLst/>
              <a:gdLst>
                <a:gd name="T0" fmla="*/ 2147483647 w 36"/>
                <a:gd name="T1" fmla="*/ 0 h 24"/>
                <a:gd name="T2" fmla="*/ 2147483647 w 36"/>
                <a:gd name="T3" fmla="*/ 2147483647 h 24"/>
                <a:gd name="T4" fmla="*/ 2147483647 w 36"/>
                <a:gd name="T5" fmla="*/ 2147483647 h 24"/>
                <a:gd name="T6" fmla="*/ 2147483647 w 36"/>
                <a:gd name="T7" fmla="*/ 2147483647 h 24"/>
                <a:gd name="T8" fmla="*/ 2147483647 w 36"/>
                <a:gd name="T9" fmla="*/ 2147483647 h 24"/>
                <a:gd name="T10" fmla="*/ 2147483647 w 36"/>
                <a:gd name="T11" fmla="*/ 2147483647 h 24"/>
                <a:gd name="T12" fmla="*/ 2147483647 w 36"/>
                <a:gd name="T13" fmla="*/ 2147483647 h 24"/>
                <a:gd name="T14" fmla="*/ 0 w 36"/>
                <a:gd name="T15" fmla="*/ 2147483647 h 24"/>
                <a:gd name="T16" fmla="*/ 0 w 36"/>
                <a:gd name="T17" fmla="*/ 2147483647 h 24"/>
                <a:gd name="T18" fmla="*/ 2147483647 w 36"/>
                <a:gd name="T19" fmla="*/ 2147483647 h 24"/>
                <a:gd name="T20" fmla="*/ 2147483647 w 36"/>
                <a:gd name="T21" fmla="*/ 0 h 24"/>
                <a:gd name="T22" fmla="*/ 2147483647 w 36"/>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24"/>
                <a:gd name="T38" fmla="*/ 36 w 36"/>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24">
                  <a:moveTo>
                    <a:pt x="26" y="0"/>
                  </a:moveTo>
                  <a:lnTo>
                    <a:pt x="36" y="4"/>
                  </a:lnTo>
                  <a:lnTo>
                    <a:pt x="36" y="16"/>
                  </a:lnTo>
                  <a:lnTo>
                    <a:pt x="30" y="20"/>
                  </a:lnTo>
                  <a:lnTo>
                    <a:pt x="10" y="24"/>
                  </a:lnTo>
                  <a:lnTo>
                    <a:pt x="6" y="22"/>
                  </a:lnTo>
                  <a:lnTo>
                    <a:pt x="4" y="22"/>
                  </a:lnTo>
                  <a:lnTo>
                    <a:pt x="0" y="16"/>
                  </a:lnTo>
                  <a:lnTo>
                    <a:pt x="0" y="2"/>
                  </a:lnTo>
                  <a:lnTo>
                    <a:pt x="8" y="2"/>
                  </a:lnTo>
                  <a:lnTo>
                    <a:pt x="12" y="0"/>
                  </a:ln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72" name="Freeform 199"/>
            <p:cNvSpPr>
              <a:spLocks/>
            </p:cNvSpPr>
            <p:nvPr/>
          </p:nvSpPr>
          <p:spPr bwMode="auto">
            <a:xfrm>
              <a:off x="5044870" y="3179136"/>
              <a:ext cx="207559" cy="126107"/>
            </a:xfrm>
            <a:custGeom>
              <a:avLst/>
              <a:gdLst>
                <a:gd name="T0" fmla="*/ 2147483647 w 142"/>
                <a:gd name="T1" fmla="*/ 2147483647 h 80"/>
                <a:gd name="T2" fmla="*/ 2147483647 w 142"/>
                <a:gd name="T3" fmla="*/ 2147483647 h 80"/>
                <a:gd name="T4" fmla="*/ 2147483647 w 142"/>
                <a:gd name="T5" fmla="*/ 2147483647 h 80"/>
                <a:gd name="T6" fmla="*/ 2147483647 w 142"/>
                <a:gd name="T7" fmla="*/ 2147483647 h 80"/>
                <a:gd name="T8" fmla="*/ 2147483647 w 142"/>
                <a:gd name="T9" fmla="*/ 2147483647 h 80"/>
                <a:gd name="T10" fmla="*/ 2147483647 w 142"/>
                <a:gd name="T11" fmla="*/ 2147483647 h 80"/>
                <a:gd name="T12" fmla="*/ 2147483647 w 142"/>
                <a:gd name="T13" fmla="*/ 2147483647 h 80"/>
                <a:gd name="T14" fmla="*/ 2147483647 w 142"/>
                <a:gd name="T15" fmla="*/ 2147483647 h 80"/>
                <a:gd name="T16" fmla="*/ 2147483647 w 142"/>
                <a:gd name="T17" fmla="*/ 2147483647 h 80"/>
                <a:gd name="T18" fmla="*/ 2147483647 w 142"/>
                <a:gd name="T19" fmla="*/ 2147483647 h 80"/>
                <a:gd name="T20" fmla="*/ 2147483647 w 142"/>
                <a:gd name="T21" fmla="*/ 2147483647 h 80"/>
                <a:gd name="T22" fmla="*/ 0 w 142"/>
                <a:gd name="T23" fmla="*/ 2147483647 h 80"/>
                <a:gd name="T24" fmla="*/ 2147483647 w 142"/>
                <a:gd name="T25" fmla="*/ 2147483647 h 80"/>
                <a:gd name="T26" fmla="*/ 2147483647 w 142"/>
                <a:gd name="T27" fmla="*/ 2147483647 h 80"/>
                <a:gd name="T28" fmla="*/ 2147483647 w 142"/>
                <a:gd name="T29" fmla="*/ 2147483647 h 80"/>
                <a:gd name="T30" fmla="*/ 2147483647 w 142"/>
                <a:gd name="T31" fmla="*/ 2147483647 h 80"/>
                <a:gd name="T32" fmla="*/ 2147483647 w 142"/>
                <a:gd name="T33" fmla="*/ 2147483647 h 80"/>
                <a:gd name="T34" fmla="*/ 2147483647 w 142"/>
                <a:gd name="T35" fmla="*/ 2147483647 h 80"/>
                <a:gd name="T36" fmla="*/ 2147483647 w 142"/>
                <a:gd name="T37" fmla="*/ 2147483647 h 80"/>
                <a:gd name="T38" fmla="*/ 2147483647 w 142"/>
                <a:gd name="T39" fmla="*/ 2147483647 h 80"/>
                <a:gd name="T40" fmla="*/ 2147483647 w 142"/>
                <a:gd name="T41" fmla="*/ 2147483647 h 80"/>
                <a:gd name="T42" fmla="*/ 2147483647 w 142"/>
                <a:gd name="T43" fmla="*/ 2147483647 h 80"/>
                <a:gd name="T44" fmla="*/ 2147483647 w 142"/>
                <a:gd name="T45" fmla="*/ 2147483647 h 80"/>
                <a:gd name="T46" fmla="*/ 2147483647 w 142"/>
                <a:gd name="T47" fmla="*/ 2147483647 h 80"/>
                <a:gd name="T48" fmla="*/ 2147483647 w 142"/>
                <a:gd name="T49" fmla="*/ 2147483647 h 80"/>
                <a:gd name="T50" fmla="*/ 2147483647 w 142"/>
                <a:gd name="T51" fmla="*/ 2147483647 h 80"/>
                <a:gd name="T52" fmla="*/ 2147483647 w 142"/>
                <a:gd name="T53" fmla="*/ 2147483647 h 80"/>
                <a:gd name="T54" fmla="*/ 2147483647 w 142"/>
                <a:gd name="T55" fmla="*/ 2147483647 h 80"/>
                <a:gd name="T56" fmla="*/ 2147483647 w 142"/>
                <a:gd name="T57" fmla="*/ 0 h 80"/>
                <a:gd name="T58" fmla="*/ 2147483647 w 142"/>
                <a:gd name="T59" fmla="*/ 2147483647 h 80"/>
                <a:gd name="T60" fmla="*/ 2147483647 w 142"/>
                <a:gd name="T61" fmla="*/ 2147483647 h 80"/>
                <a:gd name="T62" fmla="*/ 2147483647 w 142"/>
                <a:gd name="T63" fmla="*/ 2147483647 h 80"/>
                <a:gd name="T64" fmla="*/ 2147483647 w 142"/>
                <a:gd name="T65" fmla="*/ 2147483647 h 80"/>
                <a:gd name="T66" fmla="*/ 2147483647 w 142"/>
                <a:gd name="T67" fmla="*/ 2147483647 h 80"/>
                <a:gd name="T68" fmla="*/ 2147483647 w 142"/>
                <a:gd name="T69" fmla="*/ 2147483647 h 80"/>
                <a:gd name="T70" fmla="*/ 2147483647 w 142"/>
                <a:gd name="T71" fmla="*/ 2147483647 h 80"/>
                <a:gd name="T72" fmla="*/ 2147483647 w 142"/>
                <a:gd name="T73" fmla="*/ 2147483647 h 80"/>
                <a:gd name="T74" fmla="*/ 2147483647 w 142"/>
                <a:gd name="T75" fmla="*/ 2147483647 h 80"/>
                <a:gd name="T76" fmla="*/ 2147483647 w 142"/>
                <a:gd name="T77" fmla="*/ 2147483647 h 80"/>
                <a:gd name="T78" fmla="*/ 2147483647 w 142"/>
                <a:gd name="T79" fmla="*/ 2147483647 h 80"/>
                <a:gd name="T80" fmla="*/ 2147483647 w 142"/>
                <a:gd name="T81" fmla="*/ 2147483647 h 80"/>
                <a:gd name="T82" fmla="*/ 2147483647 w 142"/>
                <a:gd name="T83" fmla="*/ 2147483647 h 80"/>
                <a:gd name="T84" fmla="*/ 2147483647 w 142"/>
                <a:gd name="T85" fmla="*/ 2147483647 h 80"/>
                <a:gd name="T86" fmla="*/ 2147483647 w 142"/>
                <a:gd name="T87" fmla="*/ 2147483647 h 80"/>
                <a:gd name="T88" fmla="*/ 2147483647 w 142"/>
                <a:gd name="T89" fmla="*/ 2147483647 h 80"/>
                <a:gd name="T90" fmla="*/ 2147483647 w 142"/>
                <a:gd name="T91" fmla="*/ 2147483647 h 80"/>
                <a:gd name="T92" fmla="*/ 2147483647 w 142"/>
                <a:gd name="T93" fmla="*/ 2147483647 h 80"/>
                <a:gd name="T94" fmla="*/ 2147483647 w 142"/>
                <a:gd name="T95" fmla="*/ 2147483647 h 80"/>
                <a:gd name="T96" fmla="*/ 2147483647 w 142"/>
                <a:gd name="T97" fmla="*/ 2147483647 h 80"/>
                <a:gd name="T98" fmla="*/ 2147483647 w 142"/>
                <a:gd name="T99" fmla="*/ 2147483647 h 80"/>
                <a:gd name="T100" fmla="*/ 2147483647 w 142"/>
                <a:gd name="T101" fmla="*/ 2147483647 h 80"/>
                <a:gd name="T102" fmla="*/ 2147483647 w 142"/>
                <a:gd name="T103" fmla="*/ 2147483647 h 80"/>
                <a:gd name="T104" fmla="*/ 2147483647 w 142"/>
                <a:gd name="T105" fmla="*/ 2147483647 h 80"/>
                <a:gd name="T106" fmla="*/ 2147483647 w 142"/>
                <a:gd name="T107" fmla="*/ 2147483647 h 80"/>
                <a:gd name="T108" fmla="*/ 2147483647 w 142"/>
                <a:gd name="T109" fmla="*/ 2147483647 h 80"/>
                <a:gd name="T110" fmla="*/ 2147483647 w 142"/>
                <a:gd name="T111" fmla="*/ 2147483647 h 80"/>
                <a:gd name="T112" fmla="*/ 2147483647 w 142"/>
                <a:gd name="T113" fmla="*/ 2147483647 h 80"/>
                <a:gd name="T114" fmla="*/ 2147483647 w 142"/>
                <a:gd name="T115" fmla="*/ 2147483647 h 80"/>
                <a:gd name="T116" fmla="*/ 2147483647 w 142"/>
                <a:gd name="T117" fmla="*/ 2147483647 h 80"/>
                <a:gd name="T118" fmla="*/ 2147483647 w 142"/>
                <a:gd name="T119" fmla="*/ 2147483647 h 80"/>
                <a:gd name="T120" fmla="*/ 2147483647 w 142"/>
                <a:gd name="T121" fmla="*/ 2147483647 h 80"/>
                <a:gd name="T122" fmla="*/ 2147483647 w 142"/>
                <a:gd name="T123" fmla="*/ 2147483647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2"/>
                <a:gd name="T187" fmla="*/ 0 h 80"/>
                <a:gd name="T188" fmla="*/ 142 w 142"/>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2" h="80">
                  <a:moveTo>
                    <a:pt x="36" y="68"/>
                  </a:moveTo>
                  <a:lnTo>
                    <a:pt x="28" y="64"/>
                  </a:lnTo>
                  <a:lnTo>
                    <a:pt x="26" y="64"/>
                  </a:lnTo>
                  <a:lnTo>
                    <a:pt x="24" y="62"/>
                  </a:lnTo>
                  <a:lnTo>
                    <a:pt x="22" y="58"/>
                  </a:lnTo>
                  <a:lnTo>
                    <a:pt x="20" y="54"/>
                  </a:lnTo>
                  <a:lnTo>
                    <a:pt x="16" y="52"/>
                  </a:lnTo>
                  <a:lnTo>
                    <a:pt x="14" y="52"/>
                  </a:lnTo>
                  <a:lnTo>
                    <a:pt x="14" y="48"/>
                  </a:lnTo>
                  <a:lnTo>
                    <a:pt x="10" y="46"/>
                  </a:lnTo>
                  <a:lnTo>
                    <a:pt x="8" y="40"/>
                  </a:lnTo>
                  <a:lnTo>
                    <a:pt x="0" y="40"/>
                  </a:lnTo>
                  <a:lnTo>
                    <a:pt x="4" y="36"/>
                  </a:lnTo>
                  <a:lnTo>
                    <a:pt x="10" y="36"/>
                  </a:lnTo>
                  <a:lnTo>
                    <a:pt x="16" y="36"/>
                  </a:lnTo>
                  <a:lnTo>
                    <a:pt x="20" y="32"/>
                  </a:lnTo>
                  <a:lnTo>
                    <a:pt x="22" y="30"/>
                  </a:lnTo>
                  <a:lnTo>
                    <a:pt x="24" y="24"/>
                  </a:lnTo>
                  <a:lnTo>
                    <a:pt x="24" y="16"/>
                  </a:lnTo>
                  <a:lnTo>
                    <a:pt x="28" y="12"/>
                  </a:lnTo>
                  <a:lnTo>
                    <a:pt x="32" y="10"/>
                  </a:lnTo>
                  <a:lnTo>
                    <a:pt x="36" y="8"/>
                  </a:lnTo>
                  <a:lnTo>
                    <a:pt x="38" y="2"/>
                  </a:lnTo>
                  <a:lnTo>
                    <a:pt x="56" y="6"/>
                  </a:lnTo>
                  <a:lnTo>
                    <a:pt x="70" y="10"/>
                  </a:lnTo>
                  <a:lnTo>
                    <a:pt x="76" y="8"/>
                  </a:lnTo>
                  <a:lnTo>
                    <a:pt x="80" y="6"/>
                  </a:lnTo>
                  <a:lnTo>
                    <a:pt x="86" y="2"/>
                  </a:lnTo>
                  <a:lnTo>
                    <a:pt x="92" y="0"/>
                  </a:lnTo>
                  <a:lnTo>
                    <a:pt x="100" y="2"/>
                  </a:lnTo>
                  <a:lnTo>
                    <a:pt x="106" y="8"/>
                  </a:lnTo>
                  <a:lnTo>
                    <a:pt x="108" y="12"/>
                  </a:lnTo>
                  <a:lnTo>
                    <a:pt x="112" y="20"/>
                  </a:lnTo>
                  <a:lnTo>
                    <a:pt x="116" y="36"/>
                  </a:lnTo>
                  <a:lnTo>
                    <a:pt x="118" y="44"/>
                  </a:lnTo>
                  <a:lnTo>
                    <a:pt x="120" y="50"/>
                  </a:lnTo>
                  <a:lnTo>
                    <a:pt x="128" y="46"/>
                  </a:lnTo>
                  <a:lnTo>
                    <a:pt x="136" y="44"/>
                  </a:lnTo>
                  <a:lnTo>
                    <a:pt x="140" y="46"/>
                  </a:lnTo>
                  <a:lnTo>
                    <a:pt x="142" y="50"/>
                  </a:lnTo>
                  <a:lnTo>
                    <a:pt x="142" y="54"/>
                  </a:lnTo>
                  <a:lnTo>
                    <a:pt x="140" y="56"/>
                  </a:lnTo>
                  <a:lnTo>
                    <a:pt x="138" y="56"/>
                  </a:lnTo>
                  <a:lnTo>
                    <a:pt x="132" y="56"/>
                  </a:lnTo>
                  <a:lnTo>
                    <a:pt x="130" y="68"/>
                  </a:lnTo>
                  <a:lnTo>
                    <a:pt x="126" y="80"/>
                  </a:lnTo>
                  <a:lnTo>
                    <a:pt x="116" y="74"/>
                  </a:lnTo>
                  <a:lnTo>
                    <a:pt x="110" y="72"/>
                  </a:lnTo>
                  <a:lnTo>
                    <a:pt x="106" y="72"/>
                  </a:lnTo>
                  <a:lnTo>
                    <a:pt x="100" y="74"/>
                  </a:lnTo>
                  <a:lnTo>
                    <a:pt x="96" y="76"/>
                  </a:lnTo>
                  <a:lnTo>
                    <a:pt x="92" y="80"/>
                  </a:lnTo>
                  <a:lnTo>
                    <a:pt x="86" y="80"/>
                  </a:lnTo>
                  <a:lnTo>
                    <a:pt x="64" y="80"/>
                  </a:lnTo>
                  <a:lnTo>
                    <a:pt x="60" y="78"/>
                  </a:lnTo>
                  <a:lnTo>
                    <a:pt x="54" y="78"/>
                  </a:lnTo>
                  <a:lnTo>
                    <a:pt x="50" y="78"/>
                  </a:lnTo>
                  <a:lnTo>
                    <a:pt x="46" y="76"/>
                  </a:lnTo>
                  <a:lnTo>
                    <a:pt x="44" y="76"/>
                  </a:lnTo>
                  <a:lnTo>
                    <a:pt x="42" y="74"/>
                  </a:lnTo>
                  <a:lnTo>
                    <a:pt x="42" y="72"/>
                  </a:lnTo>
                  <a:lnTo>
                    <a:pt x="36"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73" name="Freeform 200"/>
            <p:cNvSpPr>
              <a:spLocks/>
            </p:cNvSpPr>
            <p:nvPr/>
          </p:nvSpPr>
          <p:spPr bwMode="auto">
            <a:xfrm>
              <a:off x="5016043" y="3232233"/>
              <a:ext cx="99168" cy="122125"/>
            </a:xfrm>
            <a:custGeom>
              <a:avLst/>
              <a:gdLst>
                <a:gd name="T0" fmla="*/ 2147483647 w 68"/>
                <a:gd name="T1" fmla="*/ 2147483647 h 76"/>
                <a:gd name="T2" fmla="*/ 2147483647 w 68"/>
                <a:gd name="T3" fmla="*/ 2147483647 h 76"/>
                <a:gd name="T4" fmla="*/ 2147483647 w 68"/>
                <a:gd name="T5" fmla="*/ 0 h 76"/>
                <a:gd name="T6" fmla="*/ 2147483647 w 68"/>
                <a:gd name="T7" fmla="*/ 2147483647 h 76"/>
                <a:gd name="T8" fmla="*/ 2147483647 w 68"/>
                <a:gd name="T9" fmla="*/ 2147483647 h 76"/>
                <a:gd name="T10" fmla="*/ 2147483647 w 68"/>
                <a:gd name="T11" fmla="*/ 2147483647 h 76"/>
                <a:gd name="T12" fmla="*/ 2147483647 w 68"/>
                <a:gd name="T13" fmla="*/ 2147483647 h 76"/>
                <a:gd name="T14" fmla="*/ 2147483647 w 68"/>
                <a:gd name="T15" fmla="*/ 2147483647 h 76"/>
                <a:gd name="T16" fmla="*/ 2147483647 w 68"/>
                <a:gd name="T17" fmla="*/ 2147483647 h 76"/>
                <a:gd name="T18" fmla="*/ 2147483647 w 68"/>
                <a:gd name="T19" fmla="*/ 2147483647 h 76"/>
                <a:gd name="T20" fmla="*/ 2147483647 w 68"/>
                <a:gd name="T21" fmla="*/ 2147483647 h 76"/>
                <a:gd name="T22" fmla="*/ 2147483647 w 68"/>
                <a:gd name="T23" fmla="*/ 2147483647 h 76"/>
                <a:gd name="T24" fmla="*/ 2147483647 w 68"/>
                <a:gd name="T25" fmla="*/ 2147483647 h 76"/>
                <a:gd name="T26" fmla="*/ 2147483647 w 68"/>
                <a:gd name="T27" fmla="*/ 2147483647 h 76"/>
                <a:gd name="T28" fmla="*/ 2147483647 w 68"/>
                <a:gd name="T29" fmla="*/ 2147483647 h 76"/>
                <a:gd name="T30" fmla="*/ 2147483647 w 68"/>
                <a:gd name="T31" fmla="*/ 2147483647 h 76"/>
                <a:gd name="T32" fmla="*/ 2147483647 w 68"/>
                <a:gd name="T33" fmla="*/ 2147483647 h 76"/>
                <a:gd name="T34" fmla="*/ 2147483647 w 68"/>
                <a:gd name="T35" fmla="*/ 2147483647 h 76"/>
                <a:gd name="T36" fmla="*/ 2147483647 w 68"/>
                <a:gd name="T37" fmla="*/ 2147483647 h 76"/>
                <a:gd name="T38" fmla="*/ 2147483647 w 68"/>
                <a:gd name="T39" fmla="*/ 2147483647 h 76"/>
                <a:gd name="T40" fmla="*/ 2147483647 w 68"/>
                <a:gd name="T41" fmla="*/ 2147483647 h 76"/>
                <a:gd name="T42" fmla="*/ 2147483647 w 68"/>
                <a:gd name="T43" fmla="*/ 2147483647 h 76"/>
                <a:gd name="T44" fmla="*/ 2147483647 w 68"/>
                <a:gd name="T45" fmla="*/ 2147483647 h 76"/>
                <a:gd name="T46" fmla="*/ 2147483647 w 68"/>
                <a:gd name="T47" fmla="*/ 2147483647 h 76"/>
                <a:gd name="T48" fmla="*/ 2147483647 w 68"/>
                <a:gd name="T49" fmla="*/ 2147483647 h 76"/>
                <a:gd name="T50" fmla="*/ 2147483647 w 68"/>
                <a:gd name="T51" fmla="*/ 2147483647 h 76"/>
                <a:gd name="T52" fmla="*/ 2147483647 w 68"/>
                <a:gd name="T53" fmla="*/ 2147483647 h 76"/>
                <a:gd name="T54" fmla="*/ 2147483647 w 68"/>
                <a:gd name="T55" fmla="*/ 2147483647 h 76"/>
                <a:gd name="T56" fmla="*/ 2147483647 w 68"/>
                <a:gd name="T57" fmla="*/ 2147483647 h 76"/>
                <a:gd name="T58" fmla="*/ 0 w 68"/>
                <a:gd name="T59" fmla="*/ 2147483647 h 76"/>
                <a:gd name="T60" fmla="*/ 2147483647 w 68"/>
                <a:gd name="T61" fmla="*/ 2147483647 h 76"/>
                <a:gd name="T62" fmla="*/ 2147483647 w 68"/>
                <a:gd name="T63" fmla="*/ 2147483647 h 76"/>
                <a:gd name="T64" fmla="*/ 2147483647 w 68"/>
                <a:gd name="T65" fmla="*/ 2147483647 h 76"/>
                <a:gd name="T66" fmla="*/ 2147483647 w 68"/>
                <a:gd name="T67" fmla="*/ 2147483647 h 76"/>
                <a:gd name="T68" fmla="*/ 2147483647 w 68"/>
                <a:gd name="T69" fmla="*/ 2147483647 h 76"/>
                <a:gd name="T70" fmla="*/ 2147483647 w 68"/>
                <a:gd name="T71" fmla="*/ 2147483647 h 76"/>
                <a:gd name="T72" fmla="*/ 2147483647 w 68"/>
                <a:gd name="T73" fmla="*/ 2147483647 h 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8"/>
                <a:gd name="T112" fmla="*/ 0 h 76"/>
                <a:gd name="T113" fmla="*/ 68 w 68"/>
                <a:gd name="T114" fmla="*/ 76 h 7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8" h="76">
                  <a:moveTo>
                    <a:pt x="2" y="8"/>
                  </a:moveTo>
                  <a:lnTo>
                    <a:pt x="6" y="6"/>
                  </a:lnTo>
                  <a:lnTo>
                    <a:pt x="16" y="0"/>
                  </a:lnTo>
                  <a:lnTo>
                    <a:pt x="20" y="6"/>
                  </a:lnTo>
                  <a:lnTo>
                    <a:pt x="28" y="6"/>
                  </a:lnTo>
                  <a:lnTo>
                    <a:pt x="30" y="12"/>
                  </a:lnTo>
                  <a:lnTo>
                    <a:pt x="34" y="14"/>
                  </a:lnTo>
                  <a:lnTo>
                    <a:pt x="34" y="18"/>
                  </a:lnTo>
                  <a:lnTo>
                    <a:pt x="36" y="18"/>
                  </a:lnTo>
                  <a:lnTo>
                    <a:pt x="40" y="20"/>
                  </a:lnTo>
                  <a:lnTo>
                    <a:pt x="42" y="28"/>
                  </a:lnTo>
                  <a:lnTo>
                    <a:pt x="48" y="30"/>
                  </a:lnTo>
                  <a:lnTo>
                    <a:pt x="56" y="34"/>
                  </a:lnTo>
                  <a:lnTo>
                    <a:pt x="62" y="38"/>
                  </a:lnTo>
                  <a:lnTo>
                    <a:pt x="62" y="44"/>
                  </a:lnTo>
                  <a:lnTo>
                    <a:pt x="64" y="48"/>
                  </a:lnTo>
                  <a:lnTo>
                    <a:pt x="68" y="56"/>
                  </a:lnTo>
                  <a:lnTo>
                    <a:pt x="64" y="62"/>
                  </a:lnTo>
                  <a:lnTo>
                    <a:pt x="60" y="70"/>
                  </a:lnTo>
                  <a:lnTo>
                    <a:pt x="60" y="74"/>
                  </a:lnTo>
                  <a:lnTo>
                    <a:pt x="46" y="74"/>
                  </a:lnTo>
                  <a:lnTo>
                    <a:pt x="42" y="76"/>
                  </a:lnTo>
                  <a:lnTo>
                    <a:pt x="34" y="76"/>
                  </a:lnTo>
                  <a:lnTo>
                    <a:pt x="26" y="68"/>
                  </a:lnTo>
                  <a:lnTo>
                    <a:pt x="18" y="68"/>
                  </a:lnTo>
                  <a:lnTo>
                    <a:pt x="18" y="70"/>
                  </a:lnTo>
                  <a:lnTo>
                    <a:pt x="16" y="74"/>
                  </a:lnTo>
                  <a:lnTo>
                    <a:pt x="16" y="76"/>
                  </a:lnTo>
                  <a:lnTo>
                    <a:pt x="10" y="66"/>
                  </a:lnTo>
                  <a:lnTo>
                    <a:pt x="0" y="60"/>
                  </a:lnTo>
                  <a:lnTo>
                    <a:pt x="4" y="52"/>
                  </a:lnTo>
                  <a:lnTo>
                    <a:pt x="12" y="50"/>
                  </a:lnTo>
                  <a:lnTo>
                    <a:pt x="14" y="44"/>
                  </a:lnTo>
                  <a:lnTo>
                    <a:pt x="8" y="38"/>
                  </a:lnTo>
                  <a:lnTo>
                    <a:pt x="6" y="28"/>
                  </a:lnTo>
                  <a:lnTo>
                    <a:pt x="8" y="22"/>
                  </a:lnTo>
                  <a:lnTo>
                    <a:pt x="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74" name="Freeform 201"/>
            <p:cNvSpPr>
              <a:spLocks/>
            </p:cNvSpPr>
            <p:nvPr/>
          </p:nvSpPr>
          <p:spPr bwMode="auto">
            <a:xfrm>
              <a:off x="5103679" y="3291968"/>
              <a:ext cx="127995" cy="80974"/>
            </a:xfrm>
            <a:custGeom>
              <a:avLst/>
              <a:gdLst>
                <a:gd name="T0" fmla="*/ 2147483647 w 88"/>
                <a:gd name="T1" fmla="*/ 2147483647 h 52"/>
                <a:gd name="T2" fmla="*/ 2147483647 w 88"/>
                <a:gd name="T3" fmla="*/ 2147483647 h 52"/>
                <a:gd name="T4" fmla="*/ 2147483647 w 88"/>
                <a:gd name="T5" fmla="*/ 2147483647 h 52"/>
                <a:gd name="T6" fmla="*/ 0 w 88"/>
                <a:gd name="T7" fmla="*/ 2147483647 h 52"/>
                <a:gd name="T8" fmla="*/ 2147483647 w 88"/>
                <a:gd name="T9" fmla="*/ 2147483647 h 52"/>
                <a:gd name="T10" fmla="*/ 2147483647 w 88"/>
                <a:gd name="T11" fmla="*/ 2147483647 h 52"/>
                <a:gd name="T12" fmla="*/ 2147483647 w 88"/>
                <a:gd name="T13" fmla="*/ 2147483647 h 52"/>
                <a:gd name="T14" fmla="*/ 2147483647 w 88"/>
                <a:gd name="T15" fmla="*/ 2147483647 h 52"/>
                <a:gd name="T16" fmla="*/ 2147483647 w 88"/>
                <a:gd name="T17" fmla="*/ 2147483647 h 52"/>
                <a:gd name="T18" fmla="*/ 2147483647 w 88"/>
                <a:gd name="T19" fmla="*/ 2147483647 h 52"/>
                <a:gd name="T20" fmla="*/ 2147483647 w 88"/>
                <a:gd name="T21" fmla="*/ 2147483647 h 52"/>
                <a:gd name="T22" fmla="*/ 2147483647 w 88"/>
                <a:gd name="T23" fmla="*/ 2147483647 h 52"/>
                <a:gd name="T24" fmla="*/ 2147483647 w 88"/>
                <a:gd name="T25" fmla="*/ 2147483647 h 52"/>
                <a:gd name="T26" fmla="*/ 2147483647 w 88"/>
                <a:gd name="T27" fmla="*/ 2147483647 h 52"/>
                <a:gd name="T28" fmla="*/ 2147483647 w 88"/>
                <a:gd name="T29" fmla="*/ 2147483647 h 52"/>
                <a:gd name="T30" fmla="*/ 2147483647 w 88"/>
                <a:gd name="T31" fmla="*/ 2147483647 h 52"/>
                <a:gd name="T32" fmla="*/ 2147483647 w 88"/>
                <a:gd name="T33" fmla="*/ 2147483647 h 52"/>
                <a:gd name="T34" fmla="*/ 2147483647 w 88"/>
                <a:gd name="T35" fmla="*/ 2147483647 h 52"/>
                <a:gd name="T36" fmla="*/ 2147483647 w 88"/>
                <a:gd name="T37" fmla="*/ 2147483647 h 52"/>
                <a:gd name="T38" fmla="*/ 2147483647 w 88"/>
                <a:gd name="T39" fmla="*/ 2147483647 h 52"/>
                <a:gd name="T40" fmla="*/ 2147483647 w 88"/>
                <a:gd name="T41" fmla="*/ 2147483647 h 52"/>
                <a:gd name="T42" fmla="*/ 2147483647 w 88"/>
                <a:gd name="T43" fmla="*/ 0 h 52"/>
                <a:gd name="T44" fmla="*/ 2147483647 w 88"/>
                <a:gd name="T45" fmla="*/ 0 h 52"/>
                <a:gd name="T46" fmla="*/ 2147483647 w 88"/>
                <a:gd name="T47" fmla="*/ 2147483647 h 52"/>
                <a:gd name="T48" fmla="*/ 2147483647 w 88"/>
                <a:gd name="T49" fmla="*/ 2147483647 h 52"/>
                <a:gd name="T50" fmla="*/ 2147483647 w 88"/>
                <a:gd name="T51" fmla="*/ 2147483647 h 52"/>
                <a:gd name="T52" fmla="*/ 2147483647 w 88"/>
                <a:gd name="T53" fmla="*/ 2147483647 h 52"/>
                <a:gd name="T54" fmla="*/ 2147483647 w 88"/>
                <a:gd name="T55" fmla="*/ 2147483647 h 52"/>
                <a:gd name="T56" fmla="*/ 2147483647 w 88"/>
                <a:gd name="T57" fmla="*/ 2147483647 h 52"/>
                <a:gd name="T58" fmla="*/ 2147483647 w 88"/>
                <a:gd name="T59" fmla="*/ 2147483647 h 52"/>
                <a:gd name="T60" fmla="*/ 2147483647 w 88"/>
                <a:gd name="T61" fmla="*/ 2147483647 h 52"/>
                <a:gd name="T62" fmla="*/ 2147483647 w 88"/>
                <a:gd name="T63" fmla="*/ 2147483647 h 52"/>
                <a:gd name="T64" fmla="*/ 2147483647 w 88"/>
                <a:gd name="T65" fmla="*/ 2147483647 h 52"/>
                <a:gd name="T66" fmla="*/ 2147483647 w 88"/>
                <a:gd name="T67" fmla="*/ 2147483647 h 52"/>
                <a:gd name="T68" fmla="*/ 2147483647 w 88"/>
                <a:gd name="T69" fmla="*/ 2147483647 h 52"/>
                <a:gd name="T70" fmla="*/ 2147483647 w 88"/>
                <a:gd name="T71" fmla="*/ 2147483647 h 52"/>
                <a:gd name="T72" fmla="*/ 2147483647 w 88"/>
                <a:gd name="T73" fmla="*/ 2147483647 h 52"/>
                <a:gd name="T74" fmla="*/ 2147483647 w 88"/>
                <a:gd name="T75" fmla="*/ 2147483647 h 52"/>
                <a:gd name="T76" fmla="*/ 2147483647 w 88"/>
                <a:gd name="T77" fmla="*/ 2147483647 h 52"/>
                <a:gd name="T78" fmla="*/ 2147483647 w 88"/>
                <a:gd name="T79" fmla="*/ 2147483647 h 52"/>
                <a:gd name="T80" fmla="*/ 2147483647 w 88"/>
                <a:gd name="T81" fmla="*/ 2147483647 h 52"/>
                <a:gd name="T82" fmla="*/ 2147483647 w 88"/>
                <a:gd name="T83" fmla="*/ 2147483647 h 52"/>
                <a:gd name="T84" fmla="*/ 2147483647 w 88"/>
                <a:gd name="T85" fmla="*/ 2147483647 h 52"/>
                <a:gd name="T86" fmla="*/ 2147483647 w 88"/>
                <a:gd name="T87" fmla="*/ 2147483647 h 52"/>
                <a:gd name="T88" fmla="*/ 2147483647 w 88"/>
                <a:gd name="T89" fmla="*/ 2147483647 h 52"/>
                <a:gd name="T90" fmla="*/ 2147483647 w 88"/>
                <a:gd name="T91" fmla="*/ 2147483647 h 52"/>
                <a:gd name="T92" fmla="*/ 2147483647 w 88"/>
                <a:gd name="T93" fmla="*/ 2147483647 h 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8"/>
                <a:gd name="T142" fmla="*/ 0 h 52"/>
                <a:gd name="T143" fmla="*/ 88 w 88"/>
                <a:gd name="T144" fmla="*/ 52 h 5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8" h="52">
                  <a:moveTo>
                    <a:pt x="10" y="48"/>
                  </a:moveTo>
                  <a:lnTo>
                    <a:pt x="8" y="40"/>
                  </a:lnTo>
                  <a:lnTo>
                    <a:pt x="6" y="38"/>
                  </a:lnTo>
                  <a:lnTo>
                    <a:pt x="0" y="36"/>
                  </a:lnTo>
                  <a:lnTo>
                    <a:pt x="2" y="32"/>
                  </a:lnTo>
                  <a:lnTo>
                    <a:pt x="4" y="24"/>
                  </a:lnTo>
                  <a:lnTo>
                    <a:pt x="8" y="18"/>
                  </a:lnTo>
                  <a:lnTo>
                    <a:pt x="4" y="12"/>
                  </a:lnTo>
                  <a:lnTo>
                    <a:pt x="2" y="6"/>
                  </a:lnTo>
                  <a:lnTo>
                    <a:pt x="2" y="4"/>
                  </a:lnTo>
                  <a:lnTo>
                    <a:pt x="2" y="2"/>
                  </a:lnTo>
                  <a:lnTo>
                    <a:pt x="4" y="4"/>
                  </a:lnTo>
                  <a:lnTo>
                    <a:pt x="6" y="4"/>
                  </a:lnTo>
                  <a:lnTo>
                    <a:pt x="10" y="6"/>
                  </a:lnTo>
                  <a:lnTo>
                    <a:pt x="14" y="6"/>
                  </a:lnTo>
                  <a:lnTo>
                    <a:pt x="20" y="6"/>
                  </a:lnTo>
                  <a:lnTo>
                    <a:pt x="24" y="8"/>
                  </a:lnTo>
                  <a:lnTo>
                    <a:pt x="46" y="8"/>
                  </a:lnTo>
                  <a:lnTo>
                    <a:pt x="52" y="8"/>
                  </a:lnTo>
                  <a:lnTo>
                    <a:pt x="56" y="4"/>
                  </a:lnTo>
                  <a:lnTo>
                    <a:pt x="60" y="2"/>
                  </a:lnTo>
                  <a:lnTo>
                    <a:pt x="66" y="0"/>
                  </a:lnTo>
                  <a:lnTo>
                    <a:pt x="70" y="0"/>
                  </a:lnTo>
                  <a:lnTo>
                    <a:pt x="76" y="2"/>
                  </a:lnTo>
                  <a:lnTo>
                    <a:pt x="86" y="8"/>
                  </a:lnTo>
                  <a:lnTo>
                    <a:pt x="84" y="14"/>
                  </a:lnTo>
                  <a:lnTo>
                    <a:pt x="84" y="22"/>
                  </a:lnTo>
                  <a:lnTo>
                    <a:pt x="84" y="30"/>
                  </a:lnTo>
                  <a:lnTo>
                    <a:pt x="88" y="38"/>
                  </a:lnTo>
                  <a:lnTo>
                    <a:pt x="70" y="40"/>
                  </a:lnTo>
                  <a:lnTo>
                    <a:pt x="64" y="42"/>
                  </a:lnTo>
                  <a:lnTo>
                    <a:pt x="62" y="44"/>
                  </a:lnTo>
                  <a:lnTo>
                    <a:pt x="60" y="46"/>
                  </a:lnTo>
                  <a:lnTo>
                    <a:pt x="58" y="46"/>
                  </a:lnTo>
                  <a:lnTo>
                    <a:pt x="56" y="50"/>
                  </a:lnTo>
                  <a:lnTo>
                    <a:pt x="52" y="50"/>
                  </a:lnTo>
                  <a:lnTo>
                    <a:pt x="50" y="52"/>
                  </a:lnTo>
                  <a:lnTo>
                    <a:pt x="48" y="52"/>
                  </a:lnTo>
                  <a:lnTo>
                    <a:pt x="42" y="52"/>
                  </a:lnTo>
                  <a:lnTo>
                    <a:pt x="38" y="50"/>
                  </a:lnTo>
                  <a:lnTo>
                    <a:pt x="36" y="48"/>
                  </a:lnTo>
                  <a:lnTo>
                    <a:pt x="32" y="46"/>
                  </a:lnTo>
                  <a:lnTo>
                    <a:pt x="26" y="48"/>
                  </a:lnTo>
                  <a:lnTo>
                    <a:pt x="20" y="50"/>
                  </a:lnTo>
                  <a:lnTo>
                    <a:pt x="14" y="50"/>
                  </a:lnTo>
                  <a:lnTo>
                    <a:pt x="10" y="50"/>
                  </a:lnTo>
                  <a:lnTo>
                    <a:pt x="10"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75" name="Freeform 202"/>
            <p:cNvSpPr>
              <a:spLocks/>
            </p:cNvSpPr>
            <p:nvPr/>
          </p:nvSpPr>
          <p:spPr bwMode="auto">
            <a:xfrm>
              <a:off x="4828085" y="2986656"/>
              <a:ext cx="18450" cy="5310"/>
            </a:xfrm>
            <a:custGeom>
              <a:avLst/>
              <a:gdLst>
                <a:gd name="T0" fmla="*/ 0 w 14"/>
                <a:gd name="T1" fmla="*/ 2147483647 h 4"/>
                <a:gd name="T2" fmla="*/ 2147483647 w 14"/>
                <a:gd name="T3" fmla="*/ 2147483647 h 4"/>
                <a:gd name="T4" fmla="*/ 2147483647 w 14"/>
                <a:gd name="T5" fmla="*/ 2147483647 h 4"/>
                <a:gd name="T6" fmla="*/ 2147483647 w 14"/>
                <a:gd name="T7" fmla="*/ 2147483647 h 4"/>
                <a:gd name="T8" fmla="*/ 2147483647 w 14"/>
                <a:gd name="T9" fmla="*/ 0 h 4"/>
                <a:gd name="T10" fmla="*/ 2147483647 w 14"/>
                <a:gd name="T11" fmla="*/ 0 h 4"/>
                <a:gd name="T12" fmla="*/ 0 w 14"/>
                <a:gd name="T13" fmla="*/ 2147483647 h 4"/>
                <a:gd name="T14" fmla="*/ 0 60000 65536"/>
                <a:gd name="T15" fmla="*/ 0 60000 65536"/>
                <a:gd name="T16" fmla="*/ 0 60000 65536"/>
                <a:gd name="T17" fmla="*/ 0 60000 65536"/>
                <a:gd name="T18" fmla="*/ 0 60000 65536"/>
                <a:gd name="T19" fmla="*/ 0 60000 65536"/>
                <a:gd name="T20" fmla="*/ 0 60000 65536"/>
                <a:gd name="T21" fmla="*/ 0 w 14"/>
                <a:gd name="T22" fmla="*/ 0 h 4"/>
                <a:gd name="T23" fmla="*/ 14 w 1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4">
                  <a:moveTo>
                    <a:pt x="0" y="2"/>
                  </a:moveTo>
                  <a:lnTo>
                    <a:pt x="6" y="4"/>
                  </a:lnTo>
                  <a:lnTo>
                    <a:pt x="8" y="4"/>
                  </a:lnTo>
                  <a:lnTo>
                    <a:pt x="14" y="2"/>
                  </a:lnTo>
                  <a:lnTo>
                    <a:pt x="8" y="0"/>
                  </a:lnTo>
                  <a:lnTo>
                    <a:pt x="4" y="0"/>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76" name="Freeform 203"/>
            <p:cNvSpPr>
              <a:spLocks/>
            </p:cNvSpPr>
            <p:nvPr/>
          </p:nvSpPr>
          <p:spPr bwMode="auto">
            <a:xfrm>
              <a:off x="4649354" y="3337101"/>
              <a:ext cx="21909" cy="11947"/>
            </a:xfrm>
            <a:custGeom>
              <a:avLst/>
              <a:gdLst>
                <a:gd name="T0" fmla="*/ 2147483647 w 16"/>
                <a:gd name="T1" fmla="*/ 2147483647 h 8"/>
                <a:gd name="T2" fmla="*/ 2147483647 w 16"/>
                <a:gd name="T3" fmla="*/ 2147483647 h 8"/>
                <a:gd name="T4" fmla="*/ 2147483647 w 16"/>
                <a:gd name="T5" fmla="*/ 2147483647 h 8"/>
                <a:gd name="T6" fmla="*/ 2147483647 w 16"/>
                <a:gd name="T7" fmla="*/ 2147483647 h 8"/>
                <a:gd name="T8" fmla="*/ 0 w 16"/>
                <a:gd name="T9" fmla="*/ 2147483647 h 8"/>
                <a:gd name="T10" fmla="*/ 0 w 16"/>
                <a:gd name="T11" fmla="*/ 2147483647 h 8"/>
                <a:gd name="T12" fmla="*/ 2147483647 w 16"/>
                <a:gd name="T13" fmla="*/ 0 h 8"/>
                <a:gd name="T14" fmla="*/ 2147483647 w 16"/>
                <a:gd name="T15" fmla="*/ 0 h 8"/>
                <a:gd name="T16" fmla="*/ 2147483647 w 16"/>
                <a:gd name="T17" fmla="*/ 0 h 8"/>
                <a:gd name="T18" fmla="*/ 2147483647 w 16"/>
                <a:gd name="T19" fmla="*/ 2147483647 h 8"/>
                <a:gd name="T20" fmla="*/ 2147483647 w 16"/>
                <a:gd name="T21" fmla="*/ 2147483647 h 8"/>
                <a:gd name="T22" fmla="*/ 2147483647 w 16"/>
                <a:gd name="T23" fmla="*/ 2147483647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8"/>
                <a:gd name="T38" fmla="*/ 16 w 16"/>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8">
                  <a:moveTo>
                    <a:pt x="14" y="4"/>
                  </a:moveTo>
                  <a:lnTo>
                    <a:pt x="12" y="6"/>
                  </a:lnTo>
                  <a:lnTo>
                    <a:pt x="6" y="8"/>
                  </a:lnTo>
                  <a:lnTo>
                    <a:pt x="2" y="8"/>
                  </a:lnTo>
                  <a:lnTo>
                    <a:pt x="0" y="6"/>
                  </a:lnTo>
                  <a:lnTo>
                    <a:pt x="0" y="4"/>
                  </a:lnTo>
                  <a:lnTo>
                    <a:pt x="2" y="0"/>
                  </a:lnTo>
                  <a:lnTo>
                    <a:pt x="6" y="0"/>
                  </a:lnTo>
                  <a:lnTo>
                    <a:pt x="8" y="0"/>
                  </a:lnTo>
                  <a:lnTo>
                    <a:pt x="10" y="2"/>
                  </a:lnTo>
                  <a:lnTo>
                    <a:pt x="16" y="6"/>
                  </a:lnTo>
                  <a:lnTo>
                    <a:pt x="1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77" name="Freeform 204"/>
            <p:cNvSpPr>
              <a:spLocks/>
            </p:cNvSpPr>
            <p:nvPr/>
          </p:nvSpPr>
          <p:spPr bwMode="auto">
            <a:xfrm>
              <a:off x="4739296" y="3122056"/>
              <a:ext cx="17296" cy="25221"/>
            </a:xfrm>
            <a:custGeom>
              <a:avLst/>
              <a:gdLst>
                <a:gd name="T0" fmla="*/ 2147483647 w 12"/>
                <a:gd name="T1" fmla="*/ 0 h 16"/>
                <a:gd name="T2" fmla="*/ 2147483647 w 12"/>
                <a:gd name="T3" fmla="*/ 2147483647 h 16"/>
                <a:gd name="T4" fmla="*/ 2147483647 w 12"/>
                <a:gd name="T5" fmla="*/ 2147483647 h 16"/>
                <a:gd name="T6" fmla="*/ 2147483647 w 12"/>
                <a:gd name="T7" fmla="*/ 2147483647 h 16"/>
                <a:gd name="T8" fmla="*/ 0 w 12"/>
                <a:gd name="T9" fmla="*/ 2147483647 h 16"/>
                <a:gd name="T10" fmla="*/ 2147483647 w 12"/>
                <a:gd name="T11" fmla="*/ 2147483647 h 16"/>
                <a:gd name="T12" fmla="*/ 2147483647 w 12"/>
                <a:gd name="T13" fmla="*/ 2147483647 h 16"/>
                <a:gd name="T14" fmla="*/ 2147483647 w 12"/>
                <a:gd name="T15" fmla="*/ 2147483647 h 16"/>
                <a:gd name="T16" fmla="*/ 2147483647 w 12"/>
                <a:gd name="T17" fmla="*/ 2147483647 h 16"/>
                <a:gd name="T18" fmla="*/ 2147483647 w 12"/>
                <a:gd name="T19" fmla="*/ 2147483647 h 16"/>
                <a:gd name="T20" fmla="*/ 2147483647 w 12"/>
                <a:gd name="T21" fmla="*/ 2147483647 h 16"/>
                <a:gd name="T22" fmla="*/ 2147483647 w 12"/>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16"/>
                <a:gd name="T38" fmla="*/ 12 w 12"/>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16">
                  <a:moveTo>
                    <a:pt x="8" y="0"/>
                  </a:moveTo>
                  <a:lnTo>
                    <a:pt x="6" y="2"/>
                  </a:lnTo>
                  <a:lnTo>
                    <a:pt x="4" y="4"/>
                  </a:lnTo>
                  <a:lnTo>
                    <a:pt x="2" y="6"/>
                  </a:lnTo>
                  <a:lnTo>
                    <a:pt x="0" y="8"/>
                  </a:lnTo>
                  <a:lnTo>
                    <a:pt x="2" y="12"/>
                  </a:lnTo>
                  <a:lnTo>
                    <a:pt x="2" y="14"/>
                  </a:lnTo>
                  <a:lnTo>
                    <a:pt x="8" y="14"/>
                  </a:lnTo>
                  <a:lnTo>
                    <a:pt x="12" y="16"/>
                  </a:lnTo>
                  <a:lnTo>
                    <a:pt x="12" y="12"/>
                  </a:lnTo>
                  <a:lnTo>
                    <a:pt x="12" y="8"/>
                  </a:ln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78" name="Freeform 206"/>
            <p:cNvSpPr>
              <a:spLocks/>
            </p:cNvSpPr>
            <p:nvPr/>
          </p:nvSpPr>
          <p:spPr bwMode="auto">
            <a:xfrm>
              <a:off x="5416170" y="3641085"/>
              <a:ext cx="485460" cy="471243"/>
            </a:xfrm>
            <a:custGeom>
              <a:avLst/>
              <a:gdLst>
                <a:gd name="T0" fmla="*/ 2147483647 w 332"/>
                <a:gd name="T1" fmla="*/ 2147483647 h 298"/>
                <a:gd name="T2" fmla="*/ 2147483647 w 332"/>
                <a:gd name="T3" fmla="*/ 2147483647 h 298"/>
                <a:gd name="T4" fmla="*/ 2147483647 w 332"/>
                <a:gd name="T5" fmla="*/ 2147483647 h 298"/>
                <a:gd name="T6" fmla="*/ 2147483647 w 332"/>
                <a:gd name="T7" fmla="*/ 2147483647 h 298"/>
                <a:gd name="T8" fmla="*/ 2147483647 w 332"/>
                <a:gd name="T9" fmla="*/ 2147483647 h 298"/>
                <a:gd name="T10" fmla="*/ 2147483647 w 332"/>
                <a:gd name="T11" fmla="*/ 2147483647 h 298"/>
                <a:gd name="T12" fmla="*/ 2147483647 w 332"/>
                <a:gd name="T13" fmla="*/ 2147483647 h 298"/>
                <a:gd name="T14" fmla="*/ 2147483647 w 332"/>
                <a:gd name="T15" fmla="*/ 2147483647 h 298"/>
                <a:gd name="T16" fmla="*/ 2147483647 w 332"/>
                <a:gd name="T17" fmla="*/ 2147483647 h 298"/>
                <a:gd name="T18" fmla="*/ 2147483647 w 332"/>
                <a:gd name="T19" fmla="*/ 2147483647 h 298"/>
                <a:gd name="T20" fmla="*/ 2147483647 w 332"/>
                <a:gd name="T21" fmla="*/ 2147483647 h 298"/>
                <a:gd name="T22" fmla="*/ 2147483647 w 332"/>
                <a:gd name="T23" fmla="*/ 2147483647 h 298"/>
                <a:gd name="T24" fmla="*/ 2147483647 w 332"/>
                <a:gd name="T25" fmla="*/ 2147483647 h 298"/>
                <a:gd name="T26" fmla="*/ 2147483647 w 332"/>
                <a:gd name="T27" fmla="*/ 2147483647 h 298"/>
                <a:gd name="T28" fmla="*/ 2147483647 w 332"/>
                <a:gd name="T29" fmla="*/ 2147483647 h 298"/>
                <a:gd name="T30" fmla="*/ 2147483647 w 332"/>
                <a:gd name="T31" fmla="*/ 2147483647 h 298"/>
                <a:gd name="T32" fmla="*/ 2147483647 w 332"/>
                <a:gd name="T33" fmla="*/ 2147483647 h 298"/>
                <a:gd name="T34" fmla="*/ 2147483647 w 332"/>
                <a:gd name="T35" fmla="*/ 2147483647 h 298"/>
                <a:gd name="T36" fmla="*/ 2147483647 w 332"/>
                <a:gd name="T37" fmla="*/ 2147483647 h 298"/>
                <a:gd name="T38" fmla="*/ 2147483647 w 332"/>
                <a:gd name="T39" fmla="*/ 2147483647 h 298"/>
                <a:gd name="T40" fmla="*/ 2147483647 w 332"/>
                <a:gd name="T41" fmla="*/ 2147483647 h 298"/>
                <a:gd name="T42" fmla="*/ 2147483647 w 332"/>
                <a:gd name="T43" fmla="*/ 2147483647 h 298"/>
                <a:gd name="T44" fmla="*/ 2147483647 w 332"/>
                <a:gd name="T45" fmla="*/ 2147483647 h 298"/>
                <a:gd name="T46" fmla="*/ 2147483647 w 332"/>
                <a:gd name="T47" fmla="*/ 2147483647 h 298"/>
                <a:gd name="T48" fmla="*/ 2147483647 w 332"/>
                <a:gd name="T49" fmla="*/ 2147483647 h 298"/>
                <a:gd name="T50" fmla="*/ 2147483647 w 332"/>
                <a:gd name="T51" fmla="*/ 2147483647 h 298"/>
                <a:gd name="T52" fmla="*/ 2147483647 w 332"/>
                <a:gd name="T53" fmla="*/ 2147483647 h 298"/>
                <a:gd name="T54" fmla="*/ 2147483647 w 332"/>
                <a:gd name="T55" fmla="*/ 2147483647 h 298"/>
                <a:gd name="T56" fmla="*/ 2147483647 w 332"/>
                <a:gd name="T57" fmla="*/ 2147483647 h 298"/>
                <a:gd name="T58" fmla="*/ 2147483647 w 332"/>
                <a:gd name="T59" fmla="*/ 2147483647 h 298"/>
                <a:gd name="T60" fmla="*/ 2147483647 w 332"/>
                <a:gd name="T61" fmla="*/ 2147483647 h 298"/>
                <a:gd name="T62" fmla="*/ 2147483647 w 332"/>
                <a:gd name="T63" fmla="*/ 0 h 298"/>
                <a:gd name="T64" fmla="*/ 2147483647 w 332"/>
                <a:gd name="T65" fmla="*/ 2147483647 h 298"/>
                <a:gd name="T66" fmla="*/ 2147483647 w 332"/>
                <a:gd name="T67" fmla="*/ 2147483647 h 298"/>
                <a:gd name="T68" fmla="*/ 2147483647 w 332"/>
                <a:gd name="T69" fmla="*/ 2147483647 h 298"/>
                <a:gd name="T70" fmla="*/ 2147483647 w 332"/>
                <a:gd name="T71" fmla="*/ 2147483647 h 298"/>
                <a:gd name="T72" fmla="*/ 2147483647 w 332"/>
                <a:gd name="T73" fmla="*/ 2147483647 h 298"/>
                <a:gd name="T74" fmla="*/ 2147483647 w 332"/>
                <a:gd name="T75" fmla="*/ 2147483647 h 2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2"/>
                <a:gd name="T115" fmla="*/ 0 h 298"/>
                <a:gd name="T116" fmla="*/ 332 w 332"/>
                <a:gd name="T117" fmla="*/ 298 h 29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2" h="298">
                  <a:moveTo>
                    <a:pt x="222" y="62"/>
                  </a:moveTo>
                  <a:lnTo>
                    <a:pt x="224" y="72"/>
                  </a:lnTo>
                  <a:lnTo>
                    <a:pt x="226" y="78"/>
                  </a:lnTo>
                  <a:lnTo>
                    <a:pt x="230" y="80"/>
                  </a:lnTo>
                  <a:lnTo>
                    <a:pt x="234" y="84"/>
                  </a:lnTo>
                  <a:lnTo>
                    <a:pt x="236" y="88"/>
                  </a:lnTo>
                  <a:lnTo>
                    <a:pt x="242" y="96"/>
                  </a:lnTo>
                  <a:lnTo>
                    <a:pt x="244" y="102"/>
                  </a:lnTo>
                  <a:lnTo>
                    <a:pt x="248" y="110"/>
                  </a:lnTo>
                  <a:lnTo>
                    <a:pt x="254" y="118"/>
                  </a:lnTo>
                  <a:lnTo>
                    <a:pt x="258" y="126"/>
                  </a:lnTo>
                  <a:lnTo>
                    <a:pt x="260" y="130"/>
                  </a:lnTo>
                  <a:lnTo>
                    <a:pt x="258" y="136"/>
                  </a:lnTo>
                  <a:lnTo>
                    <a:pt x="268" y="144"/>
                  </a:lnTo>
                  <a:lnTo>
                    <a:pt x="280" y="148"/>
                  </a:lnTo>
                  <a:lnTo>
                    <a:pt x="280" y="156"/>
                  </a:lnTo>
                  <a:lnTo>
                    <a:pt x="324" y="158"/>
                  </a:lnTo>
                  <a:lnTo>
                    <a:pt x="332" y="164"/>
                  </a:lnTo>
                  <a:lnTo>
                    <a:pt x="332" y="198"/>
                  </a:lnTo>
                  <a:lnTo>
                    <a:pt x="282" y="242"/>
                  </a:lnTo>
                  <a:lnTo>
                    <a:pt x="234" y="254"/>
                  </a:lnTo>
                  <a:lnTo>
                    <a:pt x="190" y="298"/>
                  </a:lnTo>
                  <a:lnTo>
                    <a:pt x="188" y="276"/>
                  </a:lnTo>
                  <a:lnTo>
                    <a:pt x="168" y="270"/>
                  </a:lnTo>
                  <a:lnTo>
                    <a:pt x="164" y="268"/>
                  </a:lnTo>
                  <a:lnTo>
                    <a:pt x="162" y="270"/>
                  </a:lnTo>
                  <a:lnTo>
                    <a:pt x="156" y="268"/>
                  </a:lnTo>
                  <a:lnTo>
                    <a:pt x="152" y="264"/>
                  </a:lnTo>
                  <a:lnTo>
                    <a:pt x="150" y="266"/>
                  </a:lnTo>
                  <a:lnTo>
                    <a:pt x="148" y="270"/>
                  </a:lnTo>
                  <a:lnTo>
                    <a:pt x="146" y="276"/>
                  </a:lnTo>
                  <a:lnTo>
                    <a:pt x="144" y="280"/>
                  </a:lnTo>
                  <a:lnTo>
                    <a:pt x="142" y="274"/>
                  </a:lnTo>
                  <a:lnTo>
                    <a:pt x="134" y="264"/>
                  </a:lnTo>
                  <a:lnTo>
                    <a:pt x="124" y="254"/>
                  </a:lnTo>
                  <a:lnTo>
                    <a:pt x="118" y="248"/>
                  </a:lnTo>
                  <a:lnTo>
                    <a:pt x="116" y="240"/>
                  </a:lnTo>
                  <a:lnTo>
                    <a:pt x="108" y="228"/>
                  </a:lnTo>
                  <a:lnTo>
                    <a:pt x="102" y="220"/>
                  </a:lnTo>
                  <a:lnTo>
                    <a:pt x="98" y="214"/>
                  </a:lnTo>
                  <a:lnTo>
                    <a:pt x="90" y="210"/>
                  </a:lnTo>
                  <a:lnTo>
                    <a:pt x="82" y="200"/>
                  </a:lnTo>
                  <a:lnTo>
                    <a:pt x="84" y="200"/>
                  </a:lnTo>
                  <a:lnTo>
                    <a:pt x="82" y="200"/>
                  </a:lnTo>
                  <a:lnTo>
                    <a:pt x="76" y="200"/>
                  </a:lnTo>
                  <a:lnTo>
                    <a:pt x="76" y="162"/>
                  </a:lnTo>
                  <a:lnTo>
                    <a:pt x="68" y="152"/>
                  </a:lnTo>
                  <a:lnTo>
                    <a:pt x="58" y="142"/>
                  </a:lnTo>
                  <a:lnTo>
                    <a:pt x="48" y="134"/>
                  </a:lnTo>
                  <a:lnTo>
                    <a:pt x="42" y="124"/>
                  </a:lnTo>
                  <a:lnTo>
                    <a:pt x="24" y="92"/>
                  </a:lnTo>
                  <a:lnTo>
                    <a:pt x="16" y="76"/>
                  </a:lnTo>
                  <a:lnTo>
                    <a:pt x="10" y="72"/>
                  </a:lnTo>
                  <a:lnTo>
                    <a:pt x="4" y="66"/>
                  </a:lnTo>
                  <a:lnTo>
                    <a:pt x="0" y="54"/>
                  </a:lnTo>
                  <a:lnTo>
                    <a:pt x="16" y="56"/>
                  </a:lnTo>
                  <a:lnTo>
                    <a:pt x="20" y="52"/>
                  </a:lnTo>
                  <a:lnTo>
                    <a:pt x="24" y="46"/>
                  </a:lnTo>
                  <a:lnTo>
                    <a:pt x="30" y="42"/>
                  </a:lnTo>
                  <a:lnTo>
                    <a:pt x="34" y="42"/>
                  </a:lnTo>
                  <a:lnTo>
                    <a:pt x="38" y="36"/>
                  </a:lnTo>
                  <a:lnTo>
                    <a:pt x="44" y="36"/>
                  </a:lnTo>
                  <a:lnTo>
                    <a:pt x="32" y="10"/>
                  </a:lnTo>
                  <a:lnTo>
                    <a:pt x="62" y="0"/>
                  </a:lnTo>
                  <a:lnTo>
                    <a:pt x="118" y="24"/>
                  </a:lnTo>
                  <a:lnTo>
                    <a:pt x="122" y="26"/>
                  </a:lnTo>
                  <a:lnTo>
                    <a:pt x="124" y="30"/>
                  </a:lnTo>
                  <a:lnTo>
                    <a:pt x="128" y="32"/>
                  </a:lnTo>
                  <a:lnTo>
                    <a:pt x="134" y="34"/>
                  </a:lnTo>
                  <a:lnTo>
                    <a:pt x="134" y="44"/>
                  </a:lnTo>
                  <a:lnTo>
                    <a:pt x="152" y="54"/>
                  </a:lnTo>
                  <a:lnTo>
                    <a:pt x="180" y="54"/>
                  </a:lnTo>
                  <a:lnTo>
                    <a:pt x="196" y="58"/>
                  </a:lnTo>
                  <a:lnTo>
                    <a:pt x="200" y="60"/>
                  </a:lnTo>
                  <a:lnTo>
                    <a:pt x="204" y="64"/>
                  </a:lnTo>
                  <a:lnTo>
                    <a:pt x="222" y="64"/>
                  </a:lnTo>
                  <a:lnTo>
                    <a:pt x="222"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79" name="Freeform 207"/>
            <p:cNvSpPr>
              <a:spLocks/>
            </p:cNvSpPr>
            <p:nvPr/>
          </p:nvSpPr>
          <p:spPr bwMode="auto">
            <a:xfrm>
              <a:off x="5351596" y="3533563"/>
              <a:ext cx="29981" cy="18584"/>
            </a:xfrm>
            <a:custGeom>
              <a:avLst/>
              <a:gdLst>
                <a:gd name="T0" fmla="*/ 2147483647 w 20"/>
                <a:gd name="T1" fmla="*/ 2147483647 h 12"/>
                <a:gd name="T2" fmla="*/ 0 w 20"/>
                <a:gd name="T3" fmla="*/ 2147483647 h 12"/>
                <a:gd name="T4" fmla="*/ 0 w 20"/>
                <a:gd name="T5" fmla="*/ 2147483647 h 12"/>
                <a:gd name="T6" fmla="*/ 2147483647 w 20"/>
                <a:gd name="T7" fmla="*/ 2147483647 h 12"/>
                <a:gd name="T8" fmla="*/ 2147483647 w 20"/>
                <a:gd name="T9" fmla="*/ 2147483647 h 12"/>
                <a:gd name="T10" fmla="*/ 2147483647 w 20"/>
                <a:gd name="T11" fmla="*/ 0 h 12"/>
                <a:gd name="T12" fmla="*/ 2147483647 w 20"/>
                <a:gd name="T13" fmla="*/ 2147483647 h 12"/>
                <a:gd name="T14" fmla="*/ 2147483647 w 20"/>
                <a:gd name="T15" fmla="*/ 2147483647 h 12"/>
                <a:gd name="T16" fmla="*/ 2147483647 w 20"/>
                <a:gd name="T17" fmla="*/ 0 h 12"/>
                <a:gd name="T18" fmla="*/ 2147483647 w 20"/>
                <a:gd name="T19" fmla="*/ 2147483647 h 12"/>
                <a:gd name="T20" fmla="*/ 2147483647 w 20"/>
                <a:gd name="T21" fmla="*/ 2147483647 h 12"/>
                <a:gd name="T22" fmla="*/ 2147483647 w 20"/>
                <a:gd name="T23" fmla="*/ 2147483647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2"/>
                <a:gd name="T38" fmla="*/ 20 w 20"/>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2">
                  <a:moveTo>
                    <a:pt x="8" y="12"/>
                  </a:moveTo>
                  <a:lnTo>
                    <a:pt x="0" y="12"/>
                  </a:lnTo>
                  <a:lnTo>
                    <a:pt x="0" y="8"/>
                  </a:lnTo>
                  <a:lnTo>
                    <a:pt x="2" y="6"/>
                  </a:lnTo>
                  <a:lnTo>
                    <a:pt x="4" y="4"/>
                  </a:lnTo>
                  <a:lnTo>
                    <a:pt x="6" y="0"/>
                  </a:lnTo>
                  <a:lnTo>
                    <a:pt x="8" y="4"/>
                  </a:lnTo>
                  <a:lnTo>
                    <a:pt x="12" y="4"/>
                  </a:lnTo>
                  <a:lnTo>
                    <a:pt x="20" y="0"/>
                  </a:lnTo>
                  <a:lnTo>
                    <a:pt x="20" y="4"/>
                  </a:lnTo>
                  <a:lnTo>
                    <a:pt x="16" y="8"/>
                  </a:lnTo>
                  <a:lnTo>
                    <a:pt x="8"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80" name="Freeform 208"/>
            <p:cNvSpPr>
              <a:spLocks/>
            </p:cNvSpPr>
            <p:nvPr/>
          </p:nvSpPr>
          <p:spPr bwMode="auto">
            <a:xfrm>
              <a:off x="5191314" y="3354358"/>
              <a:ext cx="47278" cy="37169"/>
            </a:xfrm>
            <a:custGeom>
              <a:avLst/>
              <a:gdLst>
                <a:gd name="T0" fmla="*/ 2147483647 w 32"/>
                <a:gd name="T1" fmla="*/ 0 h 24"/>
                <a:gd name="T2" fmla="*/ 2147483647 w 32"/>
                <a:gd name="T3" fmla="*/ 2147483647 h 24"/>
                <a:gd name="T4" fmla="*/ 2147483647 w 32"/>
                <a:gd name="T5" fmla="*/ 2147483647 h 24"/>
                <a:gd name="T6" fmla="*/ 2147483647 w 32"/>
                <a:gd name="T7" fmla="*/ 2147483647 h 24"/>
                <a:gd name="T8" fmla="*/ 0 w 32"/>
                <a:gd name="T9" fmla="*/ 2147483647 h 24"/>
                <a:gd name="T10" fmla="*/ 2147483647 w 32"/>
                <a:gd name="T11" fmla="*/ 2147483647 h 24"/>
                <a:gd name="T12" fmla="*/ 2147483647 w 32"/>
                <a:gd name="T13" fmla="*/ 2147483647 h 24"/>
                <a:gd name="T14" fmla="*/ 2147483647 w 32"/>
                <a:gd name="T15" fmla="*/ 2147483647 h 24"/>
                <a:gd name="T16" fmla="*/ 2147483647 w 32"/>
                <a:gd name="T17" fmla="*/ 2147483647 h 24"/>
                <a:gd name="T18" fmla="*/ 2147483647 w 32"/>
                <a:gd name="T19" fmla="*/ 2147483647 h 24"/>
                <a:gd name="T20" fmla="*/ 2147483647 w 32"/>
                <a:gd name="T21" fmla="*/ 2147483647 h 24"/>
                <a:gd name="T22" fmla="*/ 2147483647 w 32"/>
                <a:gd name="T23" fmla="*/ 2147483647 h 24"/>
                <a:gd name="T24" fmla="*/ 2147483647 w 32"/>
                <a:gd name="T25" fmla="*/ 2147483647 h 24"/>
                <a:gd name="T26" fmla="*/ 2147483647 w 32"/>
                <a:gd name="T27" fmla="*/ 0 h 24"/>
                <a:gd name="T28" fmla="*/ 2147483647 w 32"/>
                <a:gd name="T29" fmla="*/ 0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24"/>
                <a:gd name="T47" fmla="*/ 32 w 32"/>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24">
                  <a:moveTo>
                    <a:pt x="28" y="0"/>
                  </a:moveTo>
                  <a:lnTo>
                    <a:pt x="10" y="2"/>
                  </a:lnTo>
                  <a:lnTo>
                    <a:pt x="4" y="4"/>
                  </a:lnTo>
                  <a:lnTo>
                    <a:pt x="2" y="6"/>
                  </a:lnTo>
                  <a:lnTo>
                    <a:pt x="0" y="8"/>
                  </a:lnTo>
                  <a:lnTo>
                    <a:pt x="2" y="10"/>
                  </a:lnTo>
                  <a:lnTo>
                    <a:pt x="2" y="12"/>
                  </a:lnTo>
                  <a:lnTo>
                    <a:pt x="6" y="14"/>
                  </a:lnTo>
                  <a:lnTo>
                    <a:pt x="6" y="24"/>
                  </a:lnTo>
                  <a:lnTo>
                    <a:pt x="12" y="22"/>
                  </a:lnTo>
                  <a:lnTo>
                    <a:pt x="20" y="18"/>
                  </a:lnTo>
                  <a:lnTo>
                    <a:pt x="32" y="8"/>
                  </a:lnTo>
                  <a:lnTo>
                    <a:pt x="30" y="6"/>
                  </a:lnTo>
                  <a:lnTo>
                    <a:pt x="26" y="0"/>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81" name="Freeform 209"/>
            <p:cNvSpPr>
              <a:spLocks/>
            </p:cNvSpPr>
            <p:nvPr/>
          </p:nvSpPr>
          <p:spPr bwMode="auto">
            <a:xfrm>
              <a:off x="5393108" y="3611882"/>
              <a:ext cx="32287" cy="100886"/>
            </a:xfrm>
            <a:custGeom>
              <a:avLst/>
              <a:gdLst>
                <a:gd name="T0" fmla="*/ 2147483647 w 22"/>
                <a:gd name="T1" fmla="*/ 0 h 64"/>
                <a:gd name="T2" fmla="*/ 2147483647 w 22"/>
                <a:gd name="T3" fmla="*/ 0 h 64"/>
                <a:gd name="T4" fmla="*/ 2147483647 w 22"/>
                <a:gd name="T5" fmla="*/ 2147483647 h 64"/>
                <a:gd name="T6" fmla="*/ 2147483647 w 22"/>
                <a:gd name="T7" fmla="*/ 2147483647 h 64"/>
                <a:gd name="T8" fmla="*/ 2147483647 w 22"/>
                <a:gd name="T9" fmla="*/ 2147483647 h 64"/>
                <a:gd name="T10" fmla="*/ 2147483647 w 22"/>
                <a:gd name="T11" fmla="*/ 2147483647 h 64"/>
                <a:gd name="T12" fmla="*/ 2147483647 w 22"/>
                <a:gd name="T13" fmla="*/ 2147483647 h 64"/>
                <a:gd name="T14" fmla="*/ 2147483647 w 22"/>
                <a:gd name="T15" fmla="*/ 2147483647 h 64"/>
                <a:gd name="T16" fmla="*/ 2147483647 w 22"/>
                <a:gd name="T17" fmla="*/ 2147483647 h 64"/>
                <a:gd name="T18" fmla="*/ 2147483647 w 22"/>
                <a:gd name="T19" fmla="*/ 2147483647 h 64"/>
                <a:gd name="T20" fmla="*/ 0 w 22"/>
                <a:gd name="T21" fmla="*/ 2147483647 h 64"/>
                <a:gd name="T22" fmla="*/ 2147483647 w 22"/>
                <a:gd name="T23" fmla="*/ 2147483647 h 64"/>
                <a:gd name="T24" fmla="*/ 2147483647 w 22"/>
                <a:gd name="T25" fmla="*/ 2147483647 h 64"/>
                <a:gd name="T26" fmla="*/ 2147483647 w 22"/>
                <a:gd name="T27" fmla="*/ 2147483647 h 64"/>
                <a:gd name="T28" fmla="*/ 2147483647 w 22"/>
                <a:gd name="T29" fmla="*/ 0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
                <a:gd name="T46" fmla="*/ 0 h 64"/>
                <a:gd name="T47" fmla="*/ 22 w 22"/>
                <a:gd name="T48" fmla="*/ 64 h 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 h="64">
                  <a:moveTo>
                    <a:pt x="14" y="0"/>
                  </a:moveTo>
                  <a:lnTo>
                    <a:pt x="20" y="0"/>
                  </a:lnTo>
                  <a:lnTo>
                    <a:pt x="20" y="8"/>
                  </a:lnTo>
                  <a:lnTo>
                    <a:pt x="16" y="8"/>
                  </a:lnTo>
                  <a:lnTo>
                    <a:pt x="12" y="28"/>
                  </a:lnTo>
                  <a:lnTo>
                    <a:pt x="22" y="28"/>
                  </a:lnTo>
                  <a:lnTo>
                    <a:pt x="16" y="64"/>
                  </a:lnTo>
                  <a:lnTo>
                    <a:pt x="10" y="48"/>
                  </a:lnTo>
                  <a:lnTo>
                    <a:pt x="4" y="40"/>
                  </a:lnTo>
                  <a:lnTo>
                    <a:pt x="2" y="36"/>
                  </a:lnTo>
                  <a:lnTo>
                    <a:pt x="0" y="30"/>
                  </a:lnTo>
                  <a:lnTo>
                    <a:pt x="2" y="26"/>
                  </a:lnTo>
                  <a:lnTo>
                    <a:pt x="4" y="20"/>
                  </a:lnTo>
                  <a:lnTo>
                    <a:pt x="10" y="12"/>
                  </a:lnTo>
                  <a:lnTo>
                    <a:pt x="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82" name="Freeform 210"/>
            <p:cNvSpPr>
              <a:spLocks/>
            </p:cNvSpPr>
            <p:nvPr/>
          </p:nvSpPr>
          <p:spPr bwMode="auto">
            <a:xfrm>
              <a:off x="5421936" y="3491085"/>
              <a:ext cx="138373" cy="140709"/>
            </a:xfrm>
            <a:custGeom>
              <a:avLst/>
              <a:gdLst>
                <a:gd name="T0" fmla="*/ 0 w 94"/>
                <a:gd name="T1" fmla="*/ 2147483647 h 88"/>
                <a:gd name="T2" fmla="*/ 2147483647 w 94"/>
                <a:gd name="T3" fmla="*/ 2147483647 h 88"/>
                <a:gd name="T4" fmla="*/ 2147483647 w 94"/>
                <a:gd name="T5" fmla="*/ 2147483647 h 88"/>
                <a:gd name="T6" fmla="*/ 2147483647 w 94"/>
                <a:gd name="T7" fmla="*/ 2147483647 h 88"/>
                <a:gd name="T8" fmla="*/ 2147483647 w 94"/>
                <a:gd name="T9" fmla="*/ 2147483647 h 88"/>
                <a:gd name="T10" fmla="*/ 2147483647 w 94"/>
                <a:gd name="T11" fmla="*/ 2147483647 h 88"/>
                <a:gd name="T12" fmla="*/ 2147483647 w 94"/>
                <a:gd name="T13" fmla="*/ 2147483647 h 88"/>
                <a:gd name="T14" fmla="*/ 2147483647 w 94"/>
                <a:gd name="T15" fmla="*/ 2147483647 h 88"/>
                <a:gd name="T16" fmla="*/ 2147483647 w 94"/>
                <a:gd name="T17" fmla="*/ 2147483647 h 88"/>
                <a:gd name="T18" fmla="*/ 2147483647 w 94"/>
                <a:gd name="T19" fmla="*/ 2147483647 h 88"/>
                <a:gd name="T20" fmla="*/ 2147483647 w 94"/>
                <a:gd name="T21" fmla="*/ 2147483647 h 88"/>
                <a:gd name="T22" fmla="*/ 2147483647 w 94"/>
                <a:gd name="T23" fmla="*/ 2147483647 h 88"/>
                <a:gd name="T24" fmla="*/ 2147483647 w 94"/>
                <a:gd name="T25" fmla="*/ 2147483647 h 88"/>
                <a:gd name="T26" fmla="*/ 2147483647 w 94"/>
                <a:gd name="T27" fmla="*/ 2147483647 h 88"/>
                <a:gd name="T28" fmla="*/ 2147483647 w 94"/>
                <a:gd name="T29" fmla="*/ 2147483647 h 88"/>
                <a:gd name="T30" fmla="*/ 2147483647 w 94"/>
                <a:gd name="T31" fmla="*/ 2147483647 h 88"/>
                <a:gd name="T32" fmla="*/ 2147483647 w 94"/>
                <a:gd name="T33" fmla="*/ 0 h 88"/>
                <a:gd name="T34" fmla="*/ 2147483647 w 94"/>
                <a:gd name="T35" fmla="*/ 2147483647 h 88"/>
                <a:gd name="T36" fmla="*/ 2147483647 w 94"/>
                <a:gd name="T37" fmla="*/ 2147483647 h 88"/>
                <a:gd name="T38" fmla="*/ 2147483647 w 94"/>
                <a:gd name="T39" fmla="*/ 2147483647 h 88"/>
                <a:gd name="T40" fmla="*/ 2147483647 w 94"/>
                <a:gd name="T41" fmla="*/ 2147483647 h 88"/>
                <a:gd name="T42" fmla="*/ 2147483647 w 94"/>
                <a:gd name="T43" fmla="*/ 2147483647 h 88"/>
                <a:gd name="T44" fmla="*/ 2147483647 w 94"/>
                <a:gd name="T45" fmla="*/ 2147483647 h 88"/>
                <a:gd name="T46" fmla="*/ 2147483647 w 94"/>
                <a:gd name="T47" fmla="*/ 2147483647 h 88"/>
                <a:gd name="T48" fmla="*/ 2147483647 w 94"/>
                <a:gd name="T49" fmla="*/ 2147483647 h 88"/>
                <a:gd name="T50" fmla="*/ 2147483647 w 94"/>
                <a:gd name="T51" fmla="*/ 2147483647 h 88"/>
                <a:gd name="T52" fmla="*/ 2147483647 w 94"/>
                <a:gd name="T53" fmla="*/ 2147483647 h 88"/>
                <a:gd name="T54" fmla="*/ 2147483647 w 94"/>
                <a:gd name="T55" fmla="*/ 2147483647 h 88"/>
                <a:gd name="T56" fmla="*/ 2147483647 w 94"/>
                <a:gd name="T57" fmla="*/ 2147483647 h 88"/>
                <a:gd name="T58" fmla="*/ 2147483647 w 94"/>
                <a:gd name="T59" fmla="*/ 2147483647 h 88"/>
                <a:gd name="T60" fmla="*/ 2147483647 w 94"/>
                <a:gd name="T61" fmla="*/ 2147483647 h 88"/>
                <a:gd name="T62" fmla="*/ 2147483647 w 94"/>
                <a:gd name="T63" fmla="*/ 2147483647 h 88"/>
                <a:gd name="T64" fmla="*/ 2147483647 w 94"/>
                <a:gd name="T65" fmla="*/ 2147483647 h 88"/>
                <a:gd name="T66" fmla="*/ 2147483647 w 94"/>
                <a:gd name="T67" fmla="*/ 2147483647 h 88"/>
                <a:gd name="T68" fmla="*/ 2147483647 w 94"/>
                <a:gd name="T69" fmla="*/ 2147483647 h 88"/>
                <a:gd name="T70" fmla="*/ 2147483647 w 94"/>
                <a:gd name="T71" fmla="*/ 2147483647 h 88"/>
                <a:gd name="T72" fmla="*/ 2147483647 w 94"/>
                <a:gd name="T73" fmla="*/ 2147483647 h 88"/>
                <a:gd name="T74" fmla="*/ 2147483647 w 94"/>
                <a:gd name="T75" fmla="*/ 2147483647 h 88"/>
                <a:gd name="T76" fmla="*/ 2147483647 w 94"/>
                <a:gd name="T77" fmla="*/ 2147483647 h 88"/>
                <a:gd name="T78" fmla="*/ 2147483647 w 94"/>
                <a:gd name="T79" fmla="*/ 2147483647 h 88"/>
                <a:gd name="T80" fmla="*/ 2147483647 w 94"/>
                <a:gd name="T81" fmla="*/ 2147483647 h 88"/>
                <a:gd name="T82" fmla="*/ 2147483647 w 94"/>
                <a:gd name="T83" fmla="*/ 2147483647 h 88"/>
                <a:gd name="T84" fmla="*/ 2147483647 w 94"/>
                <a:gd name="T85" fmla="*/ 2147483647 h 88"/>
                <a:gd name="T86" fmla="*/ 2147483647 w 94"/>
                <a:gd name="T87" fmla="*/ 2147483647 h 88"/>
                <a:gd name="T88" fmla="*/ 0 w 94"/>
                <a:gd name="T89" fmla="*/ 2147483647 h 88"/>
                <a:gd name="T90" fmla="*/ 0 w 94"/>
                <a:gd name="T91" fmla="*/ 2147483647 h 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4"/>
                <a:gd name="T139" fmla="*/ 0 h 88"/>
                <a:gd name="T140" fmla="*/ 94 w 94"/>
                <a:gd name="T141" fmla="*/ 88 h 8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4" h="88">
                  <a:moveTo>
                    <a:pt x="0" y="82"/>
                  </a:moveTo>
                  <a:lnTo>
                    <a:pt x="10" y="84"/>
                  </a:lnTo>
                  <a:lnTo>
                    <a:pt x="14" y="88"/>
                  </a:lnTo>
                  <a:lnTo>
                    <a:pt x="18" y="88"/>
                  </a:lnTo>
                  <a:lnTo>
                    <a:pt x="20" y="88"/>
                  </a:lnTo>
                  <a:lnTo>
                    <a:pt x="80" y="54"/>
                  </a:lnTo>
                  <a:lnTo>
                    <a:pt x="80" y="46"/>
                  </a:lnTo>
                  <a:lnTo>
                    <a:pt x="80" y="40"/>
                  </a:lnTo>
                  <a:lnTo>
                    <a:pt x="82" y="34"/>
                  </a:lnTo>
                  <a:lnTo>
                    <a:pt x="84" y="28"/>
                  </a:lnTo>
                  <a:lnTo>
                    <a:pt x="82" y="26"/>
                  </a:lnTo>
                  <a:lnTo>
                    <a:pt x="80" y="22"/>
                  </a:lnTo>
                  <a:lnTo>
                    <a:pt x="82" y="16"/>
                  </a:lnTo>
                  <a:lnTo>
                    <a:pt x="84" y="14"/>
                  </a:lnTo>
                  <a:lnTo>
                    <a:pt x="88" y="14"/>
                  </a:lnTo>
                  <a:lnTo>
                    <a:pt x="94" y="4"/>
                  </a:lnTo>
                  <a:lnTo>
                    <a:pt x="94" y="0"/>
                  </a:lnTo>
                  <a:lnTo>
                    <a:pt x="86" y="2"/>
                  </a:lnTo>
                  <a:lnTo>
                    <a:pt x="74" y="4"/>
                  </a:lnTo>
                  <a:lnTo>
                    <a:pt x="68" y="2"/>
                  </a:lnTo>
                  <a:lnTo>
                    <a:pt x="66" y="2"/>
                  </a:lnTo>
                  <a:lnTo>
                    <a:pt x="62" y="4"/>
                  </a:lnTo>
                  <a:lnTo>
                    <a:pt x="56" y="8"/>
                  </a:lnTo>
                  <a:lnTo>
                    <a:pt x="52" y="10"/>
                  </a:lnTo>
                  <a:lnTo>
                    <a:pt x="46" y="10"/>
                  </a:lnTo>
                  <a:lnTo>
                    <a:pt x="40" y="8"/>
                  </a:lnTo>
                  <a:lnTo>
                    <a:pt x="36" y="6"/>
                  </a:lnTo>
                  <a:lnTo>
                    <a:pt x="30" y="8"/>
                  </a:lnTo>
                  <a:lnTo>
                    <a:pt x="24" y="10"/>
                  </a:lnTo>
                  <a:lnTo>
                    <a:pt x="16" y="8"/>
                  </a:lnTo>
                  <a:lnTo>
                    <a:pt x="12" y="8"/>
                  </a:lnTo>
                  <a:lnTo>
                    <a:pt x="12" y="4"/>
                  </a:lnTo>
                  <a:lnTo>
                    <a:pt x="8" y="4"/>
                  </a:lnTo>
                  <a:lnTo>
                    <a:pt x="8" y="22"/>
                  </a:lnTo>
                  <a:lnTo>
                    <a:pt x="4" y="24"/>
                  </a:lnTo>
                  <a:lnTo>
                    <a:pt x="4" y="30"/>
                  </a:lnTo>
                  <a:lnTo>
                    <a:pt x="2" y="46"/>
                  </a:lnTo>
                  <a:lnTo>
                    <a:pt x="12" y="50"/>
                  </a:lnTo>
                  <a:lnTo>
                    <a:pt x="10" y="58"/>
                  </a:lnTo>
                  <a:lnTo>
                    <a:pt x="6" y="60"/>
                  </a:lnTo>
                  <a:lnTo>
                    <a:pt x="2" y="60"/>
                  </a:lnTo>
                  <a:lnTo>
                    <a:pt x="4" y="64"/>
                  </a:lnTo>
                  <a:lnTo>
                    <a:pt x="6" y="66"/>
                  </a:lnTo>
                  <a:lnTo>
                    <a:pt x="4" y="72"/>
                  </a:lnTo>
                  <a:lnTo>
                    <a:pt x="0" y="76"/>
                  </a:lnTo>
                  <a:lnTo>
                    <a:pt x="0"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83" name="Freeform 211"/>
            <p:cNvSpPr>
              <a:spLocks/>
            </p:cNvSpPr>
            <p:nvPr/>
          </p:nvSpPr>
          <p:spPr bwMode="auto">
            <a:xfrm>
              <a:off x="5495735" y="3489757"/>
              <a:ext cx="224857" cy="234958"/>
            </a:xfrm>
            <a:custGeom>
              <a:avLst/>
              <a:gdLst>
                <a:gd name="T0" fmla="*/ 2147483647 w 154"/>
                <a:gd name="T1" fmla="*/ 2147483647 h 150"/>
                <a:gd name="T2" fmla="*/ 2147483647 w 154"/>
                <a:gd name="T3" fmla="*/ 2147483647 h 150"/>
                <a:gd name="T4" fmla="*/ 2147483647 w 154"/>
                <a:gd name="T5" fmla="*/ 0 h 150"/>
                <a:gd name="T6" fmla="*/ 2147483647 w 154"/>
                <a:gd name="T7" fmla="*/ 2147483647 h 150"/>
                <a:gd name="T8" fmla="*/ 2147483647 w 154"/>
                <a:gd name="T9" fmla="*/ 2147483647 h 150"/>
                <a:gd name="T10" fmla="*/ 2147483647 w 154"/>
                <a:gd name="T11" fmla="*/ 2147483647 h 150"/>
                <a:gd name="T12" fmla="*/ 2147483647 w 154"/>
                <a:gd name="T13" fmla="*/ 2147483647 h 150"/>
                <a:gd name="T14" fmla="*/ 2147483647 w 154"/>
                <a:gd name="T15" fmla="*/ 2147483647 h 150"/>
                <a:gd name="T16" fmla="*/ 2147483647 w 154"/>
                <a:gd name="T17" fmla="*/ 2147483647 h 150"/>
                <a:gd name="T18" fmla="*/ 2147483647 w 154"/>
                <a:gd name="T19" fmla="*/ 2147483647 h 150"/>
                <a:gd name="T20" fmla="*/ 2147483647 w 154"/>
                <a:gd name="T21" fmla="*/ 2147483647 h 150"/>
                <a:gd name="T22" fmla="*/ 2147483647 w 154"/>
                <a:gd name="T23" fmla="*/ 2147483647 h 150"/>
                <a:gd name="T24" fmla="*/ 2147483647 w 154"/>
                <a:gd name="T25" fmla="*/ 2147483647 h 150"/>
                <a:gd name="T26" fmla="*/ 2147483647 w 154"/>
                <a:gd name="T27" fmla="*/ 2147483647 h 150"/>
                <a:gd name="T28" fmla="*/ 2147483647 w 154"/>
                <a:gd name="T29" fmla="*/ 2147483647 h 150"/>
                <a:gd name="T30" fmla="*/ 2147483647 w 154"/>
                <a:gd name="T31" fmla="*/ 2147483647 h 150"/>
                <a:gd name="T32" fmla="*/ 2147483647 w 154"/>
                <a:gd name="T33" fmla="*/ 2147483647 h 150"/>
                <a:gd name="T34" fmla="*/ 2147483647 w 154"/>
                <a:gd name="T35" fmla="*/ 2147483647 h 150"/>
                <a:gd name="T36" fmla="*/ 2147483647 w 154"/>
                <a:gd name="T37" fmla="*/ 2147483647 h 150"/>
                <a:gd name="T38" fmla="*/ 2147483647 w 154"/>
                <a:gd name="T39" fmla="*/ 2147483647 h 150"/>
                <a:gd name="T40" fmla="*/ 2147483647 w 154"/>
                <a:gd name="T41" fmla="*/ 2147483647 h 150"/>
                <a:gd name="T42" fmla="*/ 2147483647 w 154"/>
                <a:gd name="T43" fmla="*/ 2147483647 h 150"/>
                <a:gd name="T44" fmla="*/ 2147483647 w 154"/>
                <a:gd name="T45" fmla="*/ 2147483647 h 150"/>
                <a:gd name="T46" fmla="*/ 2147483647 w 154"/>
                <a:gd name="T47" fmla="*/ 2147483647 h 150"/>
                <a:gd name="T48" fmla="*/ 2147483647 w 154"/>
                <a:gd name="T49" fmla="*/ 2147483647 h 150"/>
                <a:gd name="T50" fmla="*/ 2147483647 w 154"/>
                <a:gd name="T51" fmla="*/ 2147483647 h 150"/>
                <a:gd name="T52" fmla="*/ 2147483647 w 154"/>
                <a:gd name="T53" fmla="*/ 2147483647 h 150"/>
                <a:gd name="T54" fmla="*/ 2147483647 w 154"/>
                <a:gd name="T55" fmla="*/ 2147483647 h 150"/>
                <a:gd name="T56" fmla="*/ 2147483647 w 154"/>
                <a:gd name="T57" fmla="*/ 2147483647 h 150"/>
                <a:gd name="T58" fmla="*/ 2147483647 w 154"/>
                <a:gd name="T59" fmla="*/ 2147483647 h 150"/>
                <a:gd name="T60" fmla="*/ 2147483647 w 154"/>
                <a:gd name="T61" fmla="*/ 2147483647 h 150"/>
                <a:gd name="T62" fmla="*/ 2147483647 w 154"/>
                <a:gd name="T63" fmla="*/ 2147483647 h 150"/>
                <a:gd name="T64" fmla="*/ 2147483647 w 154"/>
                <a:gd name="T65" fmla="*/ 2147483647 h 150"/>
                <a:gd name="T66" fmla="*/ 2147483647 w 154"/>
                <a:gd name="T67" fmla="*/ 2147483647 h 150"/>
                <a:gd name="T68" fmla="*/ 2147483647 w 154"/>
                <a:gd name="T69" fmla="*/ 2147483647 h 150"/>
                <a:gd name="T70" fmla="*/ 2147483647 w 154"/>
                <a:gd name="T71" fmla="*/ 2147483647 h 150"/>
                <a:gd name="T72" fmla="*/ 2147483647 w 154"/>
                <a:gd name="T73" fmla="*/ 2147483647 h 150"/>
                <a:gd name="T74" fmla="*/ 2147483647 w 154"/>
                <a:gd name="T75" fmla="*/ 2147483647 h 150"/>
                <a:gd name="T76" fmla="*/ 2147483647 w 154"/>
                <a:gd name="T77" fmla="*/ 2147483647 h 150"/>
                <a:gd name="T78" fmla="*/ 2147483647 w 154"/>
                <a:gd name="T79" fmla="*/ 2147483647 h 150"/>
                <a:gd name="T80" fmla="*/ 0 w 154"/>
                <a:gd name="T81" fmla="*/ 2147483647 h 150"/>
                <a:gd name="T82" fmla="*/ 2147483647 w 154"/>
                <a:gd name="T83" fmla="*/ 2147483647 h 150"/>
                <a:gd name="T84" fmla="*/ 2147483647 w 154"/>
                <a:gd name="T85" fmla="*/ 2147483647 h 150"/>
                <a:gd name="T86" fmla="*/ 2147483647 w 154"/>
                <a:gd name="T87" fmla="*/ 2147483647 h 150"/>
                <a:gd name="T88" fmla="*/ 2147483647 w 154"/>
                <a:gd name="T89" fmla="*/ 2147483647 h 150"/>
                <a:gd name="T90" fmla="*/ 2147483647 w 154"/>
                <a:gd name="T91" fmla="*/ 2147483647 h 150"/>
                <a:gd name="T92" fmla="*/ 2147483647 w 154"/>
                <a:gd name="T93" fmla="*/ 2147483647 h 150"/>
                <a:gd name="T94" fmla="*/ 2147483647 w 154"/>
                <a:gd name="T95" fmla="*/ 2147483647 h 150"/>
                <a:gd name="T96" fmla="*/ 2147483647 w 154"/>
                <a:gd name="T97" fmla="*/ 2147483647 h 150"/>
                <a:gd name="T98" fmla="*/ 2147483647 w 154"/>
                <a:gd name="T99" fmla="*/ 2147483647 h 150"/>
                <a:gd name="T100" fmla="*/ 2147483647 w 154"/>
                <a:gd name="T101" fmla="*/ 2147483647 h 150"/>
                <a:gd name="T102" fmla="*/ 2147483647 w 154"/>
                <a:gd name="T103" fmla="*/ 2147483647 h 150"/>
                <a:gd name="T104" fmla="*/ 2147483647 w 154"/>
                <a:gd name="T105" fmla="*/ 2147483647 h 150"/>
                <a:gd name="T106" fmla="*/ 2147483647 w 154"/>
                <a:gd name="T107" fmla="*/ 2147483647 h 1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4"/>
                <a:gd name="T163" fmla="*/ 0 h 150"/>
                <a:gd name="T164" fmla="*/ 154 w 154"/>
                <a:gd name="T165" fmla="*/ 150 h 15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4" h="150">
                  <a:moveTo>
                    <a:pt x="48" y="2"/>
                  </a:moveTo>
                  <a:lnTo>
                    <a:pt x="62" y="2"/>
                  </a:lnTo>
                  <a:lnTo>
                    <a:pt x="66" y="0"/>
                  </a:lnTo>
                  <a:lnTo>
                    <a:pt x="70" y="2"/>
                  </a:lnTo>
                  <a:lnTo>
                    <a:pt x="76" y="2"/>
                  </a:lnTo>
                  <a:lnTo>
                    <a:pt x="80" y="12"/>
                  </a:lnTo>
                  <a:lnTo>
                    <a:pt x="88" y="20"/>
                  </a:lnTo>
                  <a:lnTo>
                    <a:pt x="98" y="24"/>
                  </a:lnTo>
                  <a:lnTo>
                    <a:pt x="108" y="28"/>
                  </a:lnTo>
                  <a:lnTo>
                    <a:pt x="102" y="40"/>
                  </a:lnTo>
                  <a:lnTo>
                    <a:pt x="100" y="48"/>
                  </a:lnTo>
                  <a:lnTo>
                    <a:pt x="98" y="56"/>
                  </a:lnTo>
                  <a:lnTo>
                    <a:pt x="100" y="62"/>
                  </a:lnTo>
                  <a:lnTo>
                    <a:pt x="102" y="68"/>
                  </a:lnTo>
                  <a:lnTo>
                    <a:pt x="108" y="74"/>
                  </a:lnTo>
                  <a:lnTo>
                    <a:pt x="112" y="78"/>
                  </a:lnTo>
                  <a:lnTo>
                    <a:pt x="124" y="86"/>
                  </a:lnTo>
                  <a:lnTo>
                    <a:pt x="132" y="92"/>
                  </a:lnTo>
                  <a:lnTo>
                    <a:pt x="136" y="96"/>
                  </a:lnTo>
                  <a:lnTo>
                    <a:pt x="136" y="102"/>
                  </a:lnTo>
                  <a:lnTo>
                    <a:pt x="138" y="112"/>
                  </a:lnTo>
                  <a:lnTo>
                    <a:pt x="142" y="116"/>
                  </a:lnTo>
                  <a:lnTo>
                    <a:pt x="148" y="122"/>
                  </a:lnTo>
                  <a:lnTo>
                    <a:pt x="152" y="126"/>
                  </a:lnTo>
                  <a:lnTo>
                    <a:pt x="154" y="132"/>
                  </a:lnTo>
                  <a:lnTo>
                    <a:pt x="152" y="134"/>
                  </a:lnTo>
                  <a:lnTo>
                    <a:pt x="148" y="132"/>
                  </a:lnTo>
                  <a:lnTo>
                    <a:pt x="142" y="132"/>
                  </a:lnTo>
                  <a:lnTo>
                    <a:pt x="138" y="132"/>
                  </a:lnTo>
                  <a:lnTo>
                    <a:pt x="134" y="136"/>
                  </a:lnTo>
                  <a:lnTo>
                    <a:pt x="130" y="142"/>
                  </a:lnTo>
                  <a:lnTo>
                    <a:pt x="126" y="150"/>
                  </a:lnTo>
                  <a:lnTo>
                    <a:pt x="98" y="150"/>
                  </a:lnTo>
                  <a:lnTo>
                    <a:pt x="80" y="140"/>
                  </a:lnTo>
                  <a:lnTo>
                    <a:pt x="80" y="130"/>
                  </a:lnTo>
                  <a:lnTo>
                    <a:pt x="74" y="128"/>
                  </a:lnTo>
                  <a:lnTo>
                    <a:pt x="70" y="126"/>
                  </a:lnTo>
                  <a:lnTo>
                    <a:pt x="68" y="122"/>
                  </a:lnTo>
                  <a:lnTo>
                    <a:pt x="64" y="120"/>
                  </a:lnTo>
                  <a:lnTo>
                    <a:pt x="8" y="96"/>
                  </a:lnTo>
                  <a:lnTo>
                    <a:pt x="0" y="74"/>
                  </a:lnTo>
                  <a:lnTo>
                    <a:pt x="30" y="56"/>
                  </a:lnTo>
                  <a:lnTo>
                    <a:pt x="30" y="48"/>
                  </a:lnTo>
                  <a:lnTo>
                    <a:pt x="30" y="42"/>
                  </a:lnTo>
                  <a:lnTo>
                    <a:pt x="32" y="36"/>
                  </a:lnTo>
                  <a:lnTo>
                    <a:pt x="34" y="30"/>
                  </a:lnTo>
                  <a:lnTo>
                    <a:pt x="32" y="28"/>
                  </a:lnTo>
                  <a:lnTo>
                    <a:pt x="30" y="24"/>
                  </a:lnTo>
                  <a:lnTo>
                    <a:pt x="32" y="18"/>
                  </a:lnTo>
                  <a:lnTo>
                    <a:pt x="34" y="16"/>
                  </a:lnTo>
                  <a:lnTo>
                    <a:pt x="38" y="16"/>
                  </a:lnTo>
                  <a:lnTo>
                    <a:pt x="44" y="6"/>
                  </a:lnTo>
                  <a:lnTo>
                    <a:pt x="44" y="2"/>
                  </a:lnTo>
                  <a:lnTo>
                    <a:pt x="48"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84" name="Freeform 212"/>
            <p:cNvSpPr>
              <a:spLocks/>
            </p:cNvSpPr>
            <p:nvPr/>
          </p:nvSpPr>
          <p:spPr bwMode="auto">
            <a:xfrm>
              <a:off x="5191314" y="3346394"/>
              <a:ext cx="407047" cy="183187"/>
            </a:xfrm>
            <a:custGeom>
              <a:avLst/>
              <a:gdLst>
                <a:gd name="T0" fmla="*/ 2147483647 w 278"/>
                <a:gd name="T1" fmla="*/ 2147483647 h 116"/>
                <a:gd name="T2" fmla="*/ 2147483647 w 278"/>
                <a:gd name="T3" fmla="*/ 2147483647 h 116"/>
                <a:gd name="T4" fmla="*/ 2147483647 w 278"/>
                <a:gd name="T5" fmla="*/ 2147483647 h 116"/>
                <a:gd name="T6" fmla="*/ 2147483647 w 278"/>
                <a:gd name="T7" fmla="*/ 2147483647 h 116"/>
                <a:gd name="T8" fmla="*/ 2147483647 w 278"/>
                <a:gd name="T9" fmla="*/ 2147483647 h 116"/>
                <a:gd name="T10" fmla="*/ 2147483647 w 278"/>
                <a:gd name="T11" fmla="*/ 2147483647 h 116"/>
                <a:gd name="T12" fmla="*/ 2147483647 w 278"/>
                <a:gd name="T13" fmla="*/ 2147483647 h 116"/>
                <a:gd name="T14" fmla="*/ 2147483647 w 278"/>
                <a:gd name="T15" fmla="*/ 2147483647 h 116"/>
                <a:gd name="T16" fmla="*/ 2147483647 w 278"/>
                <a:gd name="T17" fmla="*/ 2147483647 h 116"/>
                <a:gd name="T18" fmla="*/ 2147483647 w 278"/>
                <a:gd name="T19" fmla="*/ 2147483647 h 116"/>
                <a:gd name="T20" fmla="*/ 2147483647 w 278"/>
                <a:gd name="T21" fmla="*/ 2147483647 h 116"/>
                <a:gd name="T22" fmla="*/ 2147483647 w 278"/>
                <a:gd name="T23" fmla="*/ 2147483647 h 116"/>
                <a:gd name="T24" fmla="*/ 2147483647 w 278"/>
                <a:gd name="T25" fmla="*/ 2147483647 h 116"/>
                <a:gd name="T26" fmla="*/ 2147483647 w 278"/>
                <a:gd name="T27" fmla="*/ 2147483647 h 116"/>
                <a:gd name="T28" fmla="*/ 2147483647 w 278"/>
                <a:gd name="T29" fmla="*/ 2147483647 h 116"/>
                <a:gd name="T30" fmla="*/ 2147483647 w 278"/>
                <a:gd name="T31" fmla="*/ 2147483647 h 116"/>
                <a:gd name="T32" fmla="*/ 2147483647 w 278"/>
                <a:gd name="T33" fmla="*/ 2147483647 h 116"/>
                <a:gd name="T34" fmla="*/ 2147483647 w 278"/>
                <a:gd name="T35" fmla="*/ 2147483647 h 116"/>
                <a:gd name="T36" fmla="*/ 2147483647 w 278"/>
                <a:gd name="T37" fmla="*/ 2147483647 h 116"/>
                <a:gd name="T38" fmla="*/ 2147483647 w 278"/>
                <a:gd name="T39" fmla="*/ 2147483647 h 116"/>
                <a:gd name="T40" fmla="*/ 2147483647 w 278"/>
                <a:gd name="T41" fmla="*/ 2147483647 h 116"/>
                <a:gd name="T42" fmla="*/ 2147483647 w 278"/>
                <a:gd name="T43" fmla="*/ 2147483647 h 116"/>
                <a:gd name="T44" fmla="*/ 2147483647 w 278"/>
                <a:gd name="T45" fmla="*/ 0 h 116"/>
                <a:gd name="T46" fmla="*/ 2147483647 w 278"/>
                <a:gd name="T47" fmla="*/ 2147483647 h 116"/>
                <a:gd name="T48" fmla="*/ 2147483647 w 278"/>
                <a:gd name="T49" fmla="*/ 2147483647 h 116"/>
                <a:gd name="T50" fmla="*/ 2147483647 w 278"/>
                <a:gd name="T51" fmla="*/ 2147483647 h 116"/>
                <a:gd name="T52" fmla="*/ 2147483647 w 278"/>
                <a:gd name="T53" fmla="*/ 2147483647 h 116"/>
                <a:gd name="T54" fmla="*/ 2147483647 w 278"/>
                <a:gd name="T55" fmla="*/ 2147483647 h 116"/>
                <a:gd name="T56" fmla="*/ 2147483647 w 278"/>
                <a:gd name="T57" fmla="*/ 2147483647 h 116"/>
                <a:gd name="T58" fmla="*/ 2147483647 w 278"/>
                <a:gd name="T59" fmla="*/ 2147483647 h 116"/>
                <a:gd name="T60" fmla="*/ 2147483647 w 278"/>
                <a:gd name="T61" fmla="*/ 2147483647 h 116"/>
                <a:gd name="T62" fmla="*/ 0 w 278"/>
                <a:gd name="T63" fmla="*/ 2147483647 h 116"/>
                <a:gd name="T64" fmla="*/ 2147483647 w 278"/>
                <a:gd name="T65" fmla="*/ 2147483647 h 116"/>
                <a:gd name="T66" fmla="*/ 2147483647 w 278"/>
                <a:gd name="T67" fmla="*/ 2147483647 h 116"/>
                <a:gd name="T68" fmla="*/ 2147483647 w 278"/>
                <a:gd name="T69" fmla="*/ 2147483647 h 116"/>
                <a:gd name="T70" fmla="*/ 2147483647 w 278"/>
                <a:gd name="T71" fmla="*/ 2147483647 h 116"/>
                <a:gd name="T72" fmla="*/ 2147483647 w 278"/>
                <a:gd name="T73" fmla="*/ 2147483647 h 116"/>
                <a:gd name="T74" fmla="*/ 2147483647 w 278"/>
                <a:gd name="T75" fmla="*/ 2147483647 h 116"/>
                <a:gd name="T76" fmla="*/ 2147483647 w 278"/>
                <a:gd name="T77" fmla="*/ 2147483647 h 116"/>
                <a:gd name="T78" fmla="*/ 2147483647 w 278"/>
                <a:gd name="T79" fmla="*/ 2147483647 h 116"/>
                <a:gd name="T80" fmla="*/ 2147483647 w 278"/>
                <a:gd name="T81" fmla="*/ 2147483647 h 116"/>
                <a:gd name="T82" fmla="*/ 2147483647 w 278"/>
                <a:gd name="T83" fmla="*/ 2147483647 h 116"/>
                <a:gd name="T84" fmla="*/ 2147483647 w 278"/>
                <a:gd name="T85" fmla="*/ 2147483647 h 116"/>
                <a:gd name="T86" fmla="*/ 2147483647 w 278"/>
                <a:gd name="T87" fmla="*/ 2147483647 h 116"/>
                <a:gd name="T88" fmla="*/ 2147483647 w 278"/>
                <a:gd name="T89" fmla="*/ 2147483647 h 116"/>
                <a:gd name="T90" fmla="*/ 2147483647 w 278"/>
                <a:gd name="T91" fmla="*/ 2147483647 h 116"/>
                <a:gd name="T92" fmla="*/ 2147483647 w 278"/>
                <a:gd name="T93" fmla="*/ 2147483647 h 116"/>
                <a:gd name="T94" fmla="*/ 2147483647 w 278"/>
                <a:gd name="T95" fmla="*/ 2147483647 h 116"/>
                <a:gd name="T96" fmla="*/ 2147483647 w 278"/>
                <a:gd name="T97" fmla="*/ 2147483647 h 116"/>
                <a:gd name="T98" fmla="*/ 2147483647 w 278"/>
                <a:gd name="T99" fmla="*/ 2147483647 h 116"/>
                <a:gd name="T100" fmla="*/ 2147483647 w 278"/>
                <a:gd name="T101" fmla="*/ 2147483647 h 116"/>
                <a:gd name="T102" fmla="*/ 2147483647 w 278"/>
                <a:gd name="T103" fmla="*/ 2147483647 h 116"/>
                <a:gd name="T104" fmla="*/ 2147483647 w 278"/>
                <a:gd name="T105" fmla="*/ 2147483647 h 116"/>
                <a:gd name="T106" fmla="*/ 2147483647 w 278"/>
                <a:gd name="T107" fmla="*/ 2147483647 h 116"/>
                <a:gd name="T108" fmla="*/ 2147483647 w 278"/>
                <a:gd name="T109" fmla="*/ 2147483647 h 116"/>
                <a:gd name="T110" fmla="*/ 2147483647 w 278"/>
                <a:gd name="T111" fmla="*/ 2147483647 h 1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78"/>
                <a:gd name="T169" fmla="*/ 0 h 116"/>
                <a:gd name="T170" fmla="*/ 278 w 278"/>
                <a:gd name="T171" fmla="*/ 116 h 1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78" h="116">
                  <a:moveTo>
                    <a:pt x="166" y="114"/>
                  </a:moveTo>
                  <a:lnTo>
                    <a:pt x="166" y="96"/>
                  </a:lnTo>
                  <a:lnTo>
                    <a:pt x="170" y="96"/>
                  </a:lnTo>
                  <a:lnTo>
                    <a:pt x="170" y="100"/>
                  </a:lnTo>
                  <a:lnTo>
                    <a:pt x="174" y="100"/>
                  </a:lnTo>
                  <a:lnTo>
                    <a:pt x="182" y="102"/>
                  </a:lnTo>
                  <a:lnTo>
                    <a:pt x="188" y="100"/>
                  </a:lnTo>
                  <a:lnTo>
                    <a:pt x="194" y="98"/>
                  </a:lnTo>
                  <a:lnTo>
                    <a:pt x="198" y="100"/>
                  </a:lnTo>
                  <a:lnTo>
                    <a:pt x="204" y="102"/>
                  </a:lnTo>
                  <a:lnTo>
                    <a:pt x="210" y="102"/>
                  </a:lnTo>
                  <a:lnTo>
                    <a:pt x="214" y="100"/>
                  </a:lnTo>
                  <a:lnTo>
                    <a:pt x="220" y="96"/>
                  </a:lnTo>
                  <a:lnTo>
                    <a:pt x="224" y="94"/>
                  </a:lnTo>
                  <a:lnTo>
                    <a:pt x="226" y="94"/>
                  </a:lnTo>
                  <a:lnTo>
                    <a:pt x="232" y="96"/>
                  </a:lnTo>
                  <a:lnTo>
                    <a:pt x="244" y="94"/>
                  </a:lnTo>
                  <a:lnTo>
                    <a:pt x="252" y="92"/>
                  </a:lnTo>
                  <a:lnTo>
                    <a:pt x="256" y="92"/>
                  </a:lnTo>
                  <a:lnTo>
                    <a:pt x="270" y="92"/>
                  </a:lnTo>
                  <a:lnTo>
                    <a:pt x="274" y="90"/>
                  </a:lnTo>
                  <a:lnTo>
                    <a:pt x="278" y="90"/>
                  </a:lnTo>
                  <a:lnTo>
                    <a:pt x="276" y="80"/>
                  </a:lnTo>
                  <a:lnTo>
                    <a:pt x="274" y="70"/>
                  </a:lnTo>
                  <a:lnTo>
                    <a:pt x="272" y="62"/>
                  </a:lnTo>
                  <a:lnTo>
                    <a:pt x="270" y="52"/>
                  </a:lnTo>
                  <a:lnTo>
                    <a:pt x="272" y="52"/>
                  </a:lnTo>
                  <a:lnTo>
                    <a:pt x="274" y="44"/>
                  </a:lnTo>
                  <a:lnTo>
                    <a:pt x="274" y="40"/>
                  </a:lnTo>
                  <a:lnTo>
                    <a:pt x="268" y="36"/>
                  </a:lnTo>
                  <a:lnTo>
                    <a:pt x="260" y="36"/>
                  </a:lnTo>
                  <a:lnTo>
                    <a:pt x="260" y="32"/>
                  </a:lnTo>
                  <a:lnTo>
                    <a:pt x="260" y="28"/>
                  </a:lnTo>
                  <a:lnTo>
                    <a:pt x="258" y="20"/>
                  </a:lnTo>
                  <a:lnTo>
                    <a:pt x="256" y="14"/>
                  </a:lnTo>
                  <a:lnTo>
                    <a:pt x="252" y="10"/>
                  </a:lnTo>
                  <a:lnTo>
                    <a:pt x="242" y="8"/>
                  </a:lnTo>
                  <a:lnTo>
                    <a:pt x="226" y="10"/>
                  </a:lnTo>
                  <a:lnTo>
                    <a:pt x="210" y="12"/>
                  </a:lnTo>
                  <a:lnTo>
                    <a:pt x="194" y="16"/>
                  </a:lnTo>
                  <a:lnTo>
                    <a:pt x="176" y="18"/>
                  </a:lnTo>
                  <a:lnTo>
                    <a:pt x="170" y="18"/>
                  </a:lnTo>
                  <a:lnTo>
                    <a:pt x="162" y="14"/>
                  </a:lnTo>
                  <a:lnTo>
                    <a:pt x="148" y="10"/>
                  </a:lnTo>
                  <a:lnTo>
                    <a:pt x="134" y="2"/>
                  </a:lnTo>
                  <a:lnTo>
                    <a:pt x="124" y="0"/>
                  </a:lnTo>
                  <a:lnTo>
                    <a:pt x="114" y="0"/>
                  </a:lnTo>
                  <a:lnTo>
                    <a:pt x="102" y="2"/>
                  </a:lnTo>
                  <a:lnTo>
                    <a:pt x="92" y="6"/>
                  </a:lnTo>
                  <a:lnTo>
                    <a:pt x="84" y="12"/>
                  </a:lnTo>
                  <a:lnTo>
                    <a:pt x="76" y="14"/>
                  </a:lnTo>
                  <a:lnTo>
                    <a:pt x="64" y="14"/>
                  </a:lnTo>
                  <a:lnTo>
                    <a:pt x="60" y="14"/>
                  </a:lnTo>
                  <a:lnTo>
                    <a:pt x="60" y="12"/>
                  </a:lnTo>
                  <a:lnTo>
                    <a:pt x="52" y="12"/>
                  </a:lnTo>
                  <a:lnTo>
                    <a:pt x="46" y="12"/>
                  </a:lnTo>
                  <a:lnTo>
                    <a:pt x="34" y="12"/>
                  </a:lnTo>
                  <a:lnTo>
                    <a:pt x="34" y="14"/>
                  </a:lnTo>
                  <a:lnTo>
                    <a:pt x="38" y="18"/>
                  </a:lnTo>
                  <a:lnTo>
                    <a:pt x="44" y="24"/>
                  </a:lnTo>
                  <a:lnTo>
                    <a:pt x="32" y="26"/>
                  </a:lnTo>
                  <a:lnTo>
                    <a:pt x="12" y="28"/>
                  </a:lnTo>
                  <a:lnTo>
                    <a:pt x="6" y="34"/>
                  </a:lnTo>
                  <a:lnTo>
                    <a:pt x="0" y="40"/>
                  </a:lnTo>
                  <a:lnTo>
                    <a:pt x="2" y="40"/>
                  </a:lnTo>
                  <a:lnTo>
                    <a:pt x="4" y="42"/>
                  </a:lnTo>
                  <a:lnTo>
                    <a:pt x="8" y="44"/>
                  </a:lnTo>
                  <a:lnTo>
                    <a:pt x="8" y="46"/>
                  </a:lnTo>
                  <a:lnTo>
                    <a:pt x="10" y="50"/>
                  </a:lnTo>
                  <a:lnTo>
                    <a:pt x="14" y="54"/>
                  </a:lnTo>
                  <a:lnTo>
                    <a:pt x="12" y="58"/>
                  </a:lnTo>
                  <a:lnTo>
                    <a:pt x="10" y="60"/>
                  </a:lnTo>
                  <a:lnTo>
                    <a:pt x="10" y="66"/>
                  </a:lnTo>
                  <a:lnTo>
                    <a:pt x="18" y="66"/>
                  </a:lnTo>
                  <a:lnTo>
                    <a:pt x="18" y="70"/>
                  </a:lnTo>
                  <a:lnTo>
                    <a:pt x="22" y="76"/>
                  </a:lnTo>
                  <a:lnTo>
                    <a:pt x="30" y="84"/>
                  </a:lnTo>
                  <a:lnTo>
                    <a:pt x="30" y="86"/>
                  </a:lnTo>
                  <a:lnTo>
                    <a:pt x="32" y="90"/>
                  </a:lnTo>
                  <a:lnTo>
                    <a:pt x="46" y="96"/>
                  </a:lnTo>
                  <a:lnTo>
                    <a:pt x="60" y="100"/>
                  </a:lnTo>
                  <a:lnTo>
                    <a:pt x="76" y="104"/>
                  </a:lnTo>
                  <a:lnTo>
                    <a:pt x="78" y="100"/>
                  </a:lnTo>
                  <a:lnTo>
                    <a:pt x="78" y="96"/>
                  </a:lnTo>
                  <a:lnTo>
                    <a:pt x="76" y="94"/>
                  </a:lnTo>
                  <a:lnTo>
                    <a:pt x="74" y="94"/>
                  </a:lnTo>
                  <a:lnTo>
                    <a:pt x="78" y="94"/>
                  </a:lnTo>
                  <a:lnTo>
                    <a:pt x="82" y="92"/>
                  </a:lnTo>
                  <a:lnTo>
                    <a:pt x="88" y="92"/>
                  </a:lnTo>
                  <a:lnTo>
                    <a:pt x="90" y="94"/>
                  </a:lnTo>
                  <a:lnTo>
                    <a:pt x="98" y="98"/>
                  </a:lnTo>
                  <a:lnTo>
                    <a:pt x="104" y="106"/>
                  </a:lnTo>
                  <a:lnTo>
                    <a:pt x="108" y="108"/>
                  </a:lnTo>
                  <a:lnTo>
                    <a:pt x="114" y="108"/>
                  </a:lnTo>
                  <a:lnTo>
                    <a:pt x="116" y="108"/>
                  </a:lnTo>
                  <a:lnTo>
                    <a:pt x="120" y="106"/>
                  </a:lnTo>
                  <a:lnTo>
                    <a:pt x="126" y="98"/>
                  </a:lnTo>
                  <a:lnTo>
                    <a:pt x="132" y="94"/>
                  </a:lnTo>
                  <a:lnTo>
                    <a:pt x="134" y="92"/>
                  </a:lnTo>
                  <a:lnTo>
                    <a:pt x="138" y="92"/>
                  </a:lnTo>
                  <a:lnTo>
                    <a:pt x="142" y="92"/>
                  </a:lnTo>
                  <a:lnTo>
                    <a:pt x="142" y="94"/>
                  </a:lnTo>
                  <a:lnTo>
                    <a:pt x="146" y="94"/>
                  </a:lnTo>
                  <a:lnTo>
                    <a:pt x="148" y="96"/>
                  </a:lnTo>
                  <a:lnTo>
                    <a:pt x="152" y="94"/>
                  </a:lnTo>
                  <a:lnTo>
                    <a:pt x="154" y="94"/>
                  </a:lnTo>
                  <a:lnTo>
                    <a:pt x="164" y="94"/>
                  </a:lnTo>
                  <a:lnTo>
                    <a:pt x="162" y="96"/>
                  </a:lnTo>
                  <a:lnTo>
                    <a:pt x="160" y="98"/>
                  </a:lnTo>
                  <a:lnTo>
                    <a:pt x="156" y="98"/>
                  </a:lnTo>
                  <a:lnTo>
                    <a:pt x="158" y="108"/>
                  </a:lnTo>
                  <a:lnTo>
                    <a:pt x="162" y="116"/>
                  </a:lnTo>
                  <a:lnTo>
                    <a:pt x="166"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85" name="Freeform 213"/>
            <p:cNvSpPr>
              <a:spLocks/>
            </p:cNvSpPr>
            <p:nvPr/>
          </p:nvSpPr>
          <p:spPr bwMode="auto">
            <a:xfrm>
              <a:off x="5788625" y="3809671"/>
              <a:ext cx="21909" cy="37169"/>
            </a:xfrm>
            <a:custGeom>
              <a:avLst/>
              <a:gdLst>
                <a:gd name="T0" fmla="*/ 0 w 16"/>
                <a:gd name="T1" fmla="*/ 2147483647 h 24"/>
                <a:gd name="T2" fmla="*/ 2147483647 w 16"/>
                <a:gd name="T3" fmla="*/ 2147483647 h 24"/>
                <a:gd name="T4" fmla="*/ 2147483647 w 16"/>
                <a:gd name="T5" fmla="*/ 2147483647 h 24"/>
                <a:gd name="T6" fmla="*/ 2147483647 w 16"/>
                <a:gd name="T7" fmla="*/ 0 h 24"/>
                <a:gd name="T8" fmla="*/ 2147483647 w 16"/>
                <a:gd name="T9" fmla="*/ 0 h 24"/>
                <a:gd name="T10" fmla="*/ 2147483647 w 16"/>
                <a:gd name="T11" fmla="*/ 2147483647 h 24"/>
                <a:gd name="T12" fmla="*/ 2147483647 w 16"/>
                <a:gd name="T13" fmla="*/ 2147483647 h 24"/>
                <a:gd name="T14" fmla="*/ 2147483647 w 16"/>
                <a:gd name="T15" fmla="*/ 2147483647 h 24"/>
                <a:gd name="T16" fmla="*/ 2147483647 w 16"/>
                <a:gd name="T17" fmla="*/ 2147483647 h 24"/>
                <a:gd name="T18" fmla="*/ 2147483647 w 16"/>
                <a:gd name="T19" fmla="*/ 2147483647 h 24"/>
                <a:gd name="T20" fmla="*/ 2147483647 w 16"/>
                <a:gd name="T21" fmla="*/ 2147483647 h 24"/>
                <a:gd name="T22" fmla="*/ 2147483647 w 16"/>
                <a:gd name="T23" fmla="*/ 2147483647 h 24"/>
                <a:gd name="T24" fmla="*/ 0 w 16"/>
                <a:gd name="T25" fmla="*/ 2147483647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24"/>
                <a:gd name="T41" fmla="*/ 16 w 16"/>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24">
                  <a:moveTo>
                    <a:pt x="0" y="12"/>
                  </a:moveTo>
                  <a:lnTo>
                    <a:pt x="2" y="10"/>
                  </a:lnTo>
                  <a:lnTo>
                    <a:pt x="4" y="8"/>
                  </a:lnTo>
                  <a:lnTo>
                    <a:pt x="2" y="0"/>
                  </a:lnTo>
                  <a:lnTo>
                    <a:pt x="10" y="0"/>
                  </a:lnTo>
                  <a:lnTo>
                    <a:pt x="12" y="6"/>
                  </a:lnTo>
                  <a:lnTo>
                    <a:pt x="14" y="10"/>
                  </a:lnTo>
                  <a:lnTo>
                    <a:pt x="16" y="12"/>
                  </a:lnTo>
                  <a:lnTo>
                    <a:pt x="14" y="16"/>
                  </a:lnTo>
                  <a:lnTo>
                    <a:pt x="10" y="20"/>
                  </a:lnTo>
                  <a:lnTo>
                    <a:pt x="6" y="24"/>
                  </a:lnTo>
                  <a:lnTo>
                    <a:pt x="4" y="20"/>
                  </a:ln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86" name="Freeform 214"/>
            <p:cNvSpPr>
              <a:spLocks/>
            </p:cNvSpPr>
            <p:nvPr/>
          </p:nvSpPr>
          <p:spPr bwMode="auto">
            <a:xfrm>
              <a:off x="5828984" y="3836220"/>
              <a:ext cx="175272" cy="237612"/>
            </a:xfrm>
            <a:custGeom>
              <a:avLst/>
              <a:gdLst>
                <a:gd name="T0" fmla="*/ 2147483647 w 120"/>
                <a:gd name="T1" fmla="*/ 2147483647 h 150"/>
                <a:gd name="T2" fmla="*/ 2147483647 w 120"/>
                <a:gd name="T3" fmla="*/ 2147483647 h 150"/>
                <a:gd name="T4" fmla="*/ 2147483647 w 120"/>
                <a:gd name="T5" fmla="*/ 2147483647 h 150"/>
                <a:gd name="T6" fmla="*/ 2147483647 w 120"/>
                <a:gd name="T7" fmla="*/ 2147483647 h 150"/>
                <a:gd name="T8" fmla="*/ 2147483647 w 120"/>
                <a:gd name="T9" fmla="*/ 2147483647 h 150"/>
                <a:gd name="T10" fmla="*/ 2147483647 w 120"/>
                <a:gd name="T11" fmla="*/ 2147483647 h 150"/>
                <a:gd name="T12" fmla="*/ 2147483647 w 120"/>
                <a:gd name="T13" fmla="*/ 2147483647 h 150"/>
                <a:gd name="T14" fmla="*/ 2147483647 w 120"/>
                <a:gd name="T15" fmla="*/ 2147483647 h 150"/>
                <a:gd name="T16" fmla="*/ 2147483647 w 120"/>
                <a:gd name="T17" fmla="*/ 2147483647 h 150"/>
                <a:gd name="T18" fmla="*/ 2147483647 w 120"/>
                <a:gd name="T19" fmla="*/ 2147483647 h 150"/>
                <a:gd name="T20" fmla="*/ 2147483647 w 120"/>
                <a:gd name="T21" fmla="*/ 2147483647 h 150"/>
                <a:gd name="T22" fmla="*/ 2147483647 w 120"/>
                <a:gd name="T23" fmla="*/ 2147483647 h 150"/>
                <a:gd name="T24" fmla="*/ 2147483647 w 120"/>
                <a:gd name="T25" fmla="*/ 2147483647 h 150"/>
                <a:gd name="T26" fmla="*/ 2147483647 w 120"/>
                <a:gd name="T27" fmla="*/ 2147483647 h 150"/>
                <a:gd name="T28" fmla="*/ 2147483647 w 120"/>
                <a:gd name="T29" fmla="*/ 2147483647 h 150"/>
                <a:gd name="T30" fmla="*/ 2147483647 w 120"/>
                <a:gd name="T31" fmla="*/ 2147483647 h 150"/>
                <a:gd name="T32" fmla="*/ 2147483647 w 120"/>
                <a:gd name="T33" fmla="*/ 2147483647 h 150"/>
                <a:gd name="T34" fmla="*/ 2147483647 w 120"/>
                <a:gd name="T35" fmla="*/ 2147483647 h 150"/>
                <a:gd name="T36" fmla="*/ 2147483647 w 120"/>
                <a:gd name="T37" fmla="*/ 2147483647 h 150"/>
                <a:gd name="T38" fmla="*/ 2147483647 w 120"/>
                <a:gd name="T39" fmla="*/ 2147483647 h 150"/>
                <a:gd name="T40" fmla="*/ 2147483647 w 120"/>
                <a:gd name="T41" fmla="*/ 2147483647 h 150"/>
                <a:gd name="T42" fmla="*/ 2147483647 w 120"/>
                <a:gd name="T43" fmla="*/ 2147483647 h 150"/>
                <a:gd name="T44" fmla="*/ 2147483647 w 120"/>
                <a:gd name="T45" fmla="*/ 2147483647 h 150"/>
                <a:gd name="T46" fmla="*/ 2147483647 w 120"/>
                <a:gd name="T47" fmla="*/ 2147483647 h 150"/>
                <a:gd name="T48" fmla="*/ 2147483647 w 120"/>
                <a:gd name="T49" fmla="*/ 2147483647 h 150"/>
                <a:gd name="T50" fmla="*/ 2147483647 w 120"/>
                <a:gd name="T51" fmla="*/ 2147483647 h 150"/>
                <a:gd name="T52" fmla="*/ 2147483647 w 120"/>
                <a:gd name="T53" fmla="*/ 2147483647 h 150"/>
                <a:gd name="T54" fmla="*/ 2147483647 w 120"/>
                <a:gd name="T55" fmla="*/ 2147483647 h 150"/>
                <a:gd name="T56" fmla="*/ 2147483647 w 120"/>
                <a:gd name="T57" fmla="*/ 2147483647 h 150"/>
                <a:gd name="T58" fmla="*/ 2147483647 w 120"/>
                <a:gd name="T59" fmla="*/ 2147483647 h 150"/>
                <a:gd name="T60" fmla="*/ 2147483647 w 120"/>
                <a:gd name="T61" fmla="*/ 2147483647 h 150"/>
                <a:gd name="T62" fmla="*/ 2147483647 w 120"/>
                <a:gd name="T63" fmla="*/ 2147483647 h 150"/>
                <a:gd name="T64" fmla="*/ 2147483647 w 120"/>
                <a:gd name="T65" fmla="*/ 2147483647 h 150"/>
                <a:gd name="T66" fmla="*/ 0 w 120"/>
                <a:gd name="T67" fmla="*/ 2147483647 h 150"/>
                <a:gd name="T68" fmla="*/ 0 w 120"/>
                <a:gd name="T69" fmla="*/ 2147483647 h 150"/>
                <a:gd name="T70" fmla="*/ 2147483647 w 120"/>
                <a:gd name="T71" fmla="*/ 2147483647 h 150"/>
                <a:gd name="T72" fmla="*/ 2147483647 w 120"/>
                <a:gd name="T73" fmla="*/ 2147483647 h 150"/>
                <a:gd name="T74" fmla="*/ 2147483647 w 120"/>
                <a:gd name="T75" fmla="*/ 2147483647 h 150"/>
                <a:gd name="T76" fmla="*/ 2147483647 w 120"/>
                <a:gd name="T77" fmla="*/ 0 h 150"/>
                <a:gd name="T78" fmla="*/ 2147483647 w 120"/>
                <a:gd name="T79" fmla="*/ 2147483647 h 15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150"/>
                <a:gd name="T122" fmla="*/ 120 w 120"/>
                <a:gd name="T123" fmla="*/ 150 h 15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150">
                  <a:moveTo>
                    <a:pt x="66" y="4"/>
                  </a:moveTo>
                  <a:lnTo>
                    <a:pt x="72" y="12"/>
                  </a:lnTo>
                  <a:lnTo>
                    <a:pt x="76" y="22"/>
                  </a:lnTo>
                  <a:lnTo>
                    <a:pt x="82" y="26"/>
                  </a:lnTo>
                  <a:lnTo>
                    <a:pt x="88" y="28"/>
                  </a:lnTo>
                  <a:lnTo>
                    <a:pt x="102" y="30"/>
                  </a:lnTo>
                  <a:lnTo>
                    <a:pt x="110" y="34"/>
                  </a:lnTo>
                  <a:lnTo>
                    <a:pt x="116" y="38"/>
                  </a:lnTo>
                  <a:lnTo>
                    <a:pt x="118" y="42"/>
                  </a:lnTo>
                  <a:lnTo>
                    <a:pt x="120" y="50"/>
                  </a:lnTo>
                  <a:lnTo>
                    <a:pt x="118" y="58"/>
                  </a:lnTo>
                  <a:lnTo>
                    <a:pt x="116" y="64"/>
                  </a:lnTo>
                  <a:lnTo>
                    <a:pt x="104" y="76"/>
                  </a:lnTo>
                  <a:lnTo>
                    <a:pt x="98" y="82"/>
                  </a:lnTo>
                  <a:lnTo>
                    <a:pt x="94" y="86"/>
                  </a:lnTo>
                  <a:lnTo>
                    <a:pt x="92" y="90"/>
                  </a:lnTo>
                  <a:lnTo>
                    <a:pt x="92" y="98"/>
                  </a:lnTo>
                  <a:lnTo>
                    <a:pt x="92" y="110"/>
                  </a:lnTo>
                  <a:lnTo>
                    <a:pt x="84" y="112"/>
                  </a:lnTo>
                  <a:lnTo>
                    <a:pt x="78" y="110"/>
                  </a:lnTo>
                  <a:lnTo>
                    <a:pt x="78" y="120"/>
                  </a:lnTo>
                  <a:lnTo>
                    <a:pt x="78" y="122"/>
                  </a:lnTo>
                  <a:lnTo>
                    <a:pt x="78" y="126"/>
                  </a:lnTo>
                  <a:lnTo>
                    <a:pt x="72" y="128"/>
                  </a:lnTo>
                  <a:lnTo>
                    <a:pt x="66" y="130"/>
                  </a:lnTo>
                  <a:lnTo>
                    <a:pt x="64" y="132"/>
                  </a:lnTo>
                  <a:lnTo>
                    <a:pt x="62" y="136"/>
                  </a:lnTo>
                  <a:lnTo>
                    <a:pt x="58" y="140"/>
                  </a:lnTo>
                  <a:lnTo>
                    <a:pt x="56" y="144"/>
                  </a:lnTo>
                  <a:lnTo>
                    <a:pt x="44" y="146"/>
                  </a:lnTo>
                  <a:lnTo>
                    <a:pt x="36" y="148"/>
                  </a:lnTo>
                  <a:lnTo>
                    <a:pt x="30" y="148"/>
                  </a:lnTo>
                  <a:lnTo>
                    <a:pt x="20" y="150"/>
                  </a:lnTo>
                  <a:lnTo>
                    <a:pt x="0" y="126"/>
                  </a:lnTo>
                  <a:lnTo>
                    <a:pt x="0" y="118"/>
                  </a:lnTo>
                  <a:lnTo>
                    <a:pt x="50" y="74"/>
                  </a:lnTo>
                  <a:lnTo>
                    <a:pt x="50" y="40"/>
                  </a:lnTo>
                  <a:lnTo>
                    <a:pt x="42" y="34"/>
                  </a:lnTo>
                  <a:lnTo>
                    <a:pt x="66" y="0"/>
                  </a:lnTo>
                  <a:lnTo>
                    <a:pt x="66"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87" name="Freeform 215"/>
            <p:cNvSpPr>
              <a:spLocks/>
            </p:cNvSpPr>
            <p:nvPr/>
          </p:nvSpPr>
          <p:spPr bwMode="auto">
            <a:xfrm>
              <a:off x="5905089" y="3799051"/>
              <a:ext cx="13837" cy="27876"/>
            </a:xfrm>
            <a:custGeom>
              <a:avLst/>
              <a:gdLst>
                <a:gd name="T0" fmla="*/ 0 w 10"/>
                <a:gd name="T1" fmla="*/ 2147483647 h 18"/>
                <a:gd name="T2" fmla="*/ 2147483647 w 10"/>
                <a:gd name="T3" fmla="*/ 0 h 18"/>
                <a:gd name="T4" fmla="*/ 2147483647 w 10"/>
                <a:gd name="T5" fmla="*/ 2147483647 h 18"/>
                <a:gd name="T6" fmla="*/ 2147483647 w 10"/>
                <a:gd name="T7" fmla="*/ 2147483647 h 18"/>
                <a:gd name="T8" fmla="*/ 2147483647 w 10"/>
                <a:gd name="T9" fmla="*/ 2147483647 h 18"/>
                <a:gd name="T10" fmla="*/ 2147483647 w 10"/>
                <a:gd name="T11" fmla="*/ 2147483647 h 18"/>
                <a:gd name="T12" fmla="*/ 2147483647 w 10"/>
                <a:gd name="T13" fmla="*/ 2147483647 h 18"/>
                <a:gd name="T14" fmla="*/ 0 w 10"/>
                <a:gd name="T15" fmla="*/ 2147483647 h 18"/>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8"/>
                <a:gd name="T26" fmla="*/ 10 w 10"/>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8">
                  <a:moveTo>
                    <a:pt x="0" y="8"/>
                  </a:moveTo>
                  <a:lnTo>
                    <a:pt x="6" y="0"/>
                  </a:lnTo>
                  <a:lnTo>
                    <a:pt x="10" y="6"/>
                  </a:lnTo>
                  <a:lnTo>
                    <a:pt x="10" y="14"/>
                  </a:lnTo>
                  <a:lnTo>
                    <a:pt x="6" y="18"/>
                  </a:lnTo>
                  <a:lnTo>
                    <a:pt x="4" y="16"/>
                  </a:lnTo>
                  <a:lnTo>
                    <a:pt x="2" y="12"/>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88" name="Freeform 216"/>
            <p:cNvSpPr>
              <a:spLocks/>
            </p:cNvSpPr>
            <p:nvPr/>
          </p:nvSpPr>
          <p:spPr bwMode="auto">
            <a:xfrm>
              <a:off x="5794390" y="3812326"/>
              <a:ext cx="130301" cy="76991"/>
            </a:xfrm>
            <a:custGeom>
              <a:avLst/>
              <a:gdLst>
                <a:gd name="T0" fmla="*/ 2147483647 w 90"/>
                <a:gd name="T1" fmla="*/ 2147483647 h 50"/>
                <a:gd name="T2" fmla="*/ 2147483647 w 90"/>
                <a:gd name="T3" fmla="*/ 2147483647 h 50"/>
                <a:gd name="T4" fmla="*/ 2147483647 w 90"/>
                <a:gd name="T5" fmla="*/ 2147483647 h 50"/>
                <a:gd name="T6" fmla="*/ 2147483647 w 90"/>
                <a:gd name="T7" fmla="*/ 2147483647 h 50"/>
                <a:gd name="T8" fmla="*/ 2147483647 w 90"/>
                <a:gd name="T9" fmla="*/ 2147483647 h 50"/>
                <a:gd name="T10" fmla="*/ 2147483647 w 90"/>
                <a:gd name="T11" fmla="*/ 2147483647 h 50"/>
                <a:gd name="T12" fmla="*/ 2147483647 w 90"/>
                <a:gd name="T13" fmla="*/ 0 h 50"/>
                <a:gd name="T14" fmla="*/ 2147483647 w 90"/>
                <a:gd name="T15" fmla="*/ 2147483647 h 50"/>
                <a:gd name="T16" fmla="*/ 2147483647 w 90"/>
                <a:gd name="T17" fmla="*/ 2147483647 h 50"/>
                <a:gd name="T18" fmla="*/ 2147483647 w 90"/>
                <a:gd name="T19" fmla="*/ 2147483647 h 50"/>
                <a:gd name="T20" fmla="*/ 2147483647 w 90"/>
                <a:gd name="T21" fmla="*/ 2147483647 h 50"/>
                <a:gd name="T22" fmla="*/ 2147483647 w 90"/>
                <a:gd name="T23" fmla="*/ 2147483647 h 50"/>
                <a:gd name="T24" fmla="*/ 2147483647 w 90"/>
                <a:gd name="T25" fmla="*/ 2147483647 h 50"/>
                <a:gd name="T26" fmla="*/ 2147483647 w 90"/>
                <a:gd name="T27" fmla="*/ 2147483647 h 50"/>
                <a:gd name="T28" fmla="*/ 2147483647 w 90"/>
                <a:gd name="T29" fmla="*/ 2147483647 h 50"/>
                <a:gd name="T30" fmla="*/ 2147483647 w 90"/>
                <a:gd name="T31" fmla="*/ 2147483647 h 50"/>
                <a:gd name="T32" fmla="*/ 0 w 90"/>
                <a:gd name="T33" fmla="*/ 2147483647 h 50"/>
                <a:gd name="T34" fmla="*/ 2147483647 w 90"/>
                <a:gd name="T35" fmla="*/ 2147483647 h 50"/>
                <a:gd name="T36" fmla="*/ 2147483647 w 90"/>
                <a:gd name="T37" fmla="*/ 2147483647 h 50"/>
                <a:gd name="T38" fmla="*/ 2147483647 w 90"/>
                <a:gd name="T39" fmla="*/ 2147483647 h 50"/>
                <a:gd name="T40" fmla="*/ 2147483647 w 90"/>
                <a:gd name="T41" fmla="*/ 2147483647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0"/>
                <a:gd name="T64" fmla="*/ 0 h 50"/>
                <a:gd name="T65" fmla="*/ 90 w 90"/>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0" h="50">
                  <a:moveTo>
                    <a:pt x="66" y="50"/>
                  </a:moveTo>
                  <a:lnTo>
                    <a:pt x="90" y="16"/>
                  </a:lnTo>
                  <a:lnTo>
                    <a:pt x="86" y="6"/>
                  </a:lnTo>
                  <a:lnTo>
                    <a:pt x="82" y="10"/>
                  </a:lnTo>
                  <a:lnTo>
                    <a:pt x="80" y="8"/>
                  </a:lnTo>
                  <a:lnTo>
                    <a:pt x="78" y="4"/>
                  </a:lnTo>
                  <a:lnTo>
                    <a:pt x="76" y="0"/>
                  </a:lnTo>
                  <a:lnTo>
                    <a:pt x="66" y="12"/>
                  </a:lnTo>
                  <a:lnTo>
                    <a:pt x="58" y="22"/>
                  </a:lnTo>
                  <a:lnTo>
                    <a:pt x="52" y="28"/>
                  </a:lnTo>
                  <a:lnTo>
                    <a:pt x="44" y="30"/>
                  </a:lnTo>
                  <a:lnTo>
                    <a:pt x="36" y="34"/>
                  </a:lnTo>
                  <a:lnTo>
                    <a:pt x="26" y="34"/>
                  </a:lnTo>
                  <a:lnTo>
                    <a:pt x="20" y="34"/>
                  </a:lnTo>
                  <a:lnTo>
                    <a:pt x="12" y="30"/>
                  </a:lnTo>
                  <a:lnTo>
                    <a:pt x="2" y="22"/>
                  </a:lnTo>
                  <a:lnTo>
                    <a:pt x="0" y="28"/>
                  </a:lnTo>
                  <a:lnTo>
                    <a:pt x="10" y="36"/>
                  </a:lnTo>
                  <a:lnTo>
                    <a:pt x="22" y="40"/>
                  </a:lnTo>
                  <a:lnTo>
                    <a:pt x="22" y="48"/>
                  </a:lnTo>
                  <a:lnTo>
                    <a:pt x="66"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89" name="Freeform 217"/>
            <p:cNvSpPr>
              <a:spLocks/>
            </p:cNvSpPr>
            <p:nvPr/>
          </p:nvSpPr>
          <p:spPr bwMode="auto">
            <a:xfrm>
              <a:off x="5619118" y="4023389"/>
              <a:ext cx="239846" cy="167258"/>
            </a:xfrm>
            <a:custGeom>
              <a:avLst/>
              <a:gdLst>
                <a:gd name="T0" fmla="*/ 2147483647 w 164"/>
                <a:gd name="T1" fmla="*/ 2147483647 h 106"/>
                <a:gd name="T2" fmla="*/ 2147483647 w 164"/>
                <a:gd name="T3" fmla="*/ 2147483647 h 106"/>
                <a:gd name="T4" fmla="*/ 2147483647 w 164"/>
                <a:gd name="T5" fmla="*/ 0 h 106"/>
                <a:gd name="T6" fmla="*/ 2147483647 w 164"/>
                <a:gd name="T7" fmla="*/ 2147483647 h 106"/>
                <a:gd name="T8" fmla="*/ 2147483647 w 164"/>
                <a:gd name="T9" fmla="*/ 2147483647 h 106"/>
                <a:gd name="T10" fmla="*/ 2147483647 w 164"/>
                <a:gd name="T11" fmla="*/ 2147483647 h 106"/>
                <a:gd name="T12" fmla="*/ 2147483647 w 164"/>
                <a:gd name="T13" fmla="*/ 2147483647 h 106"/>
                <a:gd name="T14" fmla="*/ 2147483647 w 164"/>
                <a:gd name="T15" fmla="*/ 2147483647 h 106"/>
                <a:gd name="T16" fmla="*/ 2147483647 w 164"/>
                <a:gd name="T17" fmla="*/ 2147483647 h 106"/>
                <a:gd name="T18" fmla="*/ 2147483647 w 164"/>
                <a:gd name="T19" fmla="*/ 2147483647 h 106"/>
                <a:gd name="T20" fmla="*/ 2147483647 w 164"/>
                <a:gd name="T21" fmla="*/ 2147483647 h 106"/>
                <a:gd name="T22" fmla="*/ 2147483647 w 164"/>
                <a:gd name="T23" fmla="*/ 2147483647 h 106"/>
                <a:gd name="T24" fmla="*/ 2147483647 w 164"/>
                <a:gd name="T25" fmla="*/ 2147483647 h 106"/>
                <a:gd name="T26" fmla="*/ 2147483647 w 164"/>
                <a:gd name="T27" fmla="*/ 2147483647 h 106"/>
                <a:gd name="T28" fmla="*/ 2147483647 w 164"/>
                <a:gd name="T29" fmla="*/ 2147483647 h 106"/>
                <a:gd name="T30" fmla="*/ 2147483647 w 164"/>
                <a:gd name="T31" fmla="*/ 2147483647 h 106"/>
                <a:gd name="T32" fmla="*/ 0 w 164"/>
                <a:gd name="T33" fmla="*/ 2147483647 h 106"/>
                <a:gd name="T34" fmla="*/ 2147483647 w 164"/>
                <a:gd name="T35" fmla="*/ 2147483647 h 106"/>
                <a:gd name="T36" fmla="*/ 2147483647 w 164"/>
                <a:gd name="T37" fmla="*/ 2147483647 h 106"/>
                <a:gd name="T38" fmla="*/ 2147483647 w 164"/>
                <a:gd name="T39" fmla="*/ 2147483647 h 106"/>
                <a:gd name="T40" fmla="*/ 2147483647 w 164"/>
                <a:gd name="T41" fmla="*/ 2147483647 h 106"/>
                <a:gd name="T42" fmla="*/ 2147483647 w 164"/>
                <a:gd name="T43" fmla="*/ 2147483647 h 106"/>
                <a:gd name="T44" fmla="*/ 2147483647 w 164"/>
                <a:gd name="T45" fmla="*/ 2147483647 h 106"/>
                <a:gd name="T46" fmla="*/ 2147483647 w 164"/>
                <a:gd name="T47" fmla="*/ 2147483647 h 106"/>
                <a:gd name="T48" fmla="*/ 2147483647 w 164"/>
                <a:gd name="T49" fmla="*/ 2147483647 h 106"/>
                <a:gd name="T50" fmla="*/ 2147483647 w 164"/>
                <a:gd name="T51" fmla="*/ 2147483647 h 106"/>
                <a:gd name="T52" fmla="*/ 2147483647 w 164"/>
                <a:gd name="T53" fmla="*/ 2147483647 h 106"/>
                <a:gd name="T54" fmla="*/ 2147483647 w 164"/>
                <a:gd name="T55" fmla="*/ 2147483647 h 106"/>
                <a:gd name="T56" fmla="*/ 2147483647 w 164"/>
                <a:gd name="T57" fmla="*/ 2147483647 h 106"/>
                <a:gd name="T58" fmla="*/ 2147483647 w 164"/>
                <a:gd name="T59" fmla="*/ 2147483647 h 106"/>
                <a:gd name="T60" fmla="*/ 2147483647 w 164"/>
                <a:gd name="T61" fmla="*/ 2147483647 h 106"/>
                <a:gd name="T62" fmla="*/ 2147483647 w 164"/>
                <a:gd name="T63" fmla="*/ 2147483647 h 106"/>
                <a:gd name="T64" fmla="*/ 2147483647 w 164"/>
                <a:gd name="T65" fmla="*/ 2147483647 h 106"/>
                <a:gd name="T66" fmla="*/ 2147483647 w 164"/>
                <a:gd name="T67" fmla="*/ 2147483647 h 106"/>
                <a:gd name="T68" fmla="*/ 2147483647 w 164"/>
                <a:gd name="T69" fmla="*/ 2147483647 h 106"/>
                <a:gd name="T70" fmla="*/ 2147483647 w 164"/>
                <a:gd name="T71" fmla="*/ 2147483647 h 106"/>
                <a:gd name="T72" fmla="*/ 2147483647 w 164"/>
                <a:gd name="T73" fmla="*/ 2147483647 h 106"/>
                <a:gd name="T74" fmla="*/ 2147483647 w 164"/>
                <a:gd name="T75" fmla="*/ 2147483647 h 106"/>
                <a:gd name="T76" fmla="*/ 2147483647 w 164"/>
                <a:gd name="T77" fmla="*/ 2147483647 h 106"/>
                <a:gd name="T78" fmla="*/ 2147483647 w 164"/>
                <a:gd name="T79" fmla="*/ 2147483647 h 106"/>
                <a:gd name="T80" fmla="*/ 2147483647 w 164"/>
                <a:gd name="T81" fmla="*/ 2147483647 h 1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4"/>
                <a:gd name="T124" fmla="*/ 0 h 106"/>
                <a:gd name="T125" fmla="*/ 164 w 164"/>
                <a:gd name="T126" fmla="*/ 106 h 10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4" h="106">
                  <a:moveTo>
                    <a:pt x="164" y="32"/>
                  </a:moveTo>
                  <a:lnTo>
                    <a:pt x="144" y="8"/>
                  </a:lnTo>
                  <a:lnTo>
                    <a:pt x="144" y="0"/>
                  </a:lnTo>
                  <a:lnTo>
                    <a:pt x="96" y="12"/>
                  </a:lnTo>
                  <a:lnTo>
                    <a:pt x="52" y="56"/>
                  </a:lnTo>
                  <a:lnTo>
                    <a:pt x="50" y="34"/>
                  </a:lnTo>
                  <a:lnTo>
                    <a:pt x="30" y="28"/>
                  </a:lnTo>
                  <a:lnTo>
                    <a:pt x="26" y="26"/>
                  </a:lnTo>
                  <a:lnTo>
                    <a:pt x="24" y="28"/>
                  </a:lnTo>
                  <a:lnTo>
                    <a:pt x="18" y="26"/>
                  </a:lnTo>
                  <a:lnTo>
                    <a:pt x="14" y="22"/>
                  </a:lnTo>
                  <a:lnTo>
                    <a:pt x="12" y="24"/>
                  </a:lnTo>
                  <a:lnTo>
                    <a:pt x="10" y="28"/>
                  </a:lnTo>
                  <a:lnTo>
                    <a:pt x="8" y="34"/>
                  </a:lnTo>
                  <a:lnTo>
                    <a:pt x="6" y="38"/>
                  </a:lnTo>
                  <a:lnTo>
                    <a:pt x="4" y="46"/>
                  </a:lnTo>
                  <a:lnTo>
                    <a:pt x="0" y="54"/>
                  </a:lnTo>
                  <a:lnTo>
                    <a:pt x="10" y="78"/>
                  </a:lnTo>
                  <a:lnTo>
                    <a:pt x="14" y="92"/>
                  </a:lnTo>
                  <a:lnTo>
                    <a:pt x="14" y="106"/>
                  </a:lnTo>
                  <a:lnTo>
                    <a:pt x="20" y="106"/>
                  </a:lnTo>
                  <a:lnTo>
                    <a:pt x="30" y="106"/>
                  </a:lnTo>
                  <a:lnTo>
                    <a:pt x="40" y="102"/>
                  </a:lnTo>
                  <a:lnTo>
                    <a:pt x="44" y="98"/>
                  </a:lnTo>
                  <a:lnTo>
                    <a:pt x="52" y="94"/>
                  </a:lnTo>
                  <a:lnTo>
                    <a:pt x="66" y="90"/>
                  </a:lnTo>
                  <a:lnTo>
                    <a:pt x="76" y="88"/>
                  </a:lnTo>
                  <a:lnTo>
                    <a:pt x="86" y="84"/>
                  </a:lnTo>
                  <a:lnTo>
                    <a:pt x="96" y="82"/>
                  </a:lnTo>
                  <a:lnTo>
                    <a:pt x="100" y="78"/>
                  </a:lnTo>
                  <a:lnTo>
                    <a:pt x="104" y="76"/>
                  </a:lnTo>
                  <a:lnTo>
                    <a:pt x="106" y="70"/>
                  </a:lnTo>
                  <a:lnTo>
                    <a:pt x="112" y="68"/>
                  </a:lnTo>
                  <a:lnTo>
                    <a:pt x="130" y="64"/>
                  </a:lnTo>
                  <a:lnTo>
                    <a:pt x="140" y="60"/>
                  </a:lnTo>
                  <a:lnTo>
                    <a:pt x="150" y="54"/>
                  </a:lnTo>
                  <a:lnTo>
                    <a:pt x="152" y="50"/>
                  </a:lnTo>
                  <a:lnTo>
                    <a:pt x="154" y="44"/>
                  </a:lnTo>
                  <a:lnTo>
                    <a:pt x="158" y="36"/>
                  </a:lnTo>
                  <a:lnTo>
                    <a:pt x="160" y="34"/>
                  </a:lnTo>
                  <a:lnTo>
                    <a:pt x="164"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90" name="Freeform 218"/>
            <p:cNvSpPr>
              <a:spLocks/>
            </p:cNvSpPr>
            <p:nvPr/>
          </p:nvSpPr>
          <p:spPr bwMode="auto">
            <a:xfrm>
              <a:off x="5679080" y="3696838"/>
              <a:ext cx="61115" cy="43805"/>
            </a:xfrm>
            <a:custGeom>
              <a:avLst/>
              <a:gdLst>
                <a:gd name="T0" fmla="*/ 2147483647 w 42"/>
                <a:gd name="T1" fmla="*/ 2147483647 h 28"/>
                <a:gd name="T2" fmla="*/ 2147483647 w 42"/>
                <a:gd name="T3" fmla="*/ 2147483647 h 28"/>
                <a:gd name="T4" fmla="*/ 2147483647 w 42"/>
                <a:gd name="T5" fmla="*/ 2147483647 h 28"/>
                <a:gd name="T6" fmla="*/ 2147483647 w 42"/>
                <a:gd name="T7" fmla="*/ 2147483647 h 28"/>
                <a:gd name="T8" fmla="*/ 0 w 42"/>
                <a:gd name="T9" fmla="*/ 2147483647 h 28"/>
                <a:gd name="T10" fmla="*/ 2147483647 w 42"/>
                <a:gd name="T11" fmla="*/ 2147483647 h 28"/>
                <a:gd name="T12" fmla="*/ 2147483647 w 42"/>
                <a:gd name="T13" fmla="*/ 2147483647 h 28"/>
                <a:gd name="T14" fmla="*/ 2147483647 w 42"/>
                <a:gd name="T15" fmla="*/ 0 h 28"/>
                <a:gd name="T16" fmla="*/ 2147483647 w 42"/>
                <a:gd name="T17" fmla="*/ 0 h 28"/>
                <a:gd name="T18" fmla="*/ 2147483647 w 42"/>
                <a:gd name="T19" fmla="*/ 0 h 28"/>
                <a:gd name="T20" fmla="*/ 2147483647 w 42"/>
                <a:gd name="T21" fmla="*/ 2147483647 h 28"/>
                <a:gd name="T22" fmla="*/ 2147483647 w 42"/>
                <a:gd name="T23" fmla="*/ 0 h 28"/>
                <a:gd name="T24" fmla="*/ 2147483647 w 42"/>
                <a:gd name="T25" fmla="*/ 2147483647 h 28"/>
                <a:gd name="T26" fmla="*/ 2147483647 w 42"/>
                <a:gd name="T27" fmla="*/ 2147483647 h 28"/>
                <a:gd name="T28" fmla="*/ 2147483647 w 42"/>
                <a:gd name="T29" fmla="*/ 2147483647 h 28"/>
                <a:gd name="T30" fmla="*/ 2147483647 w 42"/>
                <a:gd name="T31" fmla="*/ 2147483647 h 28"/>
                <a:gd name="T32" fmla="*/ 2147483647 w 42"/>
                <a:gd name="T33" fmla="*/ 2147483647 h 28"/>
                <a:gd name="T34" fmla="*/ 2147483647 w 42"/>
                <a:gd name="T35" fmla="*/ 2147483647 h 28"/>
                <a:gd name="T36" fmla="*/ 2147483647 w 42"/>
                <a:gd name="T37" fmla="*/ 2147483647 h 28"/>
                <a:gd name="T38" fmla="*/ 2147483647 w 42"/>
                <a:gd name="T39" fmla="*/ 2147483647 h 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2"/>
                <a:gd name="T61" fmla="*/ 0 h 28"/>
                <a:gd name="T62" fmla="*/ 42 w 42"/>
                <a:gd name="T63" fmla="*/ 28 h 2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2" h="28">
                  <a:moveTo>
                    <a:pt x="42" y="28"/>
                  </a:moveTo>
                  <a:lnTo>
                    <a:pt x="24" y="28"/>
                  </a:lnTo>
                  <a:lnTo>
                    <a:pt x="20" y="24"/>
                  </a:lnTo>
                  <a:lnTo>
                    <a:pt x="16" y="22"/>
                  </a:lnTo>
                  <a:lnTo>
                    <a:pt x="0" y="18"/>
                  </a:lnTo>
                  <a:lnTo>
                    <a:pt x="4" y="10"/>
                  </a:lnTo>
                  <a:lnTo>
                    <a:pt x="8" y="4"/>
                  </a:lnTo>
                  <a:lnTo>
                    <a:pt x="12" y="0"/>
                  </a:lnTo>
                  <a:lnTo>
                    <a:pt x="18" y="0"/>
                  </a:lnTo>
                  <a:lnTo>
                    <a:pt x="22" y="0"/>
                  </a:lnTo>
                  <a:lnTo>
                    <a:pt x="26" y="2"/>
                  </a:lnTo>
                  <a:lnTo>
                    <a:pt x="28" y="0"/>
                  </a:lnTo>
                  <a:lnTo>
                    <a:pt x="30" y="2"/>
                  </a:lnTo>
                  <a:lnTo>
                    <a:pt x="24" y="4"/>
                  </a:lnTo>
                  <a:lnTo>
                    <a:pt x="26" y="10"/>
                  </a:lnTo>
                  <a:lnTo>
                    <a:pt x="28" y="14"/>
                  </a:lnTo>
                  <a:lnTo>
                    <a:pt x="38" y="20"/>
                  </a:lnTo>
                  <a:lnTo>
                    <a:pt x="40" y="24"/>
                  </a:lnTo>
                  <a:lnTo>
                    <a:pt x="42" y="26"/>
                  </a:lnTo>
                  <a:lnTo>
                    <a:pt x="42"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91" name="Freeform 219"/>
            <p:cNvSpPr>
              <a:spLocks/>
            </p:cNvSpPr>
            <p:nvPr/>
          </p:nvSpPr>
          <p:spPr bwMode="auto">
            <a:xfrm>
              <a:off x="5586831" y="3410111"/>
              <a:ext cx="485460" cy="418144"/>
            </a:xfrm>
            <a:custGeom>
              <a:avLst/>
              <a:gdLst>
                <a:gd name="T0" fmla="*/ 2147483647 w 332"/>
                <a:gd name="T1" fmla="*/ 2147483647 h 266"/>
                <a:gd name="T2" fmla="*/ 2147483647 w 332"/>
                <a:gd name="T3" fmla="*/ 2147483647 h 266"/>
                <a:gd name="T4" fmla="*/ 2147483647 w 332"/>
                <a:gd name="T5" fmla="*/ 2147483647 h 266"/>
                <a:gd name="T6" fmla="*/ 2147483647 w 332"/>
                <a:gd name="T7" fmla="*/ 2147483647 h 266"/>
                <a:gd name="T8" fmla="*/ 2147483647 w 332"/>
                <a:gd name="T9" fmla="*/ 2147483647 h 266"/>
                <a:gd name="T10" fmla="*/ 2147483647 w 332"/>
                <a:gd name="T11" fmla="*/ 2147483647 h 266"/>
                <a:gd name="T12" fmla="*/ 2147483647 w 332"/>
                <a:gd name="T13" fmla="*/ 2147483647 h 266"/>
                <a:gd name="T14" fmla="*/ 2147483647 w 332"/>
                <a:gd name="T15" fmla="*/ 2147483647 h 266"/>
                <a:gd name="T16" fmla="*/ 2147483647 w 332"/>
                <a:gd name="T17" fmla="*/ 2147483647 h 266"/>
                <a:gd name="T18" fmla="*/ 2147483647 w 332"/>
                <a:gd name="T19" fmla="*/ 2147483647 h 266"/>
                <a:gd name="T20" fmla="*/ 2147483647 w 332"/>
                <a:gd name="T21" fmla="*/ 2147483647 h 266"/>
                <a:gd name="T22" fmla="*/ 2147483647 w 332"/>
                <a:gd name="T23" fmla="*/ 2147483647 h 266"/>
                <a:gd name="T24" fmla="*/ 2147483647 w 332"/>
                <a:gd name="T25" fmla="*/ 2147483647 h 266"/>
                <a:gd name="T26" fmla="*/ 2147483647 w 332"/>
                <a:gd name="T27" fmla="*/ 2147483647 h 266"/>
                <a:gd name="T28" fmla="*/ 2147483647 w 332"/>
                <a:gd name="T29" fmla="*/ 2147483647 h 266"/>
                <a:gd name="T30" fmla="*/ 2147483647 w 332"/>
                <a:gd name="T31" fmla="*/ 2147483647 h 266"/>
                <a:gd name="T32" fmla="*/ 2147483647 w 332"/>
                <a:gd name="T33" fmla="*/ 2147483647 h 266"/>
                <a:gd name="T34" fmla="*/ 2147483647 w 332"/>
                <a:gd name="T35" fmla="*/ 2147483647 h 266"/>
                <a:gd name="T36" fmla="*/ 2147483647 w 332"/>
                <a:gd name="T37" fmla="*/ 2147483647 h 266"/>
                <a:gd name="T38" fmla="*/ 2147483647 w 332"/>
                <a:gd name="T39" fmla="*/ 2147483647 h 266"/>
                <a:gd name="T40" fmla="*/ 2147483647 w 332"/>
                <a:gd name="T41" fmla="*/ 2147483647 h 266"/>
                <a:gd name="T42" fmla="*/ 2147483647 w 332"/>
                <a:gd name="T43" fmla="*/ 2147483647 h 266"/>
                <a:gd name="T44" fmla="*/ 2147483647 w 332"/>
                <a:gd name="T45" fmla="*/ 2147483647 h 266"/>
                <a:gd name="T46" fmla="*/ 2147483647 w 332"/>
                <a:gd name="T47" fmla="*/ 2147483647 h 266"/>
                <a:gd name="T48" fmla="*/ 2147483647 w 332"/>
                <a:gd name="T49" fmla="*/ 2147483647 h 266"/>
                <a:gd name="T50" fmla="*/ 2147483647 w 332"/>
                <a:gd name="T51" fmla="*/ 2147483647 h 266"/>
                <a:gd name="T52" fmla="*/ 2147483647 w 332"/>
                <a:gd name="T53" fmla="*/ 2147483647 h 266"/>
                <a:gd name="T54" fmla="*/ 2147483647 w 332"/>
                <a:gd name="T55" fmla="*/ 2147483647 h 266"/>
                <a:gd name="T56" fmla="*/ 2147483647 w 332"/>
                <a:gd name="T57" fmla="*/ 2147483647 h 266"/>
                <a:gd name="T58" fmla="*/ 2147483647 w 332"/>
                <a:gd name="T59" fmla="*/ 2147483647 h 266"/>
                <a:gd name="T60" fmla="*/ 2147483647 w 332"/>
                <a:gd name="T61" fmla="*/ 2147483647 h 266"/>
                <a:gd name="T62" fmla="*/ 2147483647 w 332"/>
                <a:gd name="T63" fmla="*/ 2147483647 h 266"/>
                <a:gd name="T64" fmla="*/ 2147483647 w 332"/>
                <a:gd name="T65" fmla="*/ 0 h 266"/>
                <a:gd name="T66" fmla="*/ 0 w 332"/>
                <a:gd name="T67" fmla="*/ 2147483647 h 266"/>
                <a:gd name="T68" fmla="*/ 2147483647 w 332"/>
                <a:gd name="T69" fmla="*/ 2147483647 h 266"/>
                <a:gd name="T70" fmla="*/ 2147483647 w 332"/>
                <a:gd name="T71" fmla="*/ 2147483647 h 266"/>
                <a:gd name="T72" fmla="*/ 2147483647 w 332"/>
                <a:gd name="T73" fmla="*/ 2147483647 h 266"/>
                <a:gd name="T74" fmla="*/ 2147483647 w 332"/>
                <a:gd name="T75" fmla="*/ 2147483647 h 266"/>
                <a:gd name="T76" fmla="*/ 2147483647 w 332"/>
                <a:gd name="T77" fmla="*/ 2147483647 h 266"/>
                <a:gd name="T78" fmla="*/ 2147483647 w 332"/>
                <a:gd name="T79" fmla="*/ 2147483647 h 266"/>
                <a:gd name="T80" fmla="*/ 2147483647 w 332"/>
                <a:gd name="T81" fmla="*/ 2147483647 h 266"/>
                <a:gd name="T82" fmla="*/ 2147483647 w 332"/>
                <a:gd name="T83" fmla="*/ 2147483647 h 26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2"/>
                <a:gd name="T127" fmla="*/ 0 h 266"/>
                <a:gd name="T128" fmla="*/ 332 w 332"/>
                <a:gd name="T129" fmla="*/ 266 h 26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2" h="266">
                  <a:moveTo>
                    <a:pt x="94" y="184"/>
                  </a:moveTo>
                  <a:lnTo>
                    <a:pt x="98" y="180"/>
                  </a:lnTo>
                  <a:lnTo>
                    <a:pt x="100" y="172"/>
                  </a:lnTo>
                  <a:lnTo>
                    <a:pt x="112" y="180"/>
                  </a:lnTo>
                  <a:lnTo>
                    <a:pt x="122" y="190"/>
                  </a:lnTo>
                  <a:lnTo>
                    <a:pt x="144" y="212"/>
                  </a:lnTo>
                  <a:lnTo>
                    <a:pt x="154" y="222"/>
                  </a:lnTo>
                  <a:lnTo>
                    <a:pt x="166" y="230"/>
                  </a:lnTo>
                  <a:lnTo>
                    <a:pt x="180" y="238"/>
                  </a:lnTo>
                  <a:lnTo>
                    <a:pt x="188" y="238"/>
                  </a:lnTo>
                  <a:lnTo>
                    <a:pt x="198" y="240"/>
                  </a:lnTo>
                  <a:lnTo>
                    <a:pt x="206" y="238"/>
                  </a:lnTo>
                  <a:lnTo>
                    <a:pt x="214" y="234"/>
                  </a:lnTo>
                  <a:lnTo>
                    <a:pt x="222" y="230"/>
                  </a:lnTo>
                  <a:lnTo>
                    <a:pt x="228" y="228"/>
                  </a:lnTo>
                  <a:lnTo>
                    <a:pt x="234" y="228"/>
                  </a:lnTo>
                  <a:lnTo>
                    <a:pt x="236" y="230"/>
                  </a:lnTo>
                  <a:lnTo>
                    <a:pt x="236" y="234"/>
                  </a:lnTo>
                  <a:lnTo>
                    <a:pt x="238" y="240"/>
                  </a:lnTo>
                  <a:lnTo>
                    <a:pt x="236" y="246"/>
                  </a:lnTo>
                  <a:lnTo>
                    <a:pt x="240" y="248"/>
                  </a:lnTo>
                  <a:lnTo>
                    <a:pt x="246" y="252"/>
                  </a:lnTo>
                  <a:lnTo>
                    <a:pt x="262" y="258"/>
                  </a:lnTo>
                  <a:lnTo>
                    <a:pt x="282" y="264"/>
                  </a:lnTo>
                  <a:lnTo>
                    <a:pt x="294" y="266"/>
                  </a:lnTo>
                  <a:lnTo>
                    <a:pt x="302" y="266"/>
                  </a:lnTo>
                  <a:lnTo>
                    <a:pt x="308" y="266"/>
                  </a:lnTo>
                  <a:lnTo>
                    <a:pt x="308" y="258"/>
                  </a:lnTo>
                  <a:lnTo>
                    <a:pt x="310" y="254"/>
                  </a:lnTo>
                  <a:lnTo>
                    <a:pt x="312" y="248"/>
                  </a:lnTo>
                  <a:lnTo>
                    <a:pt x="316" y="246"/>
                  </a:lnTo>
                  <a:lnTo>
                    <a:pt x="326" y="240"/>
                  </a:lnTo>
                  <a:lnTo>
                    <a:pt x="330" y="238"/>
                  </a:lnTo>
                  <a:lnTo>
                    <a:pt x="332" y="234"/>
                  </a:lnTo>
                  <a:lnTo>
                    <a:pt x="328" y="230"/>
                  </a:lnTo>
                  <a:lnTo>
                    <a:pt x="322" y="226"/>
                  </a:lnTo>
                  <a:lnTo>
                    <a:pt x="320" y="218"/>
                  </a:lnTo>
                  <a:lnTo>
                    <a:pt x="318" y="212"/>
                  </a:lnTo>
                  <a:lnTo>
                    <a:pt x="314" y="210"/>
                  </a:lnTo>
                  <a:lnTo>
                    <a:pt x="310" y="210"/>
                  </a:lnTo>
                  <a:lnTo>
                    <a:pt x="304" y="204"/>
                  </a:lnTo>
                  <a:lnTo>
                    <a:pt x="298" y="196"/>
                  </a:lnTo>
                  <a:lnTo>
                    <a:pt x="292" y="192"/>
                  </a:lnTo>
                  <a:lnTo>
                    <a:pt x="286" y="190"/>
                  </a:lnTo>
                  <a:lnTo>
                    <a:pt x="282" y="186"/>
                  </a:lnTo>
                  <a:lnTo>
                    <a:pt x="282" y="182"/>
                  </a:lnTo>
                  <a:lnTo>
                    <a:pt x="284" y="178"/>
                  </a:lnTo>
                  <a:lnTo>
                    <a:pt x="288" y="172"/>
                  </a:lnTo>
                  <a:lnTo>
                    <a:pt x="294" y="164"/>
                  </a:lnTo>
                  <a:lnTo>
                    <a:pt x="296" y="162"/>
                  </a:lnTo>
                  <a:lnTo>
                    <a:pt x="296" y="158"/>
                  </a:lnTo>
                  <a:lnTo>
                    <a:pt x="288" y="156"/>
                  </a:lnTo>
                  <a:lnTo>
                    <a:pt x="282" y="152"/>
                  </a:lnTo>
                  <a:lnTo>
                    <a:pt x="280" y="148"/>
                  </a:lnTo>
                  <a:lnTo>
                    <a:pt x="278" y="142"/>
                  </a:lnTo>
                  <a:lnTo>
                    <a:pt x="274" y="130"/>
                  </a:lnTo>
                  <a:lnTo>
                    <a:pt x="270" y="118"/>
                  </a:lnTo>
                  <a:lnTo>
                    <a:pt x="270" y="110"/>
                  </a:lnTo>
                  <a:lnTo>
                    <a:pt x="270" y="104"/>
                  </a:lnTo>
                  <a:lnTo>
                    <a:pt x="272" y="94"/>
                  </a:lnTo>
                  <a:lnTo>
                    <a:pt x="274" y="84"/>
                  </a:lnTo>
                  <a:lnTo>
                    <a:pt x="274" y="76"/>
                  </a:lnTo>
                  <a:lnTo>
                    <a:pt x="274" y="72"/>
                  </a:lnTo>
                  <a:lnTo>
                    <a:pt x="272" y="68"/>
                  </a:lnTo>
                  <a:lnTo>
                    <a:pt x="268" y="64"/>
                  </a:lnTo>
                  <a:lnTo>
                    <a:pt x="264" y="62"/>
                  </a:lnTo>
                  <a:lnTo>
                    <a:pt x="256" y="60"/>
                  </a:lnTo>
                  <a:lnTo>
                    <a:pt x="250" y="56"/>
                  </a:lnTo>
                  <a:lnTo>
                    <a:pt x="226" y="40"/>
                  </a:lnTo>
                  <a:lnTo>
                    <a:pt x="210" y="32"/>
                  </a:lnTo>
                  <a:lnTo>
                    <a:pt x="200" y="28"/>
                  </a:lnTo>
                  <a:lnTo>
                    <a:pt x="194" y="28"/>
                  </a:lnTo>
                  <a:lnTo>
                    <a:pt x="184" y="30"/>
                  </a:lnTo>
                  <a:lnTo>
                    <a:pt x="174" y="32"/>
                  </a:lnTo>
                  <a:lnTo>
                    <a:pt x="162" y="42"/>
                  </a:lnTo>
                  <a:lnTo>
                    <a:pt x="156" y="46"/>
                  </a:lnTo>
                  <a:lnTo>
                    <a:pt x="148" y="50"/>
                  </a:lnTo>
                  <a:lnTo>
                    <a:pt x="140" y="54"/>
                  </a:lnTo>
                  <a:lnTo>
                    <a:pt x="126" y="54"/>
                  </a:lnTo>
                  <a:lnTo>
                    <a:pt x="112" y="52"/>
                  </a:lnTo>
                  <a:lnTo>
                    <a:pt x="94" y="46"/>
                  </a:lnTo>
                  <a:lnTo>
                    <a:pt x="88" y="40"/>
                  </a:lnTo>
                  <a:lnTo>
                    <a:pt x="82" y="34"/>
                  </a:lnTo>
                  <a:lnTo>
                    <a:pt x="78" y="30"/>
                  </a:lnTo>
                  <a:lnTo>
                    <a:pt x="76" y="26"/>
                  </a:lnTo>
                  <a:lnTo>
                    <a:pt x="68" y="22"/>
                  </a:lnTo>
                  <a:lnTo>
                    <a:pt x="64" y="18"/>
                  </a:lnTo>
                  <a:lnTo>
                    <a:pt x="64" y="12"/>
                  </a:lnTo>
                  <a:lnTo>
                    <a:pt x="62" y="4"/>
                  </a:lnTo>
                  <a:lnTo>
                    <a:pt x="54" y="4"/>
                  </a:lnTo>
                  <a:lnTo>
                    <a:pt x="44" y="14"/>
                  </a:lnTo>
                  <a:lnTo>
                    <a:pt x="36" y="20"/>
                  </a:lnTo>
                  <a:lnTo>
                    <a:pt x="32" y="20"/>
                  </a:lnTo>
                  <a:lnTo>
                    <a:pt x="28" y="22"/>
                  </a:lnTo>
                  <a:lnTo>
                    <a:pt x="24" y="22"/>
                  </a:lnTo>
                  <a:lnTo>
                    <a:pt x="18" y="18"/>
                  </a:lnTo>
                  <a:lnTo>
                    <a:pt x="14" y="12"/>
                  </a:lnTo>
                  <a:lnTo>
                    <a:pt x="8" y="4"/>
                  </a:lnTo>
                  <a:lnTo>
                    <a:pt x="4" y="0"/>
                  </a:lnTo>
                  <a:lnTo>
                    <a:pt x="4" y="4"/>
                  </a:lnTo>
                  <a:lnTo>
                    <a:pt x="2" y="12"/>
                  </a:lnTo>
                  <a:lnTo>
                    <a:pt x="0" y="12"/>
                  </a:lnTo>
                  <a:lnTo>
                    <a:pt x="2" y="22"/>
                  </a:lnTo>
                  <a:lnTo>
                    <a:pt x="4" y="30"/>
                  </a:lnTo>
                  <a:lnTo>
                    <a:pt x="6" y="40"/>
                  </a:lnTo>
                  <a:lnTo>
                    <a:pt x="8" y="52"/>
                  </a:lnTo>
                  <a:lnTo>
                    <a:pt x="14" y="52"/>
                  </a:lnTo>
                  <a:lnTo>
                    <a:pt x="18" y="62"/>
                  </a:lnTo>
                  <a:lnTo>
                    <a:pt x="26" y="70"/>
                  </a:lnTo>
                  <a:lnTo>
                    <a:pt x="36" y="74"/>
                  </a:lnTo>
                  <a:lnTo>
                    <a:pt x="46" y="78"/>
                  </a:lnTo>
                  <a:lnTo>
                    <a:pt x="40" y="90"/>
                  </a:lnTo>
                  <a:lnTo>
                    <a:pt x="38" y="98"/>
                  </a:lnTo>
                  <a:lnTo>
                    <a:pt x="36" y="106"/>
                  </a:lnTo>
                  <a:lnTo>
                    <a:pt x="38" y="112"/>
                  </a:lnTo>
                  <a:lnTo>
                    <a:pt x="40" y="118"/>
                  </a:lnTo>
                  <a:lnTo>
                    <a:pt x="46" y="124"/>
                  </a:lnTo>
                  <a:lnTo>
                    <a:pt x="50" y="128"/>
                  </a:lnTo>
                  <a:lnTo>
                    <a:pt x="62" y="136"/>
                  </a:lnTo>
                  <a:lnTo>
                    <a:pt x="70" y="142"/>
                  </a:lnTo>
                  <a:lnTo>
                    <a:pt x="74" y="146"/>
                  </a:lnTo>
                  <a:lnTo>
                    <a:pt x="74" y="152"/>
                  </a:lnTo>
                  <a:lnTo>
                    <a:pt x="76" y="162"/>
                  </a:lnTo>
                  <a:lnTo>
                    <a:pt x="80" y="166"/>
                  </a:lnTo>
                  <a:lnTo>
                    <a:pt x="86" y="172"/>
                  </a:lnTo>
                  <a:lnTo>
                    <a:pt x="90" y="176"/>
                  </a:lnTo>
                  <a:lnTo>
                    <a:pt x="92" y="182"/>
                  </a:lnTo>
                  <a:lnTo>
                    <a:pt x="94" y="1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92" name="Freeform 220"/>
            <p:cNvSpPr>
              <a:spLocks/>
            </p:cNvSpPr>
            <p:nvPr/>
          </p:nvSpPr>
          <p:spPr bwMode="auto">
            <a:xfrm>
              <a:off x="5416170" y="3605245"/>
              <a:ext cx="89943" cy="124780"/>
            </a:xfrm>
            <a:custGeom>
              <a:avLst/>
              <a:gdLst>
                <a:gd name="T0" fmla="*/ 0 w 62"/>
                <a:gd name="T1" fmla="*/ 2147483647 h 78"/>
                <a:gd name="T2" fmla="*/ 2147483647 w 62"/>
                <a:gd name="T3" fmla="*/ 2147483647 h 78"/>
                <a:gd name="T4" fmla="*/ 2147483647 w 62"/>
                <a:gd name="T5" fmla="*/ 2147483647 h 78"/>
                <a:gd name="T6" fmla="*/ 2147483647 w 62"/>
                <a:gd name="T7" fmla="*/ 2147483647 h 78"/>
                <a:gd name="T8" fmla="*/ 2147483647 w 62"/>
                <a:gd name="T9" fmla="*/ 2147483647 h 78"/>
                <a:gd name="T10" fmla="*/ 2147483647 w 62"/>
                <a:gd name="T11" fmla="*/ 2147483647 h 78"/>
                <a:gd name="T12" fmla="*/ 2147483647 w 62"/>
                <a:gd name="T13" fmla="*/ 2147483647 h 78"/>
                <a:gd name="T14" fmla="*/ 2147483647 w 62"/>
                <a:gd name="T15" fmla="*/ 2147483647 h 78"/>
                <a:gd name="T16" fmla="*/ 2147483647 w 62"/>
                <a:gd name="T17" fmla="*/ 2147483647 h 78"/>
                <a:gd name="T18" fmla="*/ 2147483647 w 62"/>
                <a:gd name="T19" fmla="*/ 2147483647 h 78"/>
                <a:gd name="T20" fmla="*/ 2147483647 w 62"/>
                <a:gd name="T21" fmla="*/ 0 h 78"/>
                <a:gd name="T22" fmla="*/ 2147483647 w 62"/>
                <a:gd name="T23" fmla="*/ 2147483647 h 78"/>
                <a:gd name="T24" fmla="*/ 2147483647 w 62"/>
                <a:gd name="T25" fmla="*/ 2147483647 h 78"/>
                <a:gd name="T26" fmla="*/ 2147483647 w 62"/>
                <a:gd name="T27" fmla="*/ 2147483647 h 78"/>
                <a:gd name="T28" fmla="*/ 2147483647 w 62"/>
                <a:gd name="T29" fmla="*/ 2147483647 h 78"/>
                <a:gd name="T30" fmla="*/ 2147483647 w 62"/>
                <a:gd name="T31" fmla="*/ 2147483647 h 78"/>
                <a:gd name="T32" fmla="*/ 2147483647 w 62"/>
                <a:gd name="T33" fmla="*/ 2147483647 h 78"/>
                <a:gd name="T34" fmla="*/ 2147483647 w 62"/>
                <a:gd name="T35" fmla="*/ 2147483647 h 78"/>
                <a:gd name="T36" fmla="*/ 2147483647 w 62"/>
                <a:gd name="T37" fmla="*/ 2147483647 h 78"/>
                <a:gd name="T38" fmla="*/ 0 w 62"/>
                <a:gd name="T39" fmla="*/ 2147483647 h 78"/>
                <a:gd name="T40" fmla="*/ 0 w 62"/>
                <a:gd name="T41" fmla="*/ 2147483647 h 78"/>
                <a:gd name="T42" fmla="*/ 0 w 62"/>
                <a:gd name="T43" fmla="*/ 2147483647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2"/>
                <a:gd name="T67" fmla="*/ 0 h 78"/>
                <a:gd name="T68" fmla="*/ 62 w 62"/>
                <a:gd name="T69" fmla="*/ 78 h 7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2" h="78">
                  <a:moveTo>
                    <a:pt x="0" y="76"/>
                  </a:moveTo>
                  <a:lnTo>
                    <a:pt x="16" y="78"/>
                  </a:lnTo>
                  <a:lnTo>
                    <a:pt x="20" y="74"/>
                  </a:lnTo>
                  <a:lnTo>
                    <a:pt x="24" y="68"/>
                  </a:lnTo>
                  <a:lnTo>
                    <a:pt x="30" y="64"/>
                  </a:lnTo>
                  <a:lnTo>
                    <a:pt x="34" y="64"/>
                  </a:lnTo>
                  <a:lnTo>
                    <a:pt x="38" y="58"/>
                  </a:lnTo>
                  <a:lnTo>
                    <a:pt x="44" y="58"/>
                  </a:lnTo>
                  <a:lnTo>
                    <a:pt x="32" y="32"/>
                  </a:lnTo>
                  <a:lnTo>
                    <a:pt x="62" y="22"/>
                  </a:lnTo>
                  <a:lnTo>
                    <a:pt x="54" y="0"/>
                  </a:lnTo>
                  <a:lnTo>
                    <a:pt x="24" y="16"/>
                  </a:lnTo>
                  <a:lnTo>
                    <a:pt x="22" y="16"/>
                  </a:lnTo>
                  <a:lnTo>
                    <a:pt x="18" y="16"/>
                  </a:lnTo>
                  <a:lnTo>
                    <a:pt x="14" y="12"/>
                  </a:lnTo>
                  <a:lnTo>
                    <a:pt x="4" y="10"/>
                  </a:lnTo>
                  <a:lnTo>
                    <a:pt x="4" y="12"/>
                  </a:lnTo>
                  <a:lnTo>
                    <a:pt x="4" y="32"/>
                  </a:lnTo>
                  <a:lnTo>
                    <a:pt x="6" y="32"/>
                  </a:lnTo>
                  <a:lnTo>
                    <a:pt x="0" y="68"/>
                  </a:lnTo>
                  <a:lnTo>
                    <a:pt x="0" y="72"/>
                  </a:ln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93" name="Freeform 221"/>
            <p:cNvSpPr>
              <a:spLocks/>
            </p:cNvSpPr>
            <p:nvPr/>
          </p:nvSpPr>
          <p:spPr bwMode="auto">
            <a:xfrm>
              <a:off x="5413864" y="3564094"/>
              <a:ext cx="25369" cy="47788"/>
            </a:xfrm>
            <a:custGeom>
              <a:avLst/>
              <a:gdLst>
                <a:gd name="T0" fmla="*/ 0 w 18"/>
                <a:gd name="T1" fmla="*/ 2147483647 h 30"/>
                <a:gd name="T2" fmla="*/ 2147483647 w 18"/>
                <a:gd name="T3" fmla="*/ 0 h 30"/>
                <a:gd name="T4" fmla="*/ 2147483647 w 18"/>
                <a:gd name="T5" fmla="*/ 2147483647 h 30"/>
                <a:gd name="T6" fmla="*/ 2147483647 w 18"/>
                <a:gd name="T7" fmla="*/ 2147483647 h 30"/>
                <a:gd name="T8" fmla="*/ 2147483647 w 18"/>
                <a:gd name="T9" fmla="*/ 2147483647 h 30"/>
                <a:gd name="T10" fmla="*/ 2147483647 w 18"/>
                <a:gd name="T11" fmla="*/ 2147483647 h 30"/>
                <a:gd name="T12" fmla="*/ 2147483647 w 18"/>
                <a:gd name="T13" fmla="*/ 2147483647 h 30"/>
                <a:gd name="T14" fmla="*/ 2147483647 w 18"/>
                <a:gd name="T15" fmla="*/ 2147483647 h 30"/>
                <a:gd name="T16" fmla="*/ 2147483647 w 18"/>
                <a:gd name="T17" fmla="*/ 2147483647 h 30"/>
                <a:gd name="T18" fmla="*/ 2147483647 w 18"/>
                <a:gd name="T19" fmla="*/ 2147483647 h 30"/>
                <a:gd name="T20" fmla="*/ 0 w 18"/>
                <a:gd name="T21" fmla="*/ 2147483647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30"/>
                <a:gd name="T35" fmla="*/ 18 w 18"/>
                <a:gd name="T36" fmla="*/ 30 h 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30">
                  <a:moveTo>
                    <a:pt x="0" y="30"/>
                  </a:moveTo>
                  <a:lnTo>
                    <a:pt x="8" y="0"/>
                  </a:lnTo>
                  <a:lnTo>
                    <a:pt x="18" y="4"/>
                  </a:lnTo>
                  <a:lnTo>
                    <a:pt x="16" y="12"/>
                  </a:lnTo>
                  <a:lnTo>
                    <a:pt x="12" y="14"/>
                  </a:lnTo>
                  <a:lnTo>
                    <a:pt x="8" y="14"/>
                  </a:lnTo>
                  <a:lnTo>
                    <a:pt x="10" y="18"/>
                  </a:lnTo>
                  <a:lnTo>
                    <a:pt x="12" y="20"/>
                  </a:lnTo>
                  <a:lnTo>
                    <a:pt x="10" y="26"/>
                  </a:lnTo>
                  <a:lnTo>
                    <a:pt x="6" y="30"/>
                  </a:lnTo>
                  <a:lnTo>
                    <a:pt x="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94" name="Freeform 222"/>
            <p:cNvSpPr>
              <a:spLocks/>
            </p:cNvSpPr>
            <p:nvPr/>
          </p:nvSpPr>
          <p:spPr bwMode="auto">
            <a:xfrm>
              <a:off x="5411558" y="3625157"/>
              <a:ext cx="13837" cy="31859"/>
            </a:xfrm>
            <a:custGeom>
              <a:avLst/>
              <a:gdLst>
                <a:gd name="T0" fmla="*/ 2147483647 w 10"/>
                <a:gd name="T1" fmla="*/ 2147483647 h 20"/>
                <a:gd name="T2" fmla="*/ 2147483647 w 10"/>
                <a:gd name="T3" fmla="*/ 0 h 20"/>
                <a:gd name="T4" fmla="*/ 2147483647 w 10"/>
                <a:gd name="T5" fmla="*/ 0 h 20"/>
                <a:gd name="T6" fmla="*/ 0 w 10"/>
                <a:gd name="T7" fmla="*/ 2147483647 h 20"/>
                <a:gd name="T8" fmla="*/ 2147483647 w 10"/>
                <a:gd name="T9" fmla="*/ 2147483647 h 20"/>
                <a:gd name="T10" fmla="*/ 2147483647 w 10"/>
                <a:gd name="T11" fmla="*/ 2147483647 h 20"/>
                <a:gd name="T12" fmla="*/ 0 60000 65536"/>
                <a:gd name="T13" fmla="*/ 0 60000 65536"/>
                <a:gd name="T14" fmla="*/ 0 60000 65536"/>
                <a:gd name="T15" fmla="*/ 0 60000 65536"/>
                <a:gd name="T16" fmla="*/ 0 60000 65536"/>
                <a:gd name="T17" fmla="*/ 0 60000 65536"/>
                <a:gd name="T18" fmla="*/ 0 w 10"/>
                <a:gd name="T19" fmla="*/ 0 h 20"/>
                <a:gd name="T20" fmla="*/ 10 w 10"/>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0" h="20">
                  <a:moveTo>
                    <a:pt x="8" y="20"/>
                  </a:moveTo>
                  <a:lnTo>
                    <a:pt x="8" y="0"/>
                  </a:lnTo>
                  <a:lnTo>
                    <a:pt x="4" y="0"/>
                  </a:lnTo>
                  <a:lnTo>
                    <a:pt x="0" y="20"/>
                  </a:lnTo>
                  <a:lnTo>
                    <a:pt x="10" y="20"/>
                  </a:lnTo>
                  <a:lnTo>
                    <a:pt x="8"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95" name="Freeform 224"/>
            <p:cNvSpPr>
              <a:spLocks/>
            </p:cNvSpPr>
            <p:nvPr/>
          </p:nvSpPr>
          <p:spPr bwMode="auto">
            <a:xfrm>
              <a:off x="5448458" y="2604352"/>
              <a:ext cx="39206" cy="23894"/>
            </a:xfrm>
            <a:custGeom>
              <a:avLst/>
              <a:gdLst>
                <a:gd name="T0" fmla="*/ 2147483647 w 26"/>
                <a:gd name="T1" fmla="*/ 2147483647 h 16"/>
                <a:gd name="T2" fmla="*/ 2147483647 w 26"/>
                <a:gd name="T3" fmla="*/ 2147483647 h 16"/>
                <a:gd name="T4" fmla="*/ 2147483647 w 26"/>
                <a:gd name="T5" fmla="*/ 2147483647 h 16"/>
                <a:gd name="T6" fmla="*/ 2147483647 w 26"/>
                <a:gd name="T7" fmla="*/ 2147483647 h 16"/>
                <a:gd name="T8" fmla="*/ 2147483647 w 26"/>
                <a:gd name="T9" fmla="*/ 2147483647 h 16"/>
                <a:gd name="T10" fmla="*/ 2147483647 w 26"/>
                <a:gd name="T11" fmla="*/ 2147483647 h 16"/>
                <a:gd name="T12" fmla="*/ 0 w 26"/>
                <a:gd name="T13" fmla="*/ 2147483647 h 16"/>
                <a:gd name="T14" fmla="*/ 2147483647 w 26"/>
                <a:gd name="T15" fmla="*/ 0 h 16"/>
                <a:gd name="T16" fmla="*/ 2147483647 w 26"/>
                <a:gd name="T17" fmla="*/ 2147483647 h 16"/>
                <a:gd name="T18" fmla="*/ 2147483647 w 26"/>
                <a:gd name="T19" fmla="*/ 2147483647 h 16"/>
                <a:gd name="T20" fmla="*/ 2147483647 w 26"/>
                <a:gd name="T21" fmla="*/ 2147483647 h 16"/>
                <a:gd name="T22" fmla="*/ 2147483647 w 26"/>
                <a:gd name="T23" fmla="*/ 2147483647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16"/>
                <a:gd name="T38" fmla="*/ 26 w 2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16">
                  <a:moveTo>
                    <a:pt x="26" y="10"/>
                  </a:moveTo>
                  <a:lnTo>
                    <a:pt x="20" y="14"/>
                  </a:lnTo>
                  <a:lnTo>
                    <a:pt x="14" y="16"/>
                  </a:lnTo>
                  <a:lnTo>
                    <a:pt x="8" y="16"/>
                  </a:lnTo>
                  <a:lnTo>
                    <a:pt x="4" y="12"/>
                  </a:lnTo>
                  <a:lnTo>
                    <a:pt x="2" y="8"/>
                  </a:lnTo>
                  <a:lnTo>
                    <a:pt x="0" y="2"/>
                  </a:lnTo>
                  <a:lnTo>
                    <a:pt x="8" y="0"/>
                  </a:lnTo>
                  <a:lnTo>
                    <a:pt x="12" y="2"/>
                  </a:lnTo>
                  <a:lnTo>
                    <a:pt x="16" y="2"/>
                  </a:lnTo>
                  <a:lnTo>
                    <a:pt x="20" y="4"/>
                  </a:lnTo>
                  <a:lnTo>
                    <a:pt x="26"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96" name="Freeform 225"/>
            <p:cNvSpPr>
              <a:spLocks/>
            </p:cNvSpPr>
            <p:nvPr/>
          </p:nvSpPr>
          <p:spPr bwMode="auto">
            <a:xfrm>
              <a:off x="5478438" y="2433112"/>
              <a:ext cx="213325" cy="147346"/>
            </a:xfrm>
            <a:custGeom>
              <a:avLst/>
              <a:gdLst>
                <a:gd name="T0" fmla="*/ 2147483647 w 146"/>
                <a:gd name="T1" fmla="*/ 2147483647 h 94"/>
                <a:gd name="T2" fmla="*/ 2147483647 w 146"/>
                <a:gd name="T3" fmla="*/ 2147483647 h 94"/>
                <a:gd name="T4" fmla="*/ 2147483647 w 146"/>
                <a:gd name="T5" fmla="*/ 2147483647 h 94"/>
                <a:gd name="T6" fmla="*/ 2147483647 w 146"/>
                <a:gd name="T7" fmla="*/ 2147483647 h 94"/>
                <a:gd name="T8" fmla="*/ 2147483647 w 146"/>
                <a:gd name="T9" fmla="*/ 2147483647 h 94"/>
                <a:gd name="T10" fmla="*/ 2147483647 w 146"/>
                <a:gd name="T11" fmla="*/ 2147483647 h 94"/>
                <a:gd name="T12" fmla="*/ 2147483647 w 146"/>
                <a:gd name="T13" fmla="*/ 2147483647 h 94"/>
                <a:gd name="T14" fmla="*/ 0 w 146"/>
                <a:gd name="T15" fmla="*/ 2147483647 h 94"/>
                <a:gd name="T16" fmla="*/ 0 w 146"/>
                <a:gd name="T17" fmla="*/ 2147483647 h 94"/>
                <a:gd name="T18" fmla="*/ 2147483647 w 146"/>
                <a:gd name="T19" fmla="*/ 2147483647 h 94"/>
                <a:gd name="T20" fmla="*/ 2147483647 w 146"/>
                <a:gd name="T21" fmla="*/ 2147483647 h 94"/>
                <a:gd name="T22" fmla="*/ 2147483647 w 146"/>
                <a:gd name="T23" fmla="*/ 2147483647 h 94"/>
                <a:gd name="T24" fmla="*/ 2147483647 w 146"/>
                <a:gd name="T25" fmla="*/ 2147483647 h 94"/>
                <a:gd name="T26" fmla="*/ 2147483647 w 146"/>
                <a:gd name="T27" fmla="*/ 2147483647 h 94"/>
                <a:gd name="T28" fmla="*/ 2147483647 w 146"/>
                <a:gd name="T29" fmla="*/ 2147483647 h 94"/>
                <a:gd name="T30" fmla="*/ 2147483647 w 146"/>
                <a:gd name="T31" fmla="*/ 2147483647 h 94"/>
                <a:gd name="T32" fmla="*/ 2147483647 w 146"/>
                <a:gd name="T33" fmla="*/ 2147483647 h 94"/>
                <a:gd name="T34" fmla="*/ 2147483647 w 146"/>
                <a:gd name="T35" fmla="*/ 2147483647 h 94"/>
                <a:gd name="T36" fmla="*/ 2147483647 w 146"/>
                <a:gd name="T37" fmla="*/ 2147483647 h 94"/>
                <a:gd name="T38" fmla="*/ 2147483647 w 146"/>
                <a:gd name="T39" fmla="*/ 2147483647 h 94"/>
                <a:gd name="T40" fmla="*/ 2147483647 w 146"/>
                <a:gd name="T41" fmla="*/ 2147483647 h 94"/>
                <a:gd name="T42" fmla="*/ 2147483647 w 146"/>
                <a:gd name="T43" fmla="*/ 2147483647 h 94"/>
                <a:gd name="T44" fmla="*/ 2147483647 w 146"/>
                <a:gd name="T45" fmla="*/ 2147483647 h 94"/>
                <a:gd name="T46" fmla="*/ 2147483647 w 146"/>
                <a:gd name="T47" fmla="*/ 0 h 94"/>
                <a:gd name="T48" fmla="*/ 2147483647 w 146"/>
                <a:gd name="T49" fmla="*/ 0 h 94"/>
                <a:gd name="T50" fmla="*/ 2147483647 w 146"/>
                <a:gd name="T51" fmla="*/ 0 h 94"/>
                <a:gd name="T52" fmla="*/ 2147483647 w 146"/>
                <a:gd name="T53" fmla="*/ 2147483647 h 94"/>
                <a:gd name="T54" fmla="*/ 2147483647 w 146"/>
                <a:gd name="T55" fmla="*/ 2147483647 h 94"/>
                <a:gd name="T56" fmla="*/ 2147483647 w 146"/>
                <a:gd name="T57" fmla="*/ 2147483647 h 94"/>
                <a:gd name="T58" fmla="*/ 2147483647 w 146"/>
                <a:gd name="T59" fmla="*/ 2147483647 h 94"/>
                <a:gd name="T60" fmla="*/ 2147483647 w 146"/>
                <a:gd name="T61" fmla="*/ 2147483647 h 94"/>
                <a:gd name="T62" fmla="*/ 2147483647 w 146"/>
                <a:gd name="T63" fmla="*/ 2147483647 h 94"/>
                <a:gd name="T64" fmla="*/ 2147483647 w 146"/>
                <a:gd name="T65" fmla="*/ 2147483647 h 94"/>
                <a:gd name="T66" fmla="*/ 2147483647 w 146"/>
                <a:gd name="T67" fmla="*/ 2147483647 h 94"/>
                <a:gd name="T68" fmla="*/ 2147483647 w 146"/>
                <a:gd name="T69" fmla="*/ 2147483647 h 94"/>
                <a:gd name="T70" fmla="*/ 2147483647 w 146"/>
                <a:gd name="T71" fmla="*/ 2147483647 h 94"/>
                <a:gd name="T72" fmla="*/ 2147483647 w 146"/>
                <a:gd name="T73" fmla="*/ 2147483647 h 94"/>
                <a:gd name="T74" fmla="*/ 2147483647 w 146"/>
                <a:gd name="T75" fmla="*/ 2147483647 h 94"/>
                <a:gd name="T76" fmla="*/ 2147483647 w 146"/>
                <a:gd name="T77" fmla="*/ 2147483647 h 94"/>
                <a:gd name="T78" fmla="*/ 2147483647 w 146"/>
                <a:gd name="T79" fmla="*/ 2147483647 h 94"/>
                <a:gd name="T80" fmla="*/ 2147483647 w 146"/>
                <a:gd name="T81" fmla="*/ 2147483647 h 94"/>
                <a:gd name="T82" fmla="*/ 2147483647 w 146"/>
                <a:gd name="T83" fmla="*/ 2147483647 h 94"/>
                <a:gd name="T84" fmla="*/ 2147483647 w 146"/>
                <a:gd name="T85" fmla="*/ 2147483647 h 94"/>
                <a:gd name="T86" fmla="*/ 2147483647 w 146"/>
                <a:gd name="T87" fmla="*/ 2147483647 h 94"/>
                <a:gd name="T88" fmla="*/ 2147483647 w 146"/>
                <a:gd name="T89" fmla="*/ 2147483647 h 94"/>
                <a:gd name="T90" fmla="*/ 2147483647 w 146"/>
                <a:gd name="T91" fmla="*/ 2147483647 h 94"/>
                <a:gd name="T92" fmla="*/ 2147483647 w 146"/>
                <a:gd name="T93" fmla="*/ 2147483647 h 94"/>
                <a:gd name="T94" fmla="*/ 2147483647 w 146"/>
                <a:gd name="T95" fmla="*/ 2147483647 h 9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6"/>
                <a:gd name="T145" fmla="*/ 0 h 94"/>
                <a:gd name="T146" fmla="*/ 146 w 146"/>
                <a:gd name="T147" fmla="*/ 94 h 9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6" h="94">
                  <a:moveTo>
                    <a:pt x="38" y="94"/>
                  </a:moveTo>
                  <a:lnTo>
                    <a:pt x="34" y="92"/>
                  </a:lnTo>
                  <a:lnTo>
                    <a:pt x="30" y="86"/>
                  </a:lnTo>
                  <a:lnTo>
                    <a:pt x="24" y="76"/>
                  </a:lnTo>
                  <a:lnTo>
                    <a:pt x="16" y="76"/>
                  </a:lnTo>
                  <a:lnTo>
                    <a:pt x="8" y="76"/>
                  </a:lnTo>
                  <a:lnTo>
                    <a:pt x="4" y="74"/>
                  </a:lnTo>
                  <a:lnTo>
                    <a:pt x="0" y="72"/>
                  </a:lnTo>
                  <a:lnTo>
                    <a:pt x="0" y="70"/>
                  </a:lnTo>
                  <a:lnTo>
                    <a:pt x="4" y="68"/>
                  </a:lnTo>
                  <a:lnTo>
                    <a:pt x="6" y="66"/>
                  </a:lnTo>
                  <a:lnTo>
                    <a:pt x="10" y="60"/>
                  </a:lnTo>
                  <a:lnTo>
                    <a:pt x="12" y="54"/>
                  </a:lnTo>
                  <a:lnTo>
                    <a:pt x="16" y="54"/>
                  </a:lnTo>
                  <a:lnTo>
                    <a:pt x="22" y="52"/>
                  </a:lnTo>
                  <a:lnTo>
                    <a:pt x="24" y="42"/>
                  </a:lnTo>
                  <a:lnTo>
                    <a:pt x="26" y="34"/>
                  </a:lnTo>
                  <a:lnTo>
                    <a:pt x="30" y="28"/>
                  </a:lnTo>
                  <a:lnTo>
                    <a:pt x="36" y="22"/>
                  </a:lnTo>
                  <a:lnTo>
                    <a:pt x="52" y="16"/>
                  </a:lnTo>
                  <a:lnTo>
                    <a:pt x="68" y="10"/>
                  </a:lnTo>
                  <a:lnTo>
                    <a:pt x="100" y="10"/>
                  </a:lnTo>
                  <a:lnTo>
                    <a:pt x="114" y="2"/>
                  </a:lnTo>
                  <a:lnTo>
                    <a:pt x="122" y="0"/>
                  </a:lnTo>
                  <a:lnTo>
                    <a:pt x="132" y="0"/>
                  </a:lnTo>
                  <a:lnTo>
                    <a:pt x="140" y="0"/>
                  </a:lnTo>
                  <a:lnTo>
                    <a:pt x="146" y="2"/>
                  </a:lnTo>
                  <a:lnTo>
                    <a:pt x="146" y="6"/>
                  </a:lnTo>
                  <a:lnTo>
                    <a:pt x="144" y="10"/>
                  </a:lnTo>
                  <a:lnTo>
                    <a:pt x="138" y="12"/>
                  </a:lnTo>
                  <a:lnTo>
                    <a:pt x="124" y="16"/>
                  </a:lnTo>
                  <a:lnTo>
                    <a:pt x="86" y="26"/>
                  </a:lnTo>
                  <a:lnTo>
                    <a:pt x="70" y="32"/>
                  </a:lnTo>
                  <a:lnTo>
                    <a:pt x="56" y="40"/>
                  </a:lnTo>
                  <a:lnTo>
                    <a:pt x="52" y="44"/>
                  </a:lnTo>
                  <a:lnTo>
                    <a:pt x="46" y="50"/>
                  </a:lnTo>
                  <a:lnTo>
                    <a:pt x="42" y="56"/>
                  </a:lnTo>
                  <a:lnTo>
                    <a:pt x="40" y="62"/>
                  </a:lnTo>
                  <a:lnTo>
                    <a:pt x="42" y="70"/>
                  </a:lnTo>
                  <a:lnTo>
                    <a:pt x="46" y="74"/>
                  </a:lnTo>
                  <a:lnTo>
                    <a:pt x="50" y="78"/>
                  </a:lnTo>
                  <a:lnTo>
                    <a:pt x="56" y="80"/>
                  </a:lnTo>
                  <a:lnTo>
                    <a:pt x="68" y="86"/>
                  </a:lnTo>
                  <a:lnTo>
                    <a:pt x="74" y="88"/>
                  </a:lnTo>
                  <a:lnTo>
                    <a:pt x="78" y="92"/>
                  </a:lnTo>
                  <a:lnTo>
                    <a:pt x="68" y="92"/>
                  </a:lnTo>
                  <a:lnTo>
                    <a:pt x="58" y="92"/>
                  </a:lnTo>
                  <a:lnTo>
                    <a:pt x="38" y="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97" name="Freeform 226"/>
            <p:cNvSpPr>
              <a:spLocks/>
            </p:cNvSpPr>
            <p:nvPr/>
          </p:nvSpPr>
          <p:spPr bwMode="auto">
            <a:xfrm>
              <a:off x="5963898" y="2350811"/>
              <a:ext cx="154517" cy="46460"/>
            </a:xfrm>
            <a:custGeom>
              <a:avLst/>
              <a:gdLst>
                <a:gd name="T0" fmla="*/ 2147483647 w 106"/>
                <a:gd name="T1" fmla="*/ 2147483647 h 30"/>
                <a:gd name="T2" fmla="*/ 2147483647 w 106"/>
                <a:gd name="T3" fmla="*/ 2147483647 h 30"/>
                <a:gd name="T4" fmla="*/ 2147483647 w 106"/>
                <a:gd name="T5" fmla="*/ 2147483647 h 30"/>
                <a:gd name="T6" fmla="*/ 2147483647 w 106"/>
                <a:gd name="T7" fmla="*/ 2147483647 h 30"/>
                <a:gd name="T8" fmla="*/ 2147483647 w 106"/>
                <a:gd name="T9" fmla="*/ 2147483647 h 30"/>
                <a:gd name="T10" fmla="*/ 2147483647 w 106"/>
                <a:gd name="T11" fmla="*/ 2147483647 h 30"/>
                <a:gd name="T12" fmla="*/ 2147483647 w 106"/>
                <a:gd name="T13" fmla="*/ 2147483647 h 30"/>
                <a:gd name="T14" fmla="*/ 2147483647 w 106"/>
                <a:gd name="T15" fmla="*/ 2147483647 h 30"/>
                <a:gd name="T16" fmla="*/ 2147483647 w 106"/>
                <a:gd name="T17" fmla="*/ 2147483647 h 30"/>
                <a:gd name="T18" fmla="*/ 2147483647 w 106"/>
                <a:gd name="T19" fmla="*/ 2147483647 h 30"/>
                <a:gd name="T20" fmla="*/ 2147483647 w 106"/>
                <a:gd name="T21" fmla="*/ 2147483647 h 30"/>
                <a:gd name="T22" fmla="*/ 2147483647 w 106"/>
                <a:gd name="T23" fmla="*/ 2147483647 h 30"/>
                <a:gd name="T24" fmla="*/ 2147483647 w 106"/>
                <a:gd name="T25" fmla="*/ 2147483647 h 30"/>
                <a:gd name="T26" fmla="*/ 2147483647 w 106"/>
                <a:gd name="T27" fmla="*/ 2147483647 h 30"/>
                <a:gd name="T28" fmla="*/ 2147483647 w 106"/>
                <a:gd name="T29" fmla="*/ 2147483647 h 30"/>
                <a:gd name="T30" fmla="*/ 2147483647 w 106"/>
                <a:gd name="T31" fmla="*/ 2147483647 h 30"/>
                <a:gd name="T32" fmla="*/ 0 w 106"/>
                <a:gd name="T33" fmla="*/ 2147483647 h 30"/>
                <a:gd name="T34" fmla="*/ 2147483647 w 106"/>
                <a:gd name="T35" fmla="*/ 2147483647 h 30"/>
                <a:gd name="T36" fmla="*/ 2147483647 w 106"/>
                <a:gd name="T37" fmla="*/ 2147483647 h 30"/>
                <a:gd name="T38" fmla="*/ 2147483647 w 106"/>
                <a:gd name="T39" fmla="*/ 0 h 30"/>
                <a:gd name="T40" fmla="*/ 2147483647 w 106"/>
                <a:gd name="T41" fmla="*/ 0 h 30"/>
                <a:gd name="T42" fmla="*/ 2147483647 w 106"/>
                <a:gd name="T43" fmla="*/ 0 h 30"/>
                <a:gd name="T44" fmla="*/ 2147483647 w 106"/>
                <a:gd name="T45" fmla="*/ 2147483647 h 30"/>
                <a:gd name="T46" fmla="*/ 2147483647 w 106"/>
                <a:gd name="T47" fmla="*/ 2147483647 h 30"/>
                <a:gd name="T48" fmla="*/ 2147483647 w 106"/>
                <a:gd name="T49" fmla="*/ 2147483647 h 30"/>
                <a:gd name="T50" fmla="*/ 2147483647 w 106"/>
                <a:gd name="T51" fmla="*/ 2147483647 h 30"/>
                <a:gd name="T52" fmla="*/ 2147483647 w 106"/>
                <a:gd name="T53" fmla="*/ 2147483647 h 30"/>
                <a:gd name="T54" fmla="*/ 2147483647 w 106"/>
                <a:gd name="T55" fmla="*/ 2147483647 h 30"/>
                <a:gd name="T56" fmla="*/ 2147483647 w 106"/>
                <a:gd name="T57" fmla="*/ 2147483647 h 30"/>
                <a:gd name="T58" fmla="*/ 2147483647 w 106"/>
                <a:gd name="T59" fmla="*/ 2147483647 h 30"/>
                <a:gd name="T60" fmla="*/ 2147483647 w 106"/>
                <a:gd name="T61" fmla="*/ 2147483647 h 30"/>
                <a:gd name="T62" fmla="*/ 2147483647 w 106"/>
                <a:gd name="T63" fmla="*/ 2147483647 h 30"/>
                <a:gd name="T64" fmla="*/ 2147483647 w 106"/>
                <a:gd name="T65" fmla="*/ 2147483647 h 30"/>
                <a:gd name="T66" fmla="*/ 2147483647 w 106"/>
                <a:gd name="T67" fmla="*/ 2147483647 h 30"/>
                <a:gd name="T68" fmla="*/ 2147483647 w 106"/>
                <a:gd name="T69" fmla="*/ 2147483647 h 30"/>
                <a:gd name="T70" fmla="*/ 2147483647 w 106"/>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6"/>
                <a:gd name="T109" fmla="*/ 0 h 30"/>
                <a:gd name="T110" fmla="*/ 106 w 106"/>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6" h="30">
                  <a:moveTo>
                    <a:pt x="106" y="26"/>
                  </a:moveTo>
                  <a:lnTo>
                    <a:pt x="98" y="28"/>
                  </a:lnTo>
                  <a:lnTo>
                    <a:pt x="92" y="28"/>
                  </a:lnTo>
                  <a:lnTo>
                    <a:pt x="82" y="26"/>
                  </a:lnTo>
                  <a:lnTo>
                    <a:pt x="80" y="28"/>
                  </a:lnTo>
                  <a:lnTo>
                    <a:pt x="78" y="30"/>
                  </a:lnTo>
                  <a:lnTo>
                    <a:pt x="64" y="28"/>
                  </a:lnTo>
                  <a:lnTo>
                    <a:pt x="50" y="24"/>
                  </a:lnTo>
                  <a:lnTo>
                    <a:pt x="44" y="22"/>
                  </a:lnTo>
                  <a:lnTo>
                    <a:pt x="38" y="18"/>
                  </a:lnTo>
                  <a:lnTo>
                    <a:pt x="36" y="14"/>
                  </a:lnTo>
                  <a:lnTo>
                    <a:pt x="36" y="10"/>
                  </a:lnTo>
                  <a:lnTo>
                    <a:pt x="20" y="10"/>
                  </a:lnTo>
                  <a:lnTo>
                    <a:pt x="10" y="10"/>
                  </a:lnTo>
                  <a:lnTo>
                    <a:pt x="4" y="8"/>
                  </a:lnTo>
                  <a:lnTo>
                    <a:pt x="2" y="6"/>
                  </a:lnTo>
                  <a:lnTo>
                    <a:pt x="0" y="4"/>
                  </a:lnTo>
                  <a:lnTo>
                    <a:pt x="2" y="2"/>
                  </a:lnTo>
                  <a:lnTo>
                    <a:pt x="4" y="2"/>
                  </a:lnTo>
                  <a:lnTo>
                    <a:pt x="12" y="0"/>
                  </a:lnTo>
                  <a:lnTo>
                    <a:pt x="24" y="0"/>
                  </a:lnTo>
                  <a:lnTo>
                    <a:pt x="34" y="0"/>
                  </a:lnTo>
                  <a:lnTo>
                    <a:pt x="44" y="2"/>
                  </a:lnTo>
                  <a:lnTo>
                    <a:pt x="52" y="4"/>
                  </a:lnTo>
                  <a:lnTo>
                    <a:pt x="54" y="8"/>
                  </a:lnTo>
                  <a:lnTo>
                    <a:pt x="54" y="10"/>
                  </a:lnTo>
                  <a:lnTo>
                    <a:pt x="48" y="10"/>
                  </a:lnTo>
                  <a:lnTo>
                    <a:pt x="60" y="12"/>
                  </a:lnTo>
                  <a:lnTo>
                    <a:pt x="66" y="14"/>
                  </a:lnTo>
                  <a:lnTo>
                    <a:pt x="70" y="14"/>
                  </a:lnTo>
                  <a:lnTo>
                    <a:pt x="74" y="14"/>
                  </a:lnTo>
                  <a:lnTo>
                    <a:pt x="78" y="12"/>
                  </a:lnTo>
                  <a:lnTo>
                    <a:pt x="86" y="14"/>
                  </a:lnTo>
                  <a:lnTo>
                    <a:pt x="92" y="16"/>
                  </a:lnTo>
                  <a:lnTo>
                    <a:pt x="102" y="26"/>
                  </a:lnTo>
                  <a:lnTo>
                    <a:pt x="106"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98" name="Freeform 227"/>
            <p:cNvSpPr>
              <a:spLocks/>
            </p:cNvSpPr>
            <p:nvPr/>
          </p:nvSpPr>
          <p:spPr bwMode="auto">
            <a:xfrm>
              <a:off x="6132251" y="2382670"/>
              <a:ext cx="77258" cy="34513"/>
            </a:xfrm>
            <a:custGeom>
              <a:avLst/>
              <a:gdLst>
                <a:gd name="T0" fmla="*/ 2147483647 w 52"/>
                <a:gd name="T1" fmla="*/ 2147483647 h 22"/>
                <a:gd name="T2" fmla="*/ 2147483647 w 52"/>
                <a:gd name="T3" fmla="*/ 2147483647 h 22"/>
                <a:gd name="T4" fmla="*/ 2147483647 w 52"/>
                <a:gd name="T5" fmla="*/ 2147483647 h 22"/>
                <a:gd name="T6" fmla="*/ 0 w 52"/>
                <a:gd name="T7" fmla="*/ 2147483647 h 22"/>
                <a:gd name="T8" fmla="*/ 0 w 52"/>
                <a:gd name="T9" fmla="*/ 2147483647 h 22"/>
                <a:gd name="T10" fmla="*/ 2147483647 w 52"/>
                <a:gd name="T11" fmla="*/ 2147483647 h 22"/>
                <a:gd name="T12" fmla="*/ 2147483647 w 52"/>
                <a:gd name="T13" fmla="*/ 0 h 22"/>
                <a:gd name="T14" fmla="*/ 2147483647 w 52"/>
                <a:gd name="T15" fmla="*/ 0 h 22"/>
                <a:gd name="T16" fmla="*/ 2147483647 w 52"/>
                <a:gd name="T17" fmla="*/ 2147483647 h 22"/>
                <a:gd name="T18" fmla="*/ 2147483647 w 52"/>
                <a:gd name="T19" fmla="*/ 2147483647 h 22"/>
                <a:gd name="T20" fmla="*/ 2147483647 w 52"/>
                <a:gd name="T21" fmla="*/ 2147483647 h 22"/>
                <a:gd name="T22" fmla="*/ 2147483647 w 52"/>
                <a:gd name="T23" fmla="*/ 2147483647 h 22"/>
                <a:gd name="T24" fmla="*/ 2147483647 w 52"/>
                <a:gd name="T25" fmla="*/ 2147483647 h 22"/>
                <a:gd name="T26" fmla="*/ 2147483647 w 52"/>
                <a:gd name="T27" fmla="*/ 2147483647 h 22"/>
                <a:gd name="T28" fmla="*/ 2147483647 w 52"/>
                <a:gd name="T29" fmla="*/ 2147483647 h 22"/>
                <a:gd name="T30" fmla="*/ 2147483647 w 52"/>
                <a:gd name="T31" fmla="*/ 2147483647 h 22"/>
                <a:gd name="T32" fmla="*/ 2147483647 w 52"/>
                <a:gd name="T33" fmla="*/ 2147483647 h 22"/>
                <a:gd name="T34" fmla="*/ 2147483647 w 52"/>
                <a:gd name="T35" fmla="*/ 2147483647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22"/>
                <a:gd name="T56" fmla="*/ 52 w 52"/>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22">
                  <a:moveTo>
                    <a:pt x="6" y="22"/>
                  </a:moveTo>
                  <a:lnTo>
                    <a:pt x="4" y="22"/>
                  </a:lnTo>
                  <a:lnTo>
                    <a:pt x="2" y="20"/>
                  </a:lnTo>
                  <a:lnTo>
                    <a:pt x="0" y="18"/>
                  </a:lnTo>
                  <a:lnTo>
                    <a:pt x="0" y="6"/>
                  </a:lnTo>
                  <a:lnTo>
                    <a:pt x="4" y="2"/>
                  </a:lnTo>
                  <a:lnTo>
                    <a:pt x="6" y="0"/>
                  </a:lnTo>
                  <a:lnTo>
                    <a:pt x="14" y="0"/>
                  </a:lnTo>
                  <a:lnTo>
                    <a:pt x="20" y="4"/>
                  </a:lnTo>
                  <a:lnTo>
                    <a:pt x="32" y="6"/>
                  </a:lnTo>
                  <a:lnTo>
                    <a:pt x="52" y="10"/>
                  </a:lnTo>
                  <a:lnTo>
                    <a:pt x="50" y="14"/>
                  </a:lnTo>
                  <a:lnTo>
                    <a:pt x="46" y="16"/>
                  </a:lnTo>
                  <a:lnTo>
                    <a:pt x="40" y="18"/>
                  </a:lnTo>
                  <a:lnTo>
                    <a:pt x="28" y="18"/>
                  </a:lnTo>
                  <a:lnTo>
                    <a:pt x="20" y="20"/>
                  </a:lnTo>
                  <a:lnTo>
                    <a:pt x="14" y="22"/>
                  </a:lnTo>
                  <a:lnTo>
                    <a:pt x="6"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99" name="Freeform 228"/>
            <p:cNvSpPr>
              <a:spLocks/>
            </p:cNvSpPr>
            <p:nvPr/>
          </p:nvSpPr>
          <p:spPr bwMode="auto">
            <a:xfrm>
              <a:off x="6781453" y="2449043"/>
              <a:ext cx="136067" cy="26549"/>
            </a:xfrm>
            <a:custGeom>
              <a:avLst/>
              <a:gdLst>
                <a:gd name="T0" fmla="*/ 2147483647 w 92"/>
                <a:gd name="T1" fmla="*/ 2147483647 h 18"/>
                <a:gd name="T2" fmla="*/ 2147483647 w 92"/>
                <a:gd name="T3" fmla="*/ 2147483647 h 18"/>
                <a:gd name="T4" fmla="*/ 2147483647 w 92"/>
                <a:gd name="T5" fmla="*/ 2147483647 h 18"/>
                <a:gd name="T6" fmla="*/ 2147483647 w 92"/>
                <a:gd name="T7" fmla="*/ 2147483647 h 18"/>
                <a:gd name="T8" fmla="*/ 2147483647 w 92"/>
                <a:gd name="T9" fmla="*/ 2147483647 h 18"/>
                <a:gd name="T10" fmla="*/ 2147483647 w 92"/>
                <a:gd name="T11" fmla="*/ 2147483647 h 18"/>
                <a:gd name="T12" fmla="*/ 2147483647 w 92"/>
                <a:gd name="T13" fmla="*/ 2147483647 h 18"/>
                <a:gd name="T14" fmla="*/ 0 w 92"/>
                <a:gd name="T15" fmla="*/ 2147483647 h 18"/>
                <a:gd name="T16" fmla="*/ 0 w 92"/>
                <a:gd name="T17" fmla="*/ 2147483647 h 18"/>
                <a:gd name="T18" fmla="*/ 0 w 92"/>
                <a:gd name="T19" fmla="*/ 2147483647 h 18"/>
                <a:gd name="T20" fmla="*/ 2147483647 w 92"/>
                <a:gd name="T21" fmla="*/ 2147483647 h 18"/>
                <a:gd name="T22" fmla="*/ 2147483647 w 92"/>
                <a:gd name="T23" fmla="*/ 0 h 18"/>
                <a:gd name="T24" fmla="*/ 2147483647 w 92"/>
                <a:gd name="T25" fmla="*/ 0 h 18"/>
                <a:gd name="T26" fmla="*/ 2147483647 w 92"/>
                <a:gd name="T27" fmla="*/ 2147483647 h 18"/>
                <a:gd name="T28" fmla="*/ 2147483647 w 92"/>
                <a:gd name="T29" fmla="*/ 2147483647 h 18"/>
                <a:gd name="T30" fmla="*/ 2147483647 w 92"/>
                <a:gd name="T31" fmla="*/ 2147483647 h 18"/>
                <a:gd name="T32" fmla="*/ 2147483647 w 92"/>
                <a:gd name="T33" fmla="*/ 2147483647 h 18"/>
                <a:gd name="T34" fmla="*/ 2147483647 w 92"/>
                <a:gd name="T35" fmla="*/ 2147483647 h 18"/>
                <a:gd name="T36" fmla="*/ 2147483647 w 92"/>
                <a:gd name="T37" fmla="*/ 2147483647 h 18"/>
                <a:gd name="T38" fmla="*/ 2147483647 w 92"/>
                <a:gd name="T39" fmla="*/ 2147483647 h 18"/>
                <a:gd name="T40" fmla="*/ 2147483647 w 92"/>
                <a:gd name="T41" fmla="*/ 2147483647 h 18"/>
                <a:gd name="T42" fmla="*/ 2147483647 w 92"/>
                <a:gd name="T43" fmla="*/ 2147483647 h 18"/>
                <a:gd name="T44" fmla="*/ 2147483647 w 92"/>
                <a:gd name="T45" fmla="*/ 2147483647 h 18"/>
                <a:gd name="T46" fmla="*/ 2147483647 w 92"/>
                <a:gd name="T47" fmla="*/ 2147483647 h 18"/>
                <a:gd name="T48" fmla="*/ 2147483647 w 92"/>
                <a:gd name="T49" fmla="*/ 2147483647 h 18"/>
                <a:gd name="T50" fmla="*/ 2147483647 w 92"/>
                <a:gd name="T51" fmla="*/ 2147483647 h 18"/>
                <a:gd name="T52" fmla="*/ 2147483647 w 92"/>
                <a:gd name="T53" fmla="*/ 2147483647 h 18"/>
                <a:gd name="T54" fmla="*/ 2147483647 w 92"/>
                <a:gd name="T55" fmla="*/ 2147483647 h 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2"/>
                <a:gd name="T85" fmla="*/ 0 h 18"/>
                <a:gd name="T86" fmla="*/ 92 w 92"/>
                <a:gd name="T87" fmla="*/ 18 h 1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2" h="18">
                  <a:moveTo>
                    <a:pt x="72" y="12"/>
                  </a:moveTo>
                  <a:lnTo>
                    <a:pt x="72" y="18"/>
                  </a:lnTo>
                  <a:lnTo>
                    <a:pt x="38" y="18"/>
                  </a:lnTo>
                  <a:lnTo>
                    <a:pt x="28" y="18"/>
                  </a:lnTo>
                  <a:lnTo>
                    <a:pt x="14" y="18"/>
                  </a:lnTo>
                  <a:lnTo>
                    <a:pt x="10" y="16"/>
                  </a:lnTo>
                  <a:lnTo>
                    <a:pt x="4" y="12"/>
                  </a:lnTo>
                  <a:lnTo>
                    <a:pt x="0" y="10"/>
                  </a:lnTo>
                  <a:lnTo>
                    <a:pt x="0" y="6"/>
                  </a:lnTo>
                  <a:lnTo>
                    <a:pt x="0" y="4"/>
                  </a:lnTo>
                  <a:lnTo>
                    <a:pt x="4" y="2"/>
                  </a:lnTo>
                  <a:lnTo>
                    <a:pt x="10" y="0"/>
                  </a:lnTo>
                  <a:lnTo>
                    <a:pt x="14" y="0"/>
                  </a:lnTo>
                  <a:lnTo>
                    <a:pt x="20" y="4"/>
                  </a:lnTo>
                  <a:lnTo>
                    <a:pt x="26" y="6"/>
                  </a:lnTo>
                  <a:lnTo>
                    <a:pt x="32" y="6"/>
                  </a:lnTo>
                  <a:lnTo>
                    <a:pt x="36" y="6"/>
                  </a:lnTo>
                  <a:lnTo>
                    <a:pt x="36" y="4"/>
                  </a:lnTo>
                  <a:lnTo>
                    <a:pt x="38" y="2"/>
                  </a:lnTo>
                  <a:lnTo>
                    <a:pt x="40" y="2"/>
                  </a:lnTo>
                  <a:lnTo>
                    <a:pt x="54" y="2"/>
                  </a:lnTo>
                  <a:lnTo>
                    <a:pt x="68" y="4"/>
                  </a:lnTo>
                  <a:lnTo>
                    <a:pt x="84" y="6"/>
                  </a:lnTo>
                  <a:lnTo>
                    <a:pt x="90" y="8"/>
                  </a:lnTo>
                  <a:lnTo>
                    <a:pt x="92" y="12"/>
                  </a:lnTo>
                  <a:lnTo>
                    <a:pt x="82" y="16"/>
                  </a:lnTo>
                  <a:lnTo>
                    <a:pt x="76" y="16"/>
                  </a:lnTo>
                  <a:lnTo>
                    <a:pt x="7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00" name="Freeform 229"/>
            <p:cNvSpPr>
              <a:spLocks/>
            </p:cNvSpPr>
            <p:nvPr/>
          </p:nvSpPr>
          <p:spPr bwMode="auto">
            <a:xfrm>
              <a:off x="6938275" y="2459662"/>
              <a:ext cx="76106" cy="23894"/>
            </a:xfrm>
            <a:custGeom>
              <a:avLst/>
              <a:gdLst>
                <a:gd name="T0" fmla="*/ 2147483647 w 52"/>
                <a:gd name="T1" fmla="*/ 2147483647 h 16"/>
                <a:gd name="T2" fmla="*/ 2147483647 w 52"/>
                <a:gd name="T3" fmla="*/ 2147483647 h 16"/>
                <a:gd name="T4" fmla="*/ 2147483647 w 52"/>
                <a:gd name="T5" fmla="*/ 2147483647 h 16"/>
                <a:gd name="T6" fmla="*/ 2147483647 w 52"/>
                <a:gd name="T7" fmla="*/ 2147483647 h 16"/>
                <a:gd name="T8" fmla="*/ 2147483647 w 52"/>
                <a:gd name="T9" fmla="*/ 2147483647 h 16"/>
                <a:gd name="T10" fmla="*/ 0 w 52"/>
                <a:gd name="T11" fmla="*/ 0 h 16"/>
                <a:gd name="T12" fmla="*/ 2147483647 w 52"/>
                <a:gd name="T13" fmla="*/ 0 h 16"/>
                <a:gd name="T14" fmla="*/ 2147483647 w 52"/>
                <a:gd name="T15" fmla="*/ 2147483647 h 16"/>
                <a:gd name="T16" fmla="*/ 2147483647 w 52"/>
                <a:gd name="T17" fmla="*/ 2147483647 h 16"/>
                <a:gd name="T18" fmla="*/ 2147483647 w 52"/>
                <a:gd name="T19" fmla="*/ 2147483647 h 16"/>
                <a:gd name="T20" fmla="*/ 2147483647 w 52"/>
                <a:gd name="T21" fmla="*/ 2147483647 h 16"/>
                <a:gd name="T22" fmla="*/ 2147483647 w 52"/>
                <a:gd name="T23" fmla="*/ 2147483647 h 16"/>
                <a:gd name="T24" fmla="*/ 2147483647 w 52"/>
                <a:gd name="T25" fmla="*/ 2147483647 h 16"/>
                <a:gd name="T26" fmla="*/ 2147483647 w 52"/>
                <a:gd name="T27" fmla="*/ 2147483647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2"/>
                <a:gd name="T43" fmla="*/ 0 h 16"/>
                <a:gd name="T44" fmla="*/ 52 w 52"/>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2" h="16">
                  <a:moveTo>
                    <a:pt x="42" y="16"/>
                  </a:moveTo>
                  <a:lnTo>
                    <a:pt x="32" y="16"/>
                  </a:lnTo>
                  <a:lnTo>
                    <a:pt x="18" y="12"/>
                  </a:lnTo>
                  <a:lnTo>
                    <a:pt x="6" y="8"/>
                  </a:lnTo>
                  <a:lnTo>
                    <a:pt x="2" y="4"/>
                  </a:lnTo>
                  <a:lnTo>
                    <a:pt x="0" y="0"/>
                  </a:lnTo>
                  <a:lnTo>
                    <a:pt x="8" y="0"/>
                  </a:lnTo>
                  <a:lnTo>
                    <a:pt x="18" y="4"/>
                  </a:lnTo>
                  <a:lnTo>
                    <a:pt x="30" y="4"/>
                  </a:lnTo>
                  <a:lnTo>
                    <a:pt x="42" y="6"/>
                  </a:lnTo>
                  <a:lnTo>
                    <a:pt x="46" y="6"/>
                  </a:lnTo>
                  <a:lnTo>
                    <a:pt x="52" y="8"/>
                  </a:lnTo>
                  <a:lnTo>
                    <a:pt x="48" y="14"/>
                  </a:ln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01" name="Freeform 230"/>
            <p:cNvSpPr>
              <a:spLocks/>
            </p:cNvSpPr>
            <p:nvPr/>
          </p:nvSpPr>
          <p:spPr bwMode="auto">
            <a:xfrm>
              <a:off x="7615150" y="2551255"/>
              <a:ext cx="55349" cy="23894"/>
            </a:xfrm>
            <a:custGeom>
              <a:avLst/>
              <a:gdLst>
                <a:gd name="T0" fmla="*/ 2147483647 w 38"/>
                <a:gd name="T1" fmla="*/ 2147483647 h 14"/>
                <a:gd name="T2" fmla="*/ 2147483647 w 38"/>
                <a:gd name="T3" fmla="*/ 2147483647 h 14"/>
                <a:gd name="T4" fmla="*/ 2147483647 w 38"/>
                <a:gd name="T5" fmla="*/ 2147483647 h 14"/>
                <a:gd name="T6" fmla="*/ 2147483647 w 38"/>
                <a:gd name="T7" fmla="*/ 2147483647 h 14"/>
                <a:gd name="T8" fmla="*/ 2147483647 w 38"/>
                <a:gd name="T9" fmla="*/ 2147483647 h 14"/>
                <a:gd name="T10" fmla="*/ 0 w 38"/>
                <a:gd name="T11" fmla="*/ 2147483647 h 14"/>
                <a:gd name="T12" fmla="*/ 2147483647 w 38"/>
                <a:gd name="T13" fmla="*/ 2147483647 h 14"/>
                <a:gd name="T14" fmla="*/ 2147483647 w 38"/>
                <a:gd name="T15" fmla="*/ 2147483647 h 14"/>
                <a:gd name="T16" fmla="*/ 2147483647 w 38"/>
                <a:gd name="T17" fmla="*/ 0 h 14"/>
                <a:gd name="T18" fmla="*/ 2147483647 w 38"/>
                <a:gd name="T19" fmla="*/ 0 h 14"/>
                <a:gd name="T20" fmla="*/ 2147483647 w 38"/>
                <a:gd name="T21" fmla="*/ 2147483647 h 14"/>
                <a:gd name="T22" fmla="*/ 2147483647 w 38"/>
                <a:gd name="T23" fmla="*/ 2147483647 h 14"/>
                <a:gd name="T24" fmla="*/ 2147483647 w 38"/>
                <a:gd name="T25" fmla="*/ 2147483647 h 14"/>
                <a:gd name="T26" fmla="*/ 2147483647 w 38"/>
                <a:gd name="T27" fmla="*/ 2147483647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14"/>
                <a:gd name="T44" fmla="*/ 38 w 38"/>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14">
                  <a:moveTo>
                    <a:pt x="18" y="10"/>
                  </a:moveTo>
                  <a:lnTo>
                    <a:pt x="14" y="12"/>
                  </a:lnTo>
                  <a:lnTo>
                    <a:pt x="10" y="14"/>
                  </a:lnTo>
                  <a:lnTo>
                    <a:pt x="6" y="14"/>
                  </a:lnTo>
                  <a:lnTo>
                    <a:pt x="2" y="12"/>
                  </a:lnTo>
                  <a:lnTo>
                    <a:pt x="0" y="8"/>
                  </a:lnTo>
                  <a:lnTo>
                    <a:pt x="2" y="6"/>
                  </a:lnTo>
                  <a:lnTo>
                    <a:pt x="8" y="2"/>
                  </a:lnTo>
                  <a:lnTo>
                    <a:pt x="14" y="0"/>
                  </a:lnTo>
                  <a:lnTo>
                    <a:pt x="22" y="0"/>
                  </a:lnTo>
                  <a:lnTo>
                    <a:pt x="28" y="4"/>
                  </a:lnTo>
                  <a:lnTo>
                    <a:pt x="38" y="10"/>
                  </a:lnTo>
                  <a:lnTo>
                    <a:pt x="28" y="12"/>
                  </a:lnTo>
                  <a:lnTo>
                    <a:pt x="18"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02" name="Freeform 231"/>
            <p:cNvSpPr>
              <a:spLocks/>
            </p:cNvSpPr>
            <p:nvPr/>
          </p:nvSpPr>
          <p:spPr bwMode="auto">
            <a:xfrm>
              <a:off x="7460634" y="3007896"/>
              <a:ext cx="175272" cy="232302"/>
            </a:xfrm>
            <a:custGeom>
              <a:avLst/>
              <a:gdLst>
                <a:gd name="T0" fmla="*/ 0 w 120"/>
                <a:gd name="T1" fmla="*/ 0 h 146"/>
                <a:gd name="T2" fmla="*/ 2147483647 w 120"/>
                <a:gd name="T3" fmla="*/ 2147483647 h 146"/>
                <a:gd name="T4" fmla="*/ 2147483647 w 120"/>
                <a:gd name="T5" fmla="*/ 2147483647 h 146"/>
                <a:gd name="T6" fmla="*/ 2147483647 w 120"/>
                <a:gd name="T7" fmla="*/ 2147483647 h 146"/>
                <a:gd name="T8" fmla="*/ 2147483647 w 120"/>
                <a:gd name="T9" fmla="*/ 2147483647 h 146"/>
                <a:gd name="T10" fmla="*/ 2147483647 w 120"/>
                <a:gd name="T11" fmla="*/ 2147483647 h 146"/>
                <a:gd name="T12" fmla="*/ 2147483647 w 120"/>
                <a:gd name="T13" fmla="*/ 2147483647 h 146"/>
                <a:gd name="T14" fmla="*/ 2147483647 w 120"/>
                <a:gd name="T15" fmla="*/ 2147483647 h 146"/>
                <a:gd name="T16" fmla="*/ 2147483647 w 120"/>
                <a:gd name="T17" fmla="*/ 2147483647 h 146"/>
                <a:gd name="T18" fmla="*/ 2147483647 w 120"/>
                <a:gd name="T19" fmla="*/ 2147483647 h 146"/>
                <a:gd name="T20" fmla="*/ 2147483647 w 120"/>
                <a:gd name="T21" fmla="*/ 2147483647 h 146"/>
                <a:gd name="T22" fmla="*/ 2147483647 w 120"/>
                <a:gd name="T23" fmla="*/ 2147483647 h 146"/>
                <a:gd name="T24" fmla="*/ 2147483647 w 120"/>
                <a:gd name="T25" fmla="*/ 2147483647 h 146"/>
                <a:gd name="T26" fmla="*/ 2147483647 w 120"/>
                <a:gd name="T27" fmla="*/ 2147483647 h 146"/>
                <a:gd name="T28" fmla="*/ 2147483647 w 120"/>
                <a:gd name="T29" fmla="*/ 2147483647 h 146"/>
                <a:gd name="T30" fmla="*/ 2147483647 w 120"/>
                <a:gd name="T31" fmla="*/ 2147483647 h 146"/>
                <a:gd name="T32" fmla="*/ 2147483647 w 120"/>
                <a:gd name="T33" fmla="*/ 2147483647 h 146"/>
                <a:gd name="T34" fmla="*/ 2147483647 w 120"/>
                <a:gd name="T35" fmla="*/ 2147483647 h 146"/>
                <a:gd name="T36" fmla="*/ 2147483647 w 120"/>
                <a:gd name="T37" fmla="*/ 2147483647 h 146"/>
                <a:gd name="T38" fmla="*/ 2147483647 w 120"/>
                <a:gd name="T39" fmla="*/ 2147483647 h 146"/>
                <a:gd name="T40" fmla="*/ 2147483647 w 120"/>
                <a:gd name="T41" fmla="*/ 2147483647 h 146"/>
                <a:gd name="T42" fmla="*/ 2147483647 w 120"/>
                <a:gd name="T43" fmla="*/ 2147483647 h 146"/>
                <a:gd name="T44" fmla="*/ 2147483647 w 120"/>
                <a:gd name="T45" fmla="*/ 2147483647 h 146"/>
                <a:gd name="T46" fmla="*/ 2147483647 w 120"/>
                <a:gd name="T47" fmla="*/ 2147483647 h 146"/>
                <a:gd name="T48" fmla="*/ 2147483647 w 120"/>
                <a:gd name="T49" fmla="*/ 2147483647 h 146"/>
                <a:gd name="T50" fmla="*/ 2147483647 w 120"/>
                <a:gd name="T51" fmla="*/ 2147483647 h 146"/>
                <a:gd name="T52" fmla="*/ 2147483647 w 120"/>
                <a:gd name="T53" fmla="*/ 2147483647 h 146"/>
                <a:gd name="T54" fmla="*/ 2147483647 w 120"/>
                <a:gd name="T55" fmla="*/ 2147483647 h 146"/>
                <a:gd name="T56" fmla="*/ 2147483647 w 120"/>
                <a:gd name="T57" fmla="*/ 2147483647 h 146"/>
                <a:gd name="T58" fmla="*/ 2147483647 w 120"/>
                <a:gd name="T59" fmla="*/ 2147483647 h 146"/>
                <a:gd name="T60" fmla="*/ 2147483647 w 120"/>
                <a:gd name="T61" fmla="*/ 2147483647 h 146"/>
                <a:gd name="T62" fmla="*/ 0 w 120"/>
                <a:gd name="T63" fmla="*/ 0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0"/>
                <a:gd name="T97" fmla="*/ 0 h 146"/>
                <a:gd name="T98" fmla="*/ 120 w 120"/>
                <a:gd name="T99" fmla="*/ 146 h 1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0" h="146">
                  <a:moveTo>
                    <a:pt x="0" y="0"/>
                  </a:moveTo>
                  <a:lnTo>
                    <a:pt x="98" y="90"/>
                  </a:lnTo>
                  <a:lnTo>
                    <a:pt x="94" y="90"/>
                  </a:lnTo>
                  <a:lnTo>
                    <a:pt x="92" y="90"/>
                  </a:lnTo>
                  <a:lnTo>
                    <a:pt x="88" y="88"/>
                  </a:lnTo>
                  <a:lnTo>
                    <a:pt x="82" y="86"/>
                  </a:lnTo>
                  <a:lnTo>
                    <a:pt x="78" y="88"/>
                  </a:lnTo>
                  <a:lnTo>
                    <a:pt x="76" y="90"/>
                  </a:lnTo>
                  <a:lnTo>
                    <a:pt x="78" y="98"/>
                  </a:lnTo>
                  <a:lnTo>
                    <a:pt x="82" y="106"/>
                  </a:lnTo>
                  <a:lnTo>
                    <a:pt x="88" y="114"/>
                  </a:lnTo>
                  <a:lnTo>
                    <a:pt x="92" y="118"/>
                  </a:lnTo>
                  <a:lnTo>
                    <a:pt x="108" y="130"/>
                  </a:lnTo>
                  <a:lnTo>
                    <a:pt x="120" y="138"/>
                  </a:lnTo>
                  <a:lnTo>
                    <a:pt x="112" y="138"/>
                  </a:lnTo>
                  <a:lnTo>
                    <a:pt x="108" y="136"/>
                  </a:lnTo>
                  <a:lnTo>
                    <a:pt x="102" y="134"/>
                  </a:lnTo>
                  <a:lnTo>
                    <a:pt x="102" y="146"/>
                  </a:lnTo>
                  <a:lnTo>
                    <a:pt x="94" y="140"/>
                  </a:lnTo>
                  <a:lnTo>
                    <a:pt x="88" y="130"/>
                  </a:lnTo>
                  <a:lnTo>
                    <a:pt x="76" y="114"/>
                  </a:lnTo>
                  <a:lnTo>
                    <a:pt x="66" y="94"/>
                  </a:lnTo>
                  <a:lnTo>
                    <a:pt x="54" y="76"/>
                  </a:lnTo>
                  <a:lnTo>
                    <a:pt x="44" y="62"/>
                  </a:lnTo>
                  <a:lnTo>
                    <a:pt x="34" y="50"/>
                  </a:lnTo>
                  <a:lnTo>
                    <a:pt x="24" y="42"/>
                  </a:lnTo>
                  <a:lnTo>
                    <a:pt x="12" y="36"/>
                  </a:lnTo>
                  <a:lnTo>
                    <a:pt x="10" y="32"/>
                  </a:lnTo>
                  <a:lnTo>
                    <a:pt x="6" y="28"/>
                  </a:lnTo>
                  <a:lnTo>
                    <a:pt x="4" y="22"/>
                  </a:lnTo>
                  <a:lnTo>
                    <a:pt x="2" y="16"/>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03" name="Freeform 232"/>
            <p:cNvSpPr>
              <a:spLocks/>
            </p:cNvSpPr>
            <p:nvPr/>
          </p:nvSpPr>
          <p:spPr bwMode="auto">
            <a:xfrm>
              <a:off x="5767869" y="3337101"/>
              <a:ext cx="336708" cy="204426"/>
            </a:xfrm>
            <a:custGeom>
              <a:avLst/>
              <a:gdLst>
                <a:gd name="T0" fmla="*/ 2147483647 w 230"/>
                <a:gd name="T1" fmla="*/ 2147483647 h 130"/>
                <a:gd name="T2" fmla="*/ 2147483647 w 230"/>
                <a:gd name="T3" fmla="*/ 2147483647 h 130"/>
                <a:gd name="T4" fmla="*/ 2147483647 w 230"/>
                <a:gd name="T5" fmla="*/ 2147483647 h 130"/>
                <a:gd name="T6" fmla="*/ 2147483647 w 230"/>
                <a:gd name="T7" fmla="*/ 2147483647 h 130"/>
                <a:gd name="T8" fmla="*/ 2147483647 w 230"/>
                <a:gd name="T9" fmla="*/ 2147483647 h 130"/>
                <a:gd name="T10" fmla="*/ 2147483647 w 230"/>
                <a:gd name="T11" fmla="*/ 2147483647 h 130"/>
                <a:gd name="T12" fmla="*/ 2147483647 w 230"/>
                <a:gd name="T13" fmla="*/ 2147483647 h 130"/>
                <a:gd name="T14" fmla="*/ 2147483647 w 230"/>
                <a:gd name="T15" fmla="*/ 2147483647 h 130"/>
                <a:gd name="T16" fmla="*/ 2147483647 w 230"/>
                <a:gd name="T17" fmla="*/ 2147483647 h 130"/>
                <a:gd name="T18" fmla="*/ 2147483647 w 230"/>
                <a:gd name="T19" fmla="*/ 2147483647 h 130"/>
                <a:gd name="T20" fmla="*/ 2147483647 w 230"/>
                <a:gd name="T21" fmla="*/ 2147483647 h 130"/>
                <a:gd name="T22" fmla="*/ 2147483647 w 230"/>
                <a:gd name="T23" fmla="*/ 2147483647 h 130"/>
                <a:gd name="T24" fmla="*/ 2147483647 w 230"/>
                <a:gd name="T25" fmla="*/ 2147483647 h 130"/>
                <a:gd name="T26" fmla="*/ 2147483647 w 230"/>
                <a:gd name="T27" fmla="*/ 2147483647 h 130"/>
                <a:gd name="T28" fmla="*/ 2147483647 w 230"/>
                <a:gd name="T29" fmla="*/ 2147483647 h 130"/>
                <a:gd name="T30" fmla="*/ 2147483647 w 230"/>
                <a:gd name="T31" fmla="*/ 2147483647 h 130"/>
                <a:gd name="T32" fmla="*/ 2147483647 w 230"/>
                <a:gd name="T33" fmla="*/ 2147483647 h 130"/>
                <a:gd name="T34" fmla="*/ 2147483647 w 230"/>
                <a:gd name="T35" fmla="*/ 2147483647 h 130"/>
                <a:gd name="T36" fmla="*/ 2147483647 w 230"/>
                <a:gd name="T37" fmla="*/ 2147483647 h 130"/>
                <a:gd name="T38" fmla="*/ 2147483647 w 230"/>
                <a:gd name="T39" fmla="*/ 2147483647 h 130"/>
                <a:gd name="T40" fmla="*/ 2147483647 w 230"/>
                <a:gd name="T41" fmla="*/ 2147483647 h 130"/>
                <a:gd name="T42" fmla="*/ 2147483647 w 230"/>
                <a:gd name="T43" fmla="*/ 2147483647 h 130"/>
                <a:gd name="T44" fmla="*/ 2147483647 w 230"/>
                <a:gd name="T45" fmla="*/ 2147483647 h 130"/>
                <a:gd name="T46" fmla="*/ 2147483647 w 230"/>
                <a:gd name="T47" fmla="*/ 2147483647 h 130"/>
                <a:gd name="T48" fmla="*/ 2147483647 w 230"/>
                <a:gd name="T49" fmla="*/ 2147483647 h 130"/>
                <a:gd name="T50" fmla="*/ 2147483647 w 230"/>
                <a:gd name="T51" fmla="*/ 2147483647 h 130"/>
                <a:gd name="T52" fmla="*/ 2147483647 w 230"/>
                <a:gd name="T53" fmla="*/ 2147483647 h 130"/>
                <a:gd name="T54" fmla="*/ 0 w 230"/>
                <a:gd name="T55" fmla="*/ 2147483647 h 130"/>
                <a:gd name="T56" fmla="*/ 2147483647 w 230"/>
                <a:gd name="T57" fmla="*/ 2147483647 h 130"/>
                <a:gd name="T58" fmla="*/ 2147483647 w 230"/>
                <a:gd name="T59" fmla="*/ 2147483647 h 130"/>
                <a:gd name="T60" fmla="*/ 2147483647 w 230"/>
                <a:gd name="T61" fmla="*/ 2147483647 h 130"/>
                <a:gd name="T62" fmla="*/ 2147483647 w 230"/>
                <a:gd name="T63" fmla="*/ 2147483647 h 1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0"/>
                <a:gd name="T97" fmla="*/ 0 h 130"/>
                <a:gd name="T98" fmla="*/ 230 w 230"/>
                <a:gd name="T99" fmla="*/ 130 h 1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0" h="130">
                  <a:moveTo>
                    <a:pt x="6" y="6"/>
                  </a:moveTo>
                  <a:lnTo>
                    <a:pt x="18" y="6"/>
                  </a:lnTo>
                  <a:lnTo>
                    <a:pt x="28" y="10"/>
                  </a:lnTo>
                  <a:lnTo>
                    <a:pt x="42" y="22"/>
                  </a:lnTo>
                  <a:lnTo>
                    <a:pt x="50" y="22"/>
                  </a:lnTo>
                  <a:lnTo>
                    <a:pt x="66" y="24"/>
                  </a:lnTo>
                  <a:lnTo>
                    <a:pt x="66" y="14"/>
                  </a:lnTo>
                  <a:lnTo>
                    <a:pt x="78" y="4"/>
                  </a:lnTo>
                  <a:lnTo>
                    <a:pt x="88" y="0"/>
                  </a:lnTo>
                  <a:lnTo>
                    <a:pt x="104" y="6"/>
                  </a:lnTo>
                  <a:lnTo>
                    <a:pt x="110" y="12"/>
                  </a:lnTo>
                  <a:lnTo>
                    <a:pt x="112" y="18"/>
                  </a:lnTo>
                  <a:lnTo>
                    <a:pt x="114" y="22"/>
                  </a:lnTo>
                  <a:lnTo>
                    <a:pt x="114" y="26"/>
                  </a:lnTo>
                  <a:lnTo>
                    <a:pt x="120" y="28"/>
                  </a:lnTo>
                  <a:lnTo>
                    <a:pt x="130" y="28"/>
                  </a:lnTo>
                  <a:lnTo>
                    <a:pt x="140" y="28"/>
                  </a:lnTo>
                  <a:lnTo>
                    <a:pt x="146" y="38"/>
                  </a:lnTo>
                  <a:lnTo>
                    <a:pt x="158" y="52"/>
                  </a:lnTo>
                  <a:lnTo>
                    <a:pt x="170" y="60"/>
                  </a:lnTo>
                  <a:lnTo>
                    <a:pt x="180" y="68"/>
                  </a:lnTo>
                  <a:lnTo>
                    <a:pt x="192" y="70"/>
                  </a:lnTo>
                  <a:lnTo>
                    <a:pt x="204" y="80"/>
                  </a:lnTo>
                  <a:lnTo>
                    <a:pt x="216" y="84"/>
                  </a:lnTo>
                  <a:lnTo>
                    <a:pt x="222" y="86"/>
                  </a:lnTo>
                  <a:lnTo>
                    <a:pt x="226" y="86"/>
                  </a:lnTo>
                  <a:lnTo>
                    <a:pt x="228" y="88"/>
                  </a:lnTo>
                  <a:lnTo>
                    <a:pt x="230" y="96"/>
                  </a:lnTo>
                  <a:lnTo>
                    <a:pt x="230" y="100"/>
                  </a:lnTo>
                  <a:lnTo>
                    <a:pt x="220" y="100"/>
                  </a:lnTo>
                  <a:lnTo>
                    <a:pt x="212" y="96"/>
                  </a:lnTo>
                  <a:lnTo>
                    <a:pt x="206" y="92"/>
                  </a:lnTo>
                  <a:lnTo>
                    <a:pt x="196" y="108"/>
                  </a:lnTo>
                  <a:lnTo>
                    <a:pt x="186" y="122"/>
                  </a:lnTo>
                  <a:lnTo>
                    <a:pt x="178" y="128"/>
                  </a:lnTo>
                  <a:lnTo>
                    <a:pt x="170" y="130"/>
                  </a:lnTo>
                  <a:lnTo>
                    <a:pt x="160" y="128"/>
                  </a:lnTo>
                  <a:lnTo>
                    <a:pt x="150" y="128"/>
                  </a:lnTo>
                  <a:lnTo>
                    <a:pt x="150" y="120"/>
                  </a:lnTo>
                  <a:lnTo>
                    <a:pt x="148" y="112"/>
                  </a:lnTo>
                  <a:lnTo>
                    <a:pt x="140" y="108"/>
                  </a:lnTo>
                  <a:lnTo>
                    <a:pt x="132" y="106"/>
                  </a:lnTo>
                  <a:lnTo>
                    <a:pt x="122" y="100"/>
                  </a:lnTo>
                  <a:lnTo>
                    <a:pt x="108" y="92"/>
                  </a:lnTo>
                  <a:lnTo>
                    <a:pt x="92" y="80"/>
                  </a:lnTo>
                  <a:lnTo>
                    <a:pt x="78" y="74"/>
                  </a:lnTo>
                  <a:lnTo>
                    <a:pt x="66" y="76"/>
                  </a:lnTo>
                  <a:lnTo>
                    <a:pt x="54" y="76"/>
                  </a:lnTo>
                  <a:lnTo>
                    <a:pt x="46" y="82"/>
                  </a:lnTo>
                  <a:lnTo>
                    <a:pt x="30" y="92"/>
                  </a:lnTo>
                  <a:lnTo>
                    <a:pt x="28" y="80"/>
                  </a:lnTo>
                  <a:lnTo>
                    <a:pt x="24" y="68"/>
                  </a:lnTo>
                  <a:lnTo>
                    <a:pt x="18" y="62"/>
                  </a:lnTo>
                  <a:lnTo>
                    <a:pt x="8" y="52"/>
                  </a:lnTo>
                  <a:lnTo>
                    <a:pt x="0" y="42"/>
                  </a:lnTo>
                  <a:lnTo>
                    <a:pt x="0" y="36"/>
                  </a:lnTo>
                  <a:lnTo>
                    <a:pt x="2" y="28"/>
                  </a:lnTo>
                  <a:lnTo>
                    <a:pt x="8" y="30"/>
                  </a:lnTo>
                  <a:lnTo>
                    <a:pt x="12" y="36"/>
                  </a:lnTo>
                  <a:lnTo>
                    <a:pt x="22" y="36"/>
                  </a:lnTo>
                  <a:lnTo>
                    <a:pt x="24" y="32"/>
                  </a:lnTo>
                  <a:lnTo>
                    <a:pt x="22" y="22"/>
                  </a:lnTo>
                  <a:lnTo>
                    <a:pt x="18" y="16"/>
                  </a:lnTo>
                  <a:lnTo>
                    <a:pt x="10" y="10"/>
                  </a:ln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04" name="Freeform 233"/>
            <p:cNvSpPr>
              <a:spLocks/>
            </p:cNvSpPr>
            <p:nvPr/>
          </p:nvSpPr>
          <p:spPr bwMode="auto">
            <a:xfrm>
              <a:off x="6158773" y="3321172"/>
              <a:ext cx="185651" cy="114160"/>
            </a:xfrm>
            <a:custGeom>
              <a:avLst/>
              <a:gdLst>
                <a:gd name="T0" fmla="*/ 2147483647 w 126"/>
                <a:gd name="T1" fmla="*/ 2147483647 h 72"/>
                <a:gd name="T2" fmla="*/ 2147483647 w 126"/>
                <a:gd name="T3" fmla="*/ 2147483647 h 72"/>
                <a:gd name="T4" fmla="*/ 2147483647 w 126"/>
                <a:gd name="T5" fmla="*/ 2147483647 h 72"/>
                <a:gd name="T6" fmla="*/ 2147483647 w 126"/>
                <a:gd name="T7" fmla="*/ 2147483647 h 72"/>
                <a:gd name="T8" fmla="*/ 2147483647 w 126"/>
                <a:gd name="T9" fmla="*/ 2147483647 h 72"/>
                <a:gd name="T10" fmla="*/ 2147483647 w 126"/>
                <a:gd name="T11" fmla="*/ 2147483647 h 72"/>
                <a:gd name="T12" fmla="*/ 2147483647 w 126"/>
                <a:gd name="T13" fmla="*/ 2147483647 h 72"/>
                <a:gd name="T14" fmla="*/ 2147483647 w 126"/>
                <a:gd name="T15" fmla="*/ 2147483647 h 72"/>
                <a:gd name="T16" fmla="*/ 2147483647 w 126"/>
                <a:gd name="T17" fmla="*/ 2147483647 h 72"/>
                <a:gd name="T18" fmla="*/ 0 w 126"/>
                <a:gd name="T19" fmla="*/ 2147483647 h 72"/>
                <a:gd name="T20" fmla="*/ 2147483647 w 126"/>
                <a:gd name="T21" fmla="*/ 2147483647 h 72"/>
                <a:gd name="T22" fmla="*/ 2147483647 w 126"/>
                <a:gd name="T23" fmla="*/ 2147483647 h 72"/>
                <a:gd name="T24" fmla="*/ 2147483647 w 126"/>
                <a:gd name="T25" fmla="*/ 2147483647 h 72"/>
                <a:gd name="T26" fmla="*/ 2147483647 w 126"/>
                <a:gd name="T27" fmla="*/ 2147483647 h 72"/>
                <a:gd name="T28" fmla="*/ 2147483647 w 126"/>
                <a:gd name="T29" fmla="*/ 2147483647 h 72"/>
                <a:gd name="T30" fmla="*/ 2147483647 w 126"/>
                <a:gd name="T31" fmla="*/ 2147483647 h 72"/>
                <a:gd name="T32" fmla="*/ 2147483647 w 126"/>
                <a:gd name="T33" fmla="*/ 2147483647 h 72"/>
                <a:gd name="T34" fmla="*/ 2147483647 w 126"/>
                <a:gd name="T35" fmla="*/ 2147483647 h 72"/>
                <a:gd name="T36" fmla="*/ 2147483647 w 126"/>
                <a:gd name="T37" fmla="*/ 0 h 72"/>
                <a:gd name="T38" fmla="*/ 2147483647 w 126"/>
                <a:gd name="T39" fmla="*/ 2147483647 h 72"/>
                <a:gd name="T40" fmla="*/ 2147483647 w 126"/>
                <a:gd name="T41" fmla="*/ 2147483647 h 72"/>
                <a:gd name="T42" fmla="*/ 2147483647 w 126"/>
                <a:gd name="T43" fmla="*/ 2147483647 h 72"/>
                <a:gd name="T44" fmla="*/ 2147483647 w 126"/>
                <a:gd name="T45" fmla="*/ 2147483647 h 72"/>
                <a:gd name="T46" fmla="*/ 2147483647 w 126"/>
                <a:gd name="T47" fmla="*/ 2147483647 h 72"/>
                <a:gd name="T48" fmla="*/ 2147483647 w 126"/>
                <a:gd name="T49" fmla="*/ 2147483647 h 72"/>
                <a:gd name="T50" fmla="*/ 2147483647 w 126"/>
                <a:gd name="T51" fmla="*/ 2147483647 h 72"/>
                <a:gd name="T52" fmla="*/ 2147483647 w 126"/>
                <a:gd name="T53" fmla="*/ 2147483647 h 72"/>
                <a:gd name="T54" fmla="*/ 2147483647 w 126"/>
                <a:gd name="T55" fmla="*/ 2147483647 h 72"/>
                <a:gd name="T56" fmla="*/ 2147483647 w 126"/>
                <a:gd name="T57" fmla="*/ 2147483647 h 72"/>
                <a:gd name="T58" fmla="*/ 2147483647 w 126"/>
                <a:gd name="T59" fmla="*/ 2147483647 h 72"/>
                <a:gd name="T60" fmla="*/ 2147483647 w 126"/>
                <a:gd name="T61" fmla="*/ 2147483647 h 72"/>
                <a:gd name="T62" fmla="*/ 2147483647 w 126"/>
                <a:gd name="T63" fmla="*/ 2147483647 h 72"/>
                <a:gd name="T64" fmla="*/ 2147483647 w 126"/>
                <a:gd name="T65" fmla="*/ 2147483647 h 72"/>
                <a:gd name="T66" fmla="*/ 2147483647 w 126"/>
                <a:gd name="T67" fmla="*/ 2147483647 h 72"/>
                <a:gd name="T68" fmla="*/ 2147483647 w 126"/>
                <a:gd name="T69" fmla="*/ 2147483647 h 72"/>
                <a:gd name="T70" fmla="*/ 2147483647 w 126"/>
                <a:gd name="T71" fmla="*/ 2147483647 h 72"/>
                <a:gd name="T72" fmla="*/ 2147483647 w 126"/>
                <a:gd name="T73" fmla="*/ 2147483647 h 72"/>
                <a:gd name="T74" fmla="*/ 2147483647 w 126"/>
                <a:gd name="T75" fmla="*/ 2147483647 h 72"/>
                <a:gd name="T76" fmla="*/ 2147483647 w 126"/>
                <a:gd name="T77" fmla="*/ 2147483647 h 72"/>
                <a:gd name="T78" fmla="*/ 2147483647 w 126"/>
                <a:gd name="T79" fmla="*/ 2147483647 h 72"/>
                <a:gd name="T80" fmla="*/ 2147483647 w 126"/>
                <a:gd name="T81" fmla="*/ 2147483647 h 72"/>
                <a:gd name="T82" fmla="*/ 2147483647 w 126"/>
                <a:gd name="T83" fmla="*/ 2147483647 h 72"/>
                <a:gd name="T84" fmla="*/ 2147483647 w 126"/>
                <a:gd name="T85" fmla="*/ 2147483647 h 72"/>
                <a:gd name="T86" fmla="*/ 2147483647 w 126"/>
                <a:gd name="T87" fmla="*/ 2147483647 h 72"/>
                <a:gd name="T88" fmla="*/ 2147483647 w 126"/>
                <a:gd name="T89" fmla="*/ 2147483647 h 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6"/>
                <a:gd name="T136" fmla="*/ 0 h 72"/>
                <a:gd name="T137" fmla="*/ 126 w 126"/>
                <a:gd name="T138" fmla="*/ 72 h 7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6" h="72">
                  <a:moveTo>
                    <a:pt x="12" y="60"/>
                  </a:moveTo>
                  <a:lnTo>
                    <a:pt x="20" y="58"/>
                  </a:lnTo>
                  <a:lnTo>
                    <a:pt x="28" y="56"/>
                  </a:lnTo>
                  <a:lnTo>
                    <a:pt x="36" y="52"/>
                  </a:lnTo>
                  <a:lnTo>
                    <a:pt x="42" y="44"/>
                  </a:lnTo>
                  <a:lnTo>
                    <a:pt x="32" y="40"/>
                  </a:lnTo>
                  <a:lnTo>
                    <a:pt x="20" y="32"/>
                  </a:lnTo>
                  <a:lnTo>
                    <a:pt x="16" y="36"/>
                  </a:lnTo>
                  <a:lnTo>
                    <a:pt x="6" y="34"/>
                  </a:lnTo>
                  <a:lnTo>
                    <a:pt x="0" y="32"/>
                  </a:lnTo>
                  <a:lnTo>
                    <a:pt x="2" y="28"/>
                  </a:lnTo>
                  <a:lnTo>
                    <a:pt x="6" y="20"/>
                  </a:lnTo>
                  <a:lnTo>
                    <a:pt x="6" y="8"/>
                  </a:lnTo>
                  <a:lnTo>
                    <a:pt x="18" y="6"/>
                  </a:lnTo>
                  <a:lnTo>
                    <a:pt x="24" y="8"/>
                  </a:lnTo>
                  <a:lnTo>
                    <a:pt x="30" y="10"/>
                  </a:lnTo>
                  <a:lnTo>
                    <a:pt x="38" y="12"/>
                  </a:lnTo>
                  <a:lnTo>
                    <a:pt x="38" y="4"/>
                  </a:lnTo>
                  <a:lnTo>
                    <a:pt x="48" y="0"/>
                  </a:lnTo>
                  <a:lnTo>
                    <a:pt x="56" y="2"/>
                  </a:lnTo>
                  <a:lnTo>
                    <a:pt x="62" y="4"/>
                  </a:lnTo>
                  <a:lnTo>
                    <a:pt x="68" y="6"/>
                  </a:lnTo>
                  <a:lnTo>
                    <a:pt x="86" y="6"/>
                  </a:lnTo>
                  <a:lnTo>
                    <a:pt x="100" y="6"/>
                  </a:lnTo>
                  <a:lnTo>
                    <a:pt x="112" y="6"/>
                  </a:lnTo>
                  <a:lnTo>
                    <a:pt x="126" y="12"/>
                  </a:lnTo>
                  <a:lnTo>
                    <a:pt x="122" y="18"/>
                  </a:lnTo>
                  <a:lnTo>
                    <a:pt x="118" y="24"/>
                  </a:lnTo>
                  <a:lnTo>
                    <a:pt x="114" y="30"/>
                  </a:lnTo>
                  <a:lnTo>
                    <a:pt x="106" y="36"/>
                  </a:lnTo>
                  <a:lnTo>
                    <a:pt x="100" y="42"/>
                  </a:lnTo>
                  <a:lnTo>
                    <a:pt x="88" y="50"/>
                  </a:lnTo>
                  <a:lnTo>
                    <a:pt x="76" y="52"/>
                  </a:lnTo>
                  <a:lnTo>
                    <a:pt x="68" y="52"/>
                  </a:lnTo>
                  <a:lnTo>
                    <a:pt x="60" y="56"/>
                  </a:lnTo>
                  <a:lnTo>
                    <a:pt x="56" y="58"/>
                  </a:lnTo>
                  <a:lnTo>
                    <a:pt x="50" y="64"/>
                  </a:lnTo>
                  <a:lnTo>
                    <a:pt x="50" y="68"/>
                  </a:lnTo>
                  <a:lnTo>
                    <a:pt x="44" y="72"/>
                  </a:lnTo>
                  <a:lnTo>
                    <a:pt x="38" y="72"/>
                  </a:lnTo>
                  <a:lnTo>
                    <a:pt x="30" y="72"/>
                  </a:lnTo>
                  <a:lnTo>
                    <a:pt x="24" y="70"/>
                  </a:lnTo>
                  <a:lnTo>
                    <a:pt x="18" y="70"/>
                  </a:lnTo>
                  <a:lnTo>
                    <a:pt x="10" y="70"/>
                  </a:lnTo>
                  <a:lnTo>
                    <a:pt x="12"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05" name="Freeform 234"/>
            <p:cNvSpPr>
              <a:spLocks/>
            </p:cNvSpPr>
            <p:nvPr/>
          </p:nvSpPr>
          <p:spPr bwMode="auto">
            <a:xfrm>
              <a:off x="5825524" y="3252145"/>
              <a:ext cx="394363" cy="244249"/>
            </a:xfrm>
            <a:custGeom>
              <a:avLst/>
              <a:gdLst>
                <a:gd name="T0" fmla="*/ 0 w 270"/>
                <a:gd name="T1" fmla="*/ 2147483647 h 154"/>
                <a:gd name="T2" fmla="*/ 2147483647 w 270"/>
                <a:gd name="T3" fmla="*/ 2147483647 h 154"/>
                <a:gd name="T4" fmla="*/ 2147483647 w 270"/>
                <a:gd name="T5" fmla="*/ 2147483647 h 154"/>
                <a:gd name="T6" fmla="*/ 2147483647 w 270"/>
                <a:gd name="T7" fmla="*/ 2147483647 h 154"/>
                <a:gd name="T8" fmla="*/ 2147483647 w 270"/>
                <a:gd name="T9" fmla="*/ 2147483647 h 154"/>
                <a:gd name="T10" fmla="*/ 2147483647 w 270"/>
                <a:gd name="T11" fmla="*/ 2147483647 h 154"/>
                <a:gd name="T12" fmla="*/ 2147483647 w 270"/>
                <a:gd name="T13" fmla="*/ 2147483647 h 154"/>
                <a:gd name="T14" fmla="*/ 2147483647 w 270"/>
                <a:gd name="T15" fmla="*/ 2147483647 h 154"/>
                <a:gd name="T16" fmla="*/ 2147483647 w 270"/>
                <a:gd name="T17" fmla="*/ 2147483647 h 154"/>
                <a:gd name="T18" fmla="*/ 2147483647 w 270"/>
                <a:gd name="T19" fmla="*/ 2147483647 h 154"/>
                <a:gd name="T20" fmla="*/ 2147483647 w 270"/>
                <a:gd name="T21" fmla="*/ 2147483647 h 154"/>
                <a:gd name="T22" fmla="*/ 2147483647 w 270"/>
                <a:gd name="T23" fmla="*/ 2147483647 h 154"/>
                <a:gd name="T24" fmla="*/ 2147483647 w 270"/>
                <a:gd name="T25" fmla="*/ 2147483647 h 154"/>
                <a:gd name="T26" fmla="*/ 2147483647 w 270"/>
                <a:gd name="T27" fmla="*/ 2147483647 h 154"/>
                <a:gd name="T28" fmla="*/ 2147483647 w 270"/>
                <a:gd name="T29" fmla="*/ 2147483647 h 154"/>
                <a:gd name="T30" fmla="*/ 2147483647 w 270"/>
                <a:gd name="T31" fmla="*/ 2147483647 h 154"/>
                <a:gd name="T32" fmla="*/ 2147483647 w 270"/>
                <a:gd name="T33" fmla="*/ 2147483647 h 154"/>
                <a:gd name="T34" fmla="*/ 2147483647 w 270"/>
                <a:gd name="T35" fmla="*/ 2147483647 h 154"/>
                <a:gd name="T36" fmla="*/ 2147483647 w 270"/>
                <a:gd name="T37" fmla="*/ 2147483647 h 154"/>
                <a:gd name="T38" fmla="*/ 2147483647 w 270"/>
                <a:gd name="T39" fmla="*/ 2147483647 h 154"/>
                <a:gd name="T40" fmla="*/ 2147483647 w 270"/>
                <a:gd name="T41" fmla="*/ 2147483647 h 154"/>
                <a:gd name="T42" fmla="*/ 2147483647 w 270"/>
                <a:gd name="T43" fmla="*/ 2147483647 h 154"/>
                <a:gd name="T44" fmla="*/ 2147483647 w 270"/>
                <a:gd name="T45" fmla="*/ 2147483647 h 154"/>
                <a:gd name="T46" fmla="*/ 2147483647 w 270"/>
                <a:gd name="T47" fmla="*/ 2147483647 h 154"/>
                <a:gd name="T48" fmla="*/ 2147483647 w 270"/>
                <a:gd name="T49" fmla="*/ 2147483647 h 154"/>
                <a:gd name="T50" fmla="*/ 2147483647 w 270"/>
                <a:gd name="T51" fmla="*/ 2147483647 h 154"/>
                <a:gd name="T52" fmla="*/ 2147483647 w 270"/>
                <a:gd name="T53" fmla="*/ 2147483647 h 154"/>
                <a:gd name="T54" fmla="*/ 2147483647 w 270"/>
                <a:gd name="T55" fmla="*/ 2147483647 h 154"/>
                <a:gd name="T56" fmla="*/ 2147483647 w 270"/>
                <a:gd name="T57" fmla="*/ 2147483647 h 154"/>
                <a:gd name="T58" fmla="*/ 2147483647 w 270"/>
                <a:gd name="T59" fmla="*/ 2147483647 h 154"/>
                <a:gd name="T60" fmla="*/ 2147483647 w 270"/>
                <a:gd name="T61" fmla="*/ 2147483647 h 154"/>
                <a:gd name="T62" fmla="*/ 2147483647 w 270"/>
                <a:gd name="T63" fmla="*/ 2147483647 h 154"/>
                <a:gd name="T64" fmla="*/ 2147483647 w 270"/>
                <a:gd name="T65" fmla="*/ 2147483647 h 154"/>
                <a:gd name="T66" fmla="*/ 2147483647 w 270"/>
                <a:gd name="T67" fmla="*/ 2147483647 h 154"/>
                <a:gd name="T68" fmla="*/ 2147483647 w 270"/>
                <a:gd name="T69" fmla="*/ 2147483647 h 154"/>
                <a:gd name="T70" fmla="*/ 2147483647 w 270"/>
                <a:gd name="T71" fmla="*/ 2147483647 h 154"/>
                <a:gd name="T72" fmla="*/ 2147483647 w 270"/>
                <a:gd name="T73" fmla="*/ 2147483647 h 154"/>
                <a:gd name="T74" fmla="*/ 2147483647 w 270"/>
                <a:gd name="T75" fmla="*/ 2147483647 h 1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54"/>
                <a:gd name="T116" fmla="*/ 270 w 270"/>
                <a:gd name="T117" fmla="*/ 154 h 1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54">
                  <a:moveTo>
                    <a:pt x="10" y="76"/>
                  </a:moveTo>
                  <a:lnTo>
                    <a:pt x="0" y="10"/>
                  </a:lnTo>
                  <a:lnTo>
                    <a:pt x="34" y="0"/>
                  </a:lnTo>
                  <a:lnTo>
                    <a:pt x="74" y="18"/>
                  </a:lnTo>
                  <a:lnTo>
                    <a:pt x="92" y="40"/>
                  </a:lnTo>
                  <a:lnTo>
                    <a:pt x="110" y="38"/>
                  </a:lnTo>
                  <a:lnTo>
                    <a:pt x="124" y="36"/>
                  </a:lnTo>
                  <a:lnTo>
                    <a:pt x="136" y="36"/>
                  </a:lnTo>
                  <a:lnTo>
                    <a:pt x="146" y="44"/>
                  </a:lnTo>
                  <a:lnTo>
                    <a:pt x="152" y="50"/>
                  </a:lnTo>
                  <a:lnTo>
                    <a:pt x="158" y="56"/>
                  </a:lnTo>
                  <a:lnTo>
                    <a:pt x="160" y="62"/>
                  </a:lnTo>
                  <a:lnTo>
                    <a:pt x="162" y="66"/>
                  </a:lnTo>
                  <a:lnTo>
                    <a:pt x="170" y="68"/>
                  </a:lnTo>
                  <a:lnTo>
                    <a:pt x="174" y="82"/>
                  </a:lnTo>
                  <a:lnTo>
                    <a:pt x="194" y="82"/>
                  </a:lnTo>
                  <a:lnTo>
                    <a:pt x="196" y="90"/>
                  </a:lnTo>
                  <a:lnTo>
                    <a:pt x="202" y="92"/>
                  </a:lnTo>
                  <a:lnTo>
                    <a:pt x="208" y="82"/>
                  </a:lnTo>
                  <a:lnTo>
                    <a:pt x="214" y="74"/>
                  </a:lnTo>
                  <a:lnTo>
                    <a:pt x="218" y="72"/>
                  </a:lnTo>
                  <a:lnTo>
                    <a:pt x="228" y="64"/>
                  </a:lnTo>
                  <a:lnTo>
                    <a:pt x="234" y="64"/>
                  </a:lnTo>
                  <a:lnTo>
                    <a:pt x="230" y="72"/>
                  </a:lnTo>
                  <a:lnTo>
                    <a:pt x="228" y="76"/>
                  </a:lnTo>
                  <a:lnTo>
                    <a:pt x="232" y="78"/>
                  </a:lnTo>
                  <a:lnTo>
                    <a:pt x="234" y="78"/>
                  </a:lnTo>
                  <a:lnTo>
                    <a:pt x="244" y="80"/>
                  </a:lnTo>
                  <a:lnTo>
                    <a:pt x="248" y="76"/>
                  </a:lnTo>
                  <a:lnTo>
                    <a:pt x="260" y="84"/>
                  </a:lnTo>
                  <a:lnTo>
                    <a:pt x="270" y="88"/>
                  </a:lnTo>
                  <a:lnTo>
                    <a:pt x="264" y="96"/>
                  </a:lnTo>
                  <a:lnTo>
                    <a:pt x="254" y="100"/>
                  </a:lnTo>
                  <a:lnTo>
                    <a:pt x="240" y="104"/>
                  </a:lnTo>
                  <a:lnTo>
                    <a:pt x="234" y="102"/>
                  </a:lnTo>
                  <a:lnTo>
                    <a:pt x="226" y="102"/>
                  </a:lnTo>
                  <a:lnTo>
                    <a:pt x="238" y="96"/>
                  </a:lnTo>
                  <a:lnTo>
                    <a:pt x="238" y="92"/>
                  </a:lnTo>
                  <a:lnTo>
                    <a:pt x="230" y="86"/>
                  </a:lnTo>
                  <a:lnTo>
                    <a:pt x="226" y="92"/>
                  </a:lnTo>
                  <a:lnTo>
                    <a:pt x="216" y="90"/>
                  </a:lnTo>
                  <a:lnTo>
                    <a:pt x="216" y="100"/>
                  </a:lnTo>
                  <a:lnTo>
                    <a:pt x="210" y="102"/>
                  </a:lnTo>
                  <a:lnTo>
                    <a:pt x="208" y="112"/>
                  </a:lnTo>
                  <a:lnTo>
                    <a:pt x="194" y="112"/>
                  </a:lnTo>
                  <a:lnTo>
                    <a:pt x="194" y="118"/>
                  </a:lnTo>
                  <a:lnTo>
                    <a:pt x="196" y="120"/>
                  </a:lnTo>
                  <a:lnTo>
                    <a:pt x="200" y="124"/>
                  </a:lnTo>
                  <a:lnTo>
                    <a:pt x="206" y="128"/>
                  </a:lnTo>
                  <a:lnTo>
                    <a:pt x="210" y="132"/>
                  </a:lnTo>
                  <a:lnTo>
                    <a:pt x="210" y="142"/>
                  </a:lnTo>
                  <a:lnTo>
                    <a:pt x="206" y="152"/>
                  </a:lnTo>
                  <a:lnTo>
                    <a:pt x="200" y="154"/>
                  </a:lnTo>
                  <a:lnTo>
                    <a:pt x="190" y="152"/>
                  </a:lnTo>
                  <a:lnTo>
                    <a:pt x="188" y="142"/>
                  </a:lnTo>
                  <a:lnTo>
                    <a:pt x="182" y="138"/>
                  </a:lnTo>
                  <a:lnTo>
                    <a:pt x="176" y="138"/>
                  </a:lnTo>
                  <a:lnTo>
                    <a:pt x="164" y="134"/>
                  </a:lnTo>
                  <a:lnTo>
                    <a:pt x="152" y="124"/>
                  </a:lnTo>
                  <a:lnTo>
                    <a:pt x="140" y="122"/>
                  </a:lnTo>
                  <a:lnTo>
                    <a:pt x="130" y="114"/>
                  </a:lnTo>
                  <a:lnTo>
                    <a:pt x="118" y="106"/>
                  </a:lnTo>
                  <a:lnTo>
                    <a:pt x="110" y="96"/>
                  </a:lnTo>
                  <a:lnTo>
                    <a:pt x="104" y="88"/>
                  </a:lnTo>
                  <a:lnTo>
                    <a:pt x="100" y="82"/>
                  </a:lnTo>
                  <a:lnTo>
                    <a:pt x="80" y="82"/>
                  </a:lnTo>
                  <a:lnTo>
                    <a:pt x="74" y="80"/>
                  </a:lnTo>
                  <a:lnTo>
                    <a:pt x="72" y="72"/>
                  </a:lnTo>
                  <a:lnTo>
                    <a:pt x="70" y="66"/>
                  </a:lnTo>
                  <a:lnTo>
                    <a:pt x="64" y="60"/>
                  </a:lnTo>
                  <a:lnTo>
                    <a:pt x="48" y="54"/>
                  </a:lnTo>
                  <a:lnTo>
                    <a:pt x="38" y="58"/>
                  </a:lnTo>
                  <a:lnTo>
                    <a:pt x="26" y="68"/>
                  </a:lnTo>
                  <a:lnTo>
                    <a:pt x="26" y="74"/>
                  </a:lnTo>
                  <a:lnTo>
                    <a:pt x="26" y="78"/>
                  </a:lnTo>
                  <a:lnTo>
                    <a:pt x="1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06" name="Freeform 235"/>
            <p:cNvSpPr>
              <a:spLocks/>
            </p:cNvSpPr>
            <p:nvPr/>
          </p:nvSpPr>
          <p:spPr bwMode="auto">
            <a:xfrm>
              <a:off x="5602974" y="2970727"/>
              <a:ext cx="834851" cy="426109"/>
            </a:xfrm>
            <a:custGeom>
              <a:avLst/>
              <a:gdLst>
                <a:gd name="T0" fmla="*/ 2147483647 w 570"/>
                <a:gd name="T1" fmla="*/ 2147483647 h 270"/>
                <a:gd name="T2" fmla="*/ 2147483647 w 570"/>
                <a:gd name="T3" fmla="*/ 2147483647 h 270"/>
                <a:gd name="T4" fmla="*/ 2147483647 w 570"/>
                <a:gd name="T5" fmla="*/ 2147483647 h 270"/>
                <a:gd name="T6" fmla="*/ 2147483647 w 570"/>
                <a:gd name="T7" fmla="*/ 2147483647 h 270"/>
                <a:gd name="T8" fmla="*/ 2147483647 w 570"/>
                <a:gd name="T9" fmla="*/ 2147483647 h 270"/>
                <a:gd name="T10" fmla="*/ 2147483647 w 570"/>
                <a:gd name="T11" fmla="*/ 2147483647 h 270"/>
                <a:gd name="T12" fmla="*/ 2147483647 w 570"/>
                <a:gd name="T13" fmla="*/ 2147483647 h 270"/>
                <a:gd name="T14" fmla="*/ 2147483647 w 570"/>
                <a:gd name="T15" fmla="*/ 2147483647 h 270"/>
                <a:gd name="T16" fmla="*/ 2147483647 w 570"/>
                <a:gd name="T17" fmla="*/ 2147483647 h 270"/>
                <a:gd name="T18" fmla="*/ 2147483647 w 570"/>
                <a:gd name="T19" fmla="*/ 2147483647 h 270"/>
                <a:gd name="T20" fmla="*/ 0 w 570"/>
                <a:gd name="T21" fmla="*/ 2147483647 h 270"/>
                <a:gd name="T22" fmla="*/ 2147483647 w 570"/>
                <a:gd name="T23" fmla="*/ 2147483647 h 270"/>
                <a:gd name="T24" fmla="*/ 2147483647 w 570"/>
                <a:gd name="T25" fmla="*/ 2147483647 h 270"/>
                <a:gd name="T26" fmla="*/ 2147483647 w 570"/>
                <a:gd name="T27" fmla="*/ 2147483647 h 270"/>
                <a:gd name="T28" fmla="*/ 2147483647 w 570"/>
                <a:gd name="T29" fmla="*/ 2147483647 h 270"/>
                <a:gd name="T30" fmla="*/ 2147483647 w 570"/>
                <a:gd name="T31" fmla="*/ 2147483647 h 270"/>
                <a:gd name="T32" fmla="*/ 2147483647 w 570"/>
                <a:gd name="T33" fmla="*/ 2147483647 h 270"/>
                <a:gd name="T34" fmla="*/ 2147483647 w 570"/>
                <a:gd name="T35" fmla="*/ 2147483647 h 270"/>
                <a:gd name="T36" fmla="*/ 2147483647 w 570"/>
                <a:gd name="T37" fmla="*/ 2147483647 h 270"/>
                <a:gd name="T38" fmla="*/ 2147483647 w 570"/>
                <a:gd name="T39" fmla="*/ 2147483647 h 270"/>
                <a:gd name="T40" fmla="*/ 2147483647 w 570"/>
                <a:gd name="T41" fmla="*/ 2147483647 h 270"/>
                <a:gd name="T42" fmla="*/ 2147483647 w 570"/>
                <a:gd name="T43" fmla="*/ 2147483647 h 270"/>
                <a:gd name="T44" fmla="*/ 2147483647 w 570"/>
                <a:gd name="T45" fmla="*/ 2147483647 h 270"/>
                <a:gd name="T46" fmla="*/ 2147483647 w 570"/>
                <a:gd name="T47" fmla="*/ 2147483647 h 270"/>
                <a:gd name="T48" fmla="*/ 2147483647 w 570"/>
                <a:gd name="T49" fmla="*/ 2147483647 h 270"/>
                <a:gd name="T50" fmla="*/ 2147483647 w 570"/>
                <a:gd name="T51" fmla="*/ 2147483647 h 270"/>
                <a:gd name="T52" fmla="*/ 2147483647 w 570"/>
                <a:gd name="T53" fmla="*/ 2147483647 h 270"/>
                <a:gd name="T54" fmla="*/ 2147483647 w 570"/>
                <a:gd name="T55" fmla="*/ 2147483647 h 270"/>
                <a:gd name="T56" fmla="*/ 2147483647 w 570"/>
                <a:gd name="T57" fmla="*/ 2147483647 h 270"/>
                <a:gd name="T58" fmla="*/ 2147483647 w 570"/>
                <a:gd name="T59" fmla="*/ 2147483647 h 270"/>
                <a:gd name="T60" fmla="*/ 2147483647 w 570"/>
                <a:gd name="T61" fmla="*/ 2147483647 h 270"/>
                <a:gd name="T62" fmla="*/ 2147483647 w 570"/>
                <a:gd name="T63" fmla="*/ 2147483647 h 270"/>
                <a:gd name="T64" fmla="*/ 2147483647 w 570"/>
                <a:gd name="T65" fmla="*/ 2147483647 h 270"/>
                <a:gd name="T66" fmla="*/ 2147483647 w 570"/>
                <a:gd name="T67" fmla="*/ 2147483647 h 270"/>
                <a:gd name="T68" fmla="*/ 2147483647 w 570"/>
                <a:gd name="T69" fmla="*/ 2147483647 h 270"/>
                <a:gd name="T70" fmla="*/ 2147483647 w 570"/>
                <a:gd name="T71" fmla="*/ 2147483647 h 270"/>
                <a:gd name="T72" fmla="*/ 2147483647 w 570"/>
                <a:gd name="T73" fmla="*/ 2147483647 h 270"/>
                <a:gd name="T74" fmla="*/ 2147483647 w 570"/>
                <a:gd name="T75" fmla="*/ 2147483647 h 270"/>
                <a:gd name="T76" fmla="*/ 2147483647 w 570"/>
                <a:gd name="T77" fmla="*/ 2147483647 h 270"/>
                <a:gd name="T78" fmla="*/ 2147483647 w 570"/>
                <a:gd name="T79" fmla="*/ 2147483647 h 270"/>
                <a:gd name="T80" fmla="*/ 2147483647 w 570"/>
                <a:gd name="T81" fmla="*/ 2147483647 h 270"/>
                <a:gd name="T82" fmla="*/ 2147483647 w 570"/>
                <a:gd name="T83" fmla="*/ 2147483647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70"/>
                <a:gd name="T127" fmla="*/ 0 h 270"/>
                <a:gd name="T128" fmla="*/ 570 w 570"/>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70" h="270">
                  <a:moveTo>
                    <a:pt x="118" y="238"/>
                  </a:moveTo>
                  <a:lnTo>
                    <a:pt x="110" y="240"/>
                  </a:lnTo>
                  <a:lnTo>
                    <a:pt x="108" y="248"/>
                  </a:lnTo>
                  <a:lnTo>
                    <a:pt x="108" y="252"/>
                  </a:lnTo>
                  <a:lnTo>
                    <a:pt x="104" y="248"/>
                  </a:lnTo>
                  <a:lnTo>
                    <a:pt x="102" y="236"/>
                  </a:lnTo>
                  <a:lnTo>
                    <a:pt x="102" y="230"/>
                  </a:lnTo>
                  <a:lnTo>
                    <a:pt x="92" y="224"/>
                  </a:lnTo>
                  <a:lnTo>
                    <a:pt x="84" y="222"/>
                  </a:lnTo>
                  <a:lnTo>
                    <a:pt x="72" y="210"/>
                  </a:lnTo>
                  <a:lnTo>
                    <a:pt x="62" y="200"/>
                  </a:lnTo>
                  <a:lnTo>
                    <a:pt x="58" y="194"/>
                  </a:lnTo>
                  <a:lnTo>
                    <a:pt x="64" y="194"/>
                  </a:lnTo>
                  <a:lnTo>
                    <a:pt x="76" y="196"/>
                  </a:lnTo>
                  <a:lnTo>
                    <a:pt x="70" y="184"/>
                  </a:lnTo>
                  <a:lnTo>
                    <a:pt x="82" y="182"/>
                  </a:lnTo>
                  <a:lnTo>
                    <a:pt x="94" y="182"/>
                  </a:lnTo>
                  <a:lnTo>
                    <a:pt x="92" y="168"/>
                  </a:lnTo>
                  <a:lnTo>
                    <a:pt x="92" y="158"/>
                  </a:lnTo>
                  <a:lnTo>
                    <a:pt x="88" y="152"/>
                  </a:lnTo>
                  <a:lnTo>
                    <a:pt x="80" y="152"/>
                  </a:lnTo>
                  <a:lnTo>
                    <a:pt x="74" y="156"/>
                  </a:lnTo>
                  <a:lnTo>
                    <a:pt x="70" y="154"/>
                  </a:lnTo>
                  <a:lnTo>
                    <a:pt x="64" y="152"/>
                  </a:lnTo>
                  <a:lnTo>
                    <a:pt x="52" y="152"/>
                  </a:lnTo>
                  <a:lnTo>
                    <a:pt x="42" y="162"/>
                  </a:lnTo>
                  <a:lnTo>
                    <a:pt x="36" y="152"/>
                  </a:lnTo>
                  <a:lnTo>
                    <a:pt x="24" y="136"/>
                  </a:lnTo>
                  <a:lnTo>
                    <a:pt x="10" y="136"/>
                  </a:lnTo>
                  <a:lnTo>
                    <a:pt x="10" y="126"/>
                  </a:lnTo>
                  <a:lnTo>
                    <a:pt x="4" y="128"/>
                  </a:lnTo>
                  <a:lnTo>
                    <a:pt x="0" y="128"/>
                  </a:lnTo>
                  <a:lnTo>
                    <a:pt x="0" y="126"/>
                  </a:lnTo>
                  <a:lnTo>
                    <a:pt x="0" y="110"/>
                  </a:lnTo>
                  <a:lnTo>
                    <a:pt x="0" y="96"/>
                  </a:lnTo>
                  <a:lnTo>
                    <a:pt x="10" y="88"/>
                  </a:lnTo>
                  <a:lnTo>
                    <a:pt x="18" y="98"/>
                  </a:lnTo>
                  <a:lnTo>
                    <a:pt x="26" y="94"/>
                  </a:lnTo>
                  <a:lnTo>
                    <a:pt x="24" y="82"/>
                  </a:lnTo>
                  <a:lnTo>
                    <a:pt x="48" y="62"/>
                  </a:lnTo>
                  <a:lnTo>
                    <a:pt x="68" y="66"/>
                  </a:lnTo>
                  <a:lnTo>
                    <a:pt x="86" y="72"/>
                  </a:lnTo>
                  <a:lnTo>
                    <a:pt x="102" y="84"/>
                  </a:lnTo>
                  <a:lnTo>
                    <a:pt x="110" y="82"/>
                  </a:lnTo>
                  <a:lnTo>
                    <a:pt x="122" y="86"/>
                  </a:lnTo>
                  <a:lnTo>
                    <a:pt x="128" y="78"/>
                  </a:lnTo>
                  <a:lnTo>
                    <a:pt x="160" y="78"/>
                  </a:lnTo>
                  <a:lnTo>
                    <a:pt x="170" y="86"/>
                  </a:lnTo>
                  <a:lnTo>
                    <a:pt x="176" y="86"/>
                  </a:lnTo>
                  <a:lnTo>
                    <a:pt x="186" y="84"/>
                  </a:lnTo>
                  <a:lnTo>
                    <a:pt x="202" y="84"/>
                  </a:lnTo>
                  <a:lnTo>
                    <a:pt x="204" y="70"/>
                  </a:lnTo>
                  <a:lnTo>
                    <a:pt x="180" y="62"/>
                  </a:lnTo>
                  <a:lnTo>
                    <a:pt x="184" y="56"/>
                  </a:lnTo>
                  <a:lnTo>
                    <a:pt x="186" y="44"/>
                  </a:lnTo>
                  <a:lnTo>
                    <a:pt x="200" y="42"/>
                  </a:lnTo>
                  <a:lnTo>
                    <a:pt x="188" y="36"/>
                  </a:lnTo>
                  <a:lnTo>
                    <a:pt x="182" y="26"/>
                  </a:lnTo>
                  <a:lnTo>
                    <a:pt x="204" y="24"/>
                  </a:lnTo>
                  <a:lnTo>
                    <a:pt x="270" y="10"/>
                  </a:lnTo>
                  <a:lnTo>
                    <a:pt x="280" y="0"/>
                  </a:lnTo>
                  <a:lnTo>
                    <a:pt x="308" y="4"/>
                  </a:lnTo>
                  <a:lnTo>
                    <a:pt x="320" y="22"/>
                  </a:lnTo>
                  <a:lnTo>
                    <a:pt x="354" y="26"/>
                  </a:lnTo>
                  <a:lnTo>
                    <a:pt x="352" y="32"/>
                  </a:lnTo>
                  <a:lnTo>
                    <a:pt x="370" y="32"/>
                  </a:lnTo>
                  <a:lnTo>
                    <a:pt x="388" y="18"/>
                  </a:lnTo>
                  <a:lnTo>
                    <a:pt x="396" y="18"/>
                  </a:lnTo>
                  <a:lnTo>
                    <a:pt x="396" y="28"/>
                  </a:lnTo>
                  <a:lnTo>
                    <a:pt x="412" y="34"/>
                  </a:lnTo>
                  <a:lnTo>
                    <a:pt x="464" y="82"/>
                  </a:lnTo>
                  <a:lnTo>
                    <a:pt x="472" y="84"/>
                  </a:lnTo>
                  <a:lnTo>
                    <a:pt x="472" y="74"/>
                  </a:lnTo>
                  <a:lnTo>
                    <a:pt x="484" y="76"/>
                  </a:lnTo>
                  <a:lnTo>
                    <a:pt x="486" y="84"/>
                  </a:lnTo>
                  <a:lnTo>
                    <a:pt x="506" y="86"/>
                  </a:lnTo>
                  <a:lnTo>
                    <a:pt x="510" y="78"/>
                  </a:lnTo>
                  <a:lnTo>
                    <a:pt x="534" y="94"/>
                  </a:lnTo>
                  <a:lnTo>
                    <a:pt x="550" y="104"/>
                  </a:lnTo>
                  <a:lnTo>
                    <a:pt x="570" y="108"/>
                  </a:lnTo>
                  <a:lnTo>
                    <a:pt x="564" y="112"/>
                  </a:lnTo>
                  <a:lnTo>
                    <a:pt x="562" y="116"/>
                  </a:lnTo>
                  <a:lnTo>
                    <a:pt x="558" y="120"/>
                  </a:lnTo>
                  <a:lnTo>
                    <a:pt x="544" y="130"/>
                  </a:lnTo>
                  <a:lnTo>
                    <a:pt x="556" y="144"/>
                  </a:lnTo>
                  <a:lnTo>
                    <a:pt x="548" y="152"/>
                  </a:lnTo>
                  <a:lnTo>
                    <a:pt x="540" y="154"/>
                  </a:lnTo>
                  <a:lnTo>
                    <a:pt x="532" y="152"/>
                  </a:lnTo>
                  <a:lnTo>
                    <a:pt x="518" y="148"/>
                  </a:lnTo>
                  <a:lnTo>
                    <a:pt x="522" y="160"/>
                  </a:lnTo>
                  <a:lnTo>
                    <a:pt x="522" y="176"/>
                  </a:lnTo>
                  <a:lnTo>
                    <a:pt x="520" y="184"/>
                  </a:lnTo>
                  <a:lnTo>
                    <a:pt x="510" y="186"/>
                  </a:lnTo>
                  <a:lnTo>
                    <a:pt x="498" y="182"/>
                  </a:lnTo>
                  <a:lnTo>
                    <a:pt x="500" y="190"/>
                  </a:lnTo>
                  <a:lnTo>
                    <a:pt x="510" y="210"/>
                  </a:lnTo>
                  <a:lnTo>
                    <a:pt x="512" y="224"/>
                  </a:lnTo>
                  <a:lnTo>
                    <a:pt x="506" y="234"/>
                  </a:lnTo>
                  <a:lnTo>
                    <a:pt x="492" y="228"/>
                  </a:lnTo>
                  <a:lnTo>
                    <a:pt x="480" y="228"/>
                  </a:lnTo>
                  <a:lnTo>
                    <a:pt x="460" y="228"/>
                  </a:lnTo>
                  <a:lnTo>
                    <a:pt x="448" y="228"/>
                  </a:lnTo>
                  <a:lnTo>
                    <a:pt x="428" y="222"/>
                  </a:lnTo>
                  <a:lnTo>
                    <a:pt x="418" y="226"/>
                  </a:lnTo>
                  <a:lnTo>
                    <a:pt x="418" y="234"/>
                  </a:lnTo>
                  <a:lnTo>
                    <a:pt x="398" y="228"/>
                  </a:lnTo>
                  <a:lnTo>
                    <a:pt x="386" y="230"/>
                  </a:lnTo>
                  <a:lnTo>
                    <a:pt x="386" y="242"/>
                  </a:lnTo>
                  <a:lnTo>
                    <a:pt x="380" y="242"/>
                  </a:lnTo>
                  <a:lnTo>
                    <a:pt x="360" y="260"/>
                  </a:lnTo>
                  <a:lnTo>
                    <a:pt x="358" y="264"/>
                  </a:lnTo>
                  <a:lnTo>
                    <a:pt x="354" y="270"/>
                  </a:lnTo>
                  <a:lnTo>
                    <a:pt x="348" y="268"/>
                  </a:lnTo>
                  <a:lnTo>
                    <a:pt x="346" y="260"/>
                  </a:lnTo>
                  <a:lnTo>
                    <a:pt x="326" y="260"/>
                  </a:lnTo>
                  <a:lnTo>
                    <a:pt x="322" y="246"/>
                  </a:lnTo>
                  <a:lnTo>
                    <a:pt x="314" y="244"/>
                  </a:lnTo>
                  <a:lnTo>
                    <a:pt x="310" y="234"/>
                  </a:lnTo>
                  <a:lnTo>
                    <a:pt x="288" y="214"/>
                  </a:lnTo>
                  <a:lnTo>
                    <a:pt x="244" y="218"/>
                  </a:lnTo>
                  <a:lnTo>
                    <a:pt x="226" y="196"/>
                  </a:lnTo>
                  <a:lnTo>
                    <a:pt x="186" y="178"/>
                  </a:lnTo>
                  <a:lnTo>
                    <a:pt x="152" y="188"/>
                  </a:lnTo>
                  <a:lnTo>
                    <a:pt x="162" y="254"/>
                  </a:lnTo>
                  <a:lnTo>
                    <a:pt x="154" y="254"/>
                  </a:lnTo>
                  <a:lnTo>
                    <a:pt x="140" y="242"/>
                  </a:lnTo>
                  <a:lnTo>
                    <a:pt x="130" y="238"/>
                  </a:lnTo>
                  <a:lnTo>
                    <a:pt x="118" y="2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07" name="Freeform 236"/>
            <p:cNvSpPr>
              <a:spLocks/>
            </p:cNvSpPr>
            <p:nvPr/>
          </p:nvSpPr>
          <p:spPr bwMode="auto">
            <a:xfrm>
              <a:off x="5602974" y="3423385"/>
              <a:ext cx="34594" cy="21239"/>
            </a:xfrm>
            <a:custGeom>
              <a:avLst/>
              <a:gdLst>
                <a:gd name="T0" fmla="*/ 0 w 24"/>
                <a:gd name="T1" fmla="*/ 2147483647 h 14"/>
                <a:gd name="T2" fmla="*/ 2147483647 w 24"/>
                <a:gd name="T3" fmla="*/ 0 h 14"/>
                <a:gd name="T4" fmla="*/ 2147483647 w 24"/>
                <a:gd name="T5" fmla="*/ 2147483647 h 14"/>
                <a:gd name="T6" fmla="*/ 2147483647 w 24"/>
                <a:gd name="T7" fmla="*/ 2147483647 h 14"/>
                <a:gd name="T8" fmla="*/ 2147483647 w 24"/>
                <a:gd name="T9" fmla="*/ 2147483647 h 14"/>
                <a:gd name="T10" fmla="*/ 2147483647 w 24"/>
                <a:gd name="T11" fmla="*/ 2147483647 h 14"/>
                <a:gd name="T12" fmla="*/ 2147483647 w 24"/>
                <a:gd name="T13" fmla="*/ 2147483647 h 14"/>
                <a:gd name="T14" fmla="*/ 0 w 24"/>
                <a:gd name="T15" fmla="*/ 2147483647 h 14"/>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14"/>
                <a:gd name="T26" fmla="*/ 24 w 24"/>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14">
                  <a:moveTo>
                    <a:pt x="0" y="2"/>
                  </a:moveTo>
                  <a:lnTo>
                    <a:pt x="8" y="0"/>
                  </a:lnTo>
                  <a:lnTo>
                    <a:pt x="18" y="8"/>
                  </a:lnTo>
                  <a:lnTo>
                    <a:pt x="24" y="12"/>
                  </a:lnTo>
                  <a:lnTo>
                    <a:pt x="16" y="14"/>
                  </a:lnTo>
                  <a:lnTo>
                    <a:pt x="12" y="14"/>
                  </a:lnTo>
                  <a:lnTo>
                    <a:pt x="6" y="10"/>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08" name="Freeform 237"/>
            <p:cNvSpPr>
              <a:spLocks/>
            </p:cNvSpPr>
            <p:nvPr/>
          </p:nvSpPr>
          <p:spPr bwMode="auto">
            <a:xfrm>
              <a:off x="5117515" y="2417183"/>
              <a:ext cx="2878162" cy="955758"/>
            </a:xfrm>
            <a:custGeom>
              <a:avLst/>
              <a:gdLst>
                <a:gd name="T0" fmla="*/ 2147483647 w 1968"/>
                <a:gd name="T1" fmla="*/ 2147483647 h 606"/>
                <a:gd name="T2" fmla="*/ 2147483647 w 1968"/>
                <a:gd name="T3" fmla="*/ 2147483647 h 606"/>
                <a:gd name="T4" fmla="*/ 2147483647 w 1968"/>
                <a:gd name="T5" fmla="*/ 2147483647 h 606"/>
                <a:gd name="T6" fmla="*/ 2147483647 w 1968"/>
                <a:gd name="T7" fmla="*/ 2147483647 h 606"/>
                <a:gd name="T8" fmla="*/ 2147483647 w 1968"/>
                <a:gd name="T9" fmla="*/ 2147483647 h 606"/>
                <a:gd name="T10" fmla="*/ 2147483647 w 1968"/>
                <a:gd name="T11" fmla="*/ 2147483647 h 606"/>
                <a:gd name="T12" fmla="*/ 2147483647 w 1968"/>
                <a:gd name="T13" fmla="*/ 2147483647 h 606"/>
                <a:gd name="T14" fmla="*/ 2147483647 w 1968"/>
                <a:gd name="T15" fmla="*/ 2147483647 h 606"/>
                <a:gd name="T16" fmla="*/ 2147483647 w 1968"/>
                <a:gd name="T17" fmla="*/ 2147483647 h 606"/>
                <a:gd name="T18" fmla="*/ 2147483647 w 1968"/>
                <a:gd name="T19" fmla="*/ 2147483647 h 606"/>
                <a:gd name="T20" fmla="*/ 2147483647 w 1968"/>
                <a:gd name="T21" fmla="*/ 2147483647 h 606"/>
                <a:gd name="T22" fmla="*/ 2147483647 w 1968"/>
                <a:gd name="T23" fmla="*/ 2147483647 h 606"/>
                <a:gd name="T24" fmla="*/ 2147483647 w 1968"/>
                <a:gd name="T25" fmla="*/ 2147483647 h 606"/>
                <a:gd name="T26" fmla="*/ 2147483647 w 1968"/>
                <a:gd name="T27" fmla="*/ 2147483647 h 606"/>
                <a:gd name="T28" fmla="*/ 2147483647 w 1968"/>
                <a:gd name="T29" fmla="*/ 2147483647 h 606"/>
                <a:gd name="T30" fmla="*/ 2147483647 w 1968"/>
                <a:gd name="T31" fmla="*/ 2147483647 h 606"/>
                <a:gd name="T32" fmla="*/ 2147483647 w 1968"/>
                <a:gd name="T33" fmla="*/ 2147483647 h 606"/>
                <a:gd name="T34" fmla="*/ 2147483647 w 1968"/>
                <a:gd name="T35" fmla="*/ 2147483647 h 606"/>
                <a:gd name="T36" fmla="*/ 2147483647 w 1968"/>
                <a:gd name="T37" fmla="*/ 2147483647 h 606"/>
                <a:gd name="T38" fmla="*/ 2147483647 w 1968"/>
                <a:gd name="T39" fmla="*/ 2147483647 h 606"/>
                <a:gd name="T40" fmla="*/ 2147483647 w 1968"/>
                <a:gd name="T41" fmla="*/ 2147483647 h 606"/>
                <a:gd name="T42" fmla="*/ 2147483647 w 1968"/>
                <a:gd name="T43" fmla="*/ 2147483647 h 606"/>
                <a:gd name="T44" fmla="*/ 2147483647 w 1968"/>
                <a:gd name="T45" fmla="*/ 2147483647 h 606"/>
                <a:gd name="T46" fmla="*/ 2147483647 w 1968"/>
                <a:gd name="T47" fmla="*/ 2147483647 h 606"/>
                <a:gd name="T48" fmla="*/ 2147483647 w 1968"/>
                <a:gd name="T49" fmla="*/ 2147483647 h 606"/>
                <a:gd name="T50" fmla="*/ 2147483647 w 1968"/>
                <a:gd name="T51" fmla="*/ 2147483647 h 606"/>
                <a:gd name="T52" fmla="*/ 2147483647 w 1968"/>
                <a:gd name="T53" fmla="*/ 2147483647 h 606"/>
                <a:gd name="T54" fmla="*/ 2147483647 w 1968"/>
                <a:gd name="T55" fmla="*/ 2147483647 h 606"/>
                <a:gd name="T56" fmla="*/ 2147483647 w 1968"/>
                <a:gd name="T57" fmla="*/ 2147483647 h 606"/>
                <a:gd name="T58" fmla="*/ 2147483647 w 1968"/>
                <a:gd name="T59" fmla="*/ 2147483647 h 606"/>
                <a:gd name="T60" fmla="*/ 2147483647 w 1968"/>
                <a:gd name="T61" fmla="*/ 0 h 606"/>
                <a:gd name="T62" fmla="*/ 2147483647 w 1968"/>
                <a:gd name="T63" fmla="*/ 2147483647 h 606"/>
                <a:gd name="T64" fmla="*/ 2147483647 w 1968"/>
                <a:gd name="T65" fmla="*/ 2147483647 h 606"/>
                <a:gd name="T66" fmla="*/ 2147483647 w 1968"/>
                <a:gd name="T67" fmla="*/ 2147483647 h 606"/>
                <a:gd name="T68" fmla="*/ 2147483647 w 1968"/>
                <a:gd name="T69" fmla="*/ 2147483647 h 606"/>
                <a:gd name="T70" fmla="*/ 2147483647 w 1968"/>
                <a:gd name="T71" fmla="*/ 2147483647 h 606"/>
                <a:gd name="T72" fmla="*/ 2147483647 w 1968"/>
                <a:gd name="T73" fmla="*/ 2147483647 h 606"/>
                <a:gd name="T74" fmla="*/ 2147483647 w 1968"/>
                <a:gd name="T75" fmla="*/ 2147483647 h 606"/>
                <a:gd name="T76" fmla="*/ 2147483647 w 1968"/>
                <a:gd name="T77" fmla="*/ 2147483647 h 606"/>
                <a:gd name="T78" fmla="*/ 2147483647 w 1968"/>
                <a:gd name="T79" fmla="*/ 2147483647 h 606"/>
                <a:gd name="T80" fmla="*/ 2147483647 w 1968"/>
                <a:gd name="T81" fmla="*/ 2147483647 h 606"/>
                <a:gd name="T82" fmla="*/ 2147483647 w 1968"/>
                <a:gd name="T83" fmla="*/ 2147483647 h 606"/>
                <a:gd name="T84" fmla="*/ 2147483647 w 1968"/>
                <a:gd name="T85" fmla="*/ 2147483647 h 606"/>
                <a:gd name="T86" fmla="*/ 2147483647 w 1968"/>
                <a:gd name="T87" fmla="*/ 2147483647 h 606"/>
                <a:gd name="T88" fmla="*/ 2147483647 w 1968"/>
                <a:gd name="T89" fmla="*/ 2147483647 h 606"/>
                <a:gd name="T90" fmla="*/ 2147483647 w 1968"/>
                <a:gd name="T91" fmla="*/ 2147483647 h 606"/>
                <a:gd name="T92" fmla="*/ 2147483647 w 1968"/>
                <a:gd name="T93" fmla="*/ 2147483647 h 606"/>
                <a:gd name="T94" fmla="*/ 2147483647 w 1968"/>
                <a:gd name="T95" fmla="*/ 2147483647 h 606"/>
                <a:gd name="T96" fmla="*/ 2147483647 w 1968"/>
                <a:gd name="T97" fmla="*/ 2147483647 h 606"/>
                <a:gd name="T98" fmla="*/ 2147483647 w 1968"/>
                <a:gd name="T99" fmla="*/ 2147483647 h 606"/>
                <a:gd name="T100" fmla="*/ 2147483647 w 1968"/>
                <a:gd name="T101" fmla="*/ 2147483647 h 606"/>
                <a:gd name="T102" fmla="*/ 2147483647 w 1968"/>
                <a:gd name="T103" fmla="*/ 2147483647 h 606"/>
                <a:gd name="T104" fmla="*/ 2147483647 w 1968"/>
                <a:gd name="T105" fmla="*/ 2147483647 h 606"/>
                <a:gd name="T106" fmla="*/ 2147483647 w 1968"/>
                <a:gd name="T107" fmla="*/ 2147483647 h 606"/>
                <a:gd name="T108" fmla="*/ 2147483647 w 1968"/>
                <a:gd name="T109" fmla="*/ 2147483647 h 606"/>
                <a:gd name="T110" fmla="*/ 2147483647 w 1968"/>
                <a:gd name="T111" fmla="*/ 2147483647 h 606"/>
                <a:gd name="T112" fmla="*/ 2147483647 w 1968"/>
                <a:gd name="T113" fmla="*/ 2147483647 h 606"/>
                <a:gd name="T114" fmla="*/ 2147483647 w 1968"/>
                <a:gd name="T115" fmla="*/ 2147483647 h 606"/>
                <a:gd name="T116" fmla="*/ 2147483647 w 1968"/>
                <a:gd name="T117" fmla="*/ 2147483647 h 606"/>
                <a:gd name="T118" fmla="*/ 2147483647 w 1968"/>
                <a:gd name="T119" fmla="*/ 2147483647 h 6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68"/>
                <a:gd name="T181" fmla="*/ 0 h 606"/>
                <a:gd name="T182" fmla="*/ 1968 w 1968"/>
                <a:gd name="T183" fmla="*/ 606 h 6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68" h="606">
                  <a:moveTo>
                    <a:pt x="902" y="458"/>
                  </a:moveTo>
                  <a:lnTo>
                    <a:pt x="912" y="448"/>
                  </a:lnTo>
                  <a:lnTo>
                    <a:pt x="924" y="440"/>
                  </a:lnTo>
                  <a:lnTo>
                    <a:pt x="936" y="436"/>
                  </a:lnTo>
                  <a:lnTo>
                    <a:pt x="950" y="434"/>
                  </a:lnTo>
                  <a:lnTo>
                    <a:pt x="958" y="436"/>
                  </a:lnTo>
                  <a:lnTo>
                    <a:pt x="964" y="436"/>
                  </a:lnTo>
                  <a:lnTo>
                    <a:pt x="982" y="442"/>
                  </a:lnTo>
                  <a:lnTo>
                    <a:pt x="1000" y="448"/>
                  </a:lnTo>
                  <a:lnTo>
                    <a:pt x="1010" y="450"/>
                  </a:lnTo>
                  <a:lnTo>
                    <a:pt x="1020" y="450"/>
                  </a:lnTo>
                  <a:lnTo>
                    <a:pt x="1026" y="450"/>
                  </a:lnTo>
                  <a:lnTo>
                    <a:pt x="1030" y="448"/>
                  </a:lnTo>
                  <a:lnTo>
                    <a:pt x="1034" y="446"/>
                  </a:lnTo>
                  <a:lnTo>
                    <a:pt x="1036" y="442"/>
                  </a:lnTo>
                  <a:lnTo>
                    <a:pt x="1036" y="438"/>
                  </a:lnTo>
                  <a:lnTo>
                    <a:pt x="1034" y="436"/>
                  </a:lnTo>
                  <a:lnTo>
                    <a:pt x="1028" y="430"/>
                  </a:lnTo>
                  <a:lnTo>
                    <a:pt x="1024" y="424"/>
                  </a:lnTo>
                  <a:lnTo>
                    <a:pt x="1022" y="420"/>
                  </a:lnTo>
                  <a:lnTo>
                    <a:pt x="1020" y="416"/>
                  </a:lnTo>
                  <a:lnTo>
                    <a:pt x="1022" y="414"/>
                  </a:lnTo>
                  <a:lnTo>
                    <a:pt x="1024" y="414"/>
                  </a:lnTo>
                  <a:lnTo>
                    <a:pt x="1030" y="412"/>
                  </a:lnTo>
                  <a:lnTo>
                    <a:pt x="1048" y="412"/>
                  </a:lnTo>
                  <a:lnTo>
                    <a:pt x="1066" y="416"/>
                  </a:lnTo>
                  <a:lnTo>
                    <a:pt x="1076" y="420"/>
                  </a:lnTo>
                  <a:lnTo>
                    <a:pt x="1082" y="426"/>
                  </a:lnTo>
                  <a:lnTo>
                    <a:pt x="1088" y="434"/>
                  </a:lnTo>
                  <a:lnTo>
                    <a:pt x="1092" y="436"/>
                  </a:lnTo>
                  <a:lnTo>
                    <a:pt x="1094" y="438"/>
                  </a:lnTo>
                  <a:lnTo>
                    <a:pt x="1100" y="440"/>
                  </a:lnTo>
                  <a:lnTo>
                    <a:pt x="1108" y="438"/>
                  </a:lnTo>
                  <a:lnTo>
                    <a:pt x="1122" y="436"/>
                  </a:lnTo>
                  <a:lnTo>
                    <a:pt x="1136" y="438"/>
                  </a:lnTo>
                  <a:lnTo>
                    <a:pt x="1148" y="440"/>
                  </a:lnTo>
                  <a:lnTo>
                    <a:pt x="1160" y="446"/>
                  </a:lnTo>
                  <a:lnTo>
                    <a:pt x="1186" y="458"/>
                  </a:lnTo>
                  <a:lnTo>
                    <a:pt x="1200" y="460"/>
                  </a:lnTo>
                  <a:lnTo>
                    <a:pt x="1214" y="462"/>
                  </a:lnTo>
                  <a:lnTo>
                    <a:pt x="1222" y="462"/>
                  </a:lnTo>
                  <a:lnTo>
                    <a:pt x="1230" y="460"/>
                  </a:lnTo>
                  <a:lnTo>
                    <a:pt x="1240" y="452"/>
                  </a:lnTo>
                  <a:lnTo>
                    <a:pt x="1252" y="444"/>
                  </a:lnTo>
                  <a:lnTo>
                    <a:pt x="1258" y="442"/>
                  </a:lnTo>
                  <a:lnTo>
                    <a:pt x="1264" y="442"/>
                  </a:lnTo>
                  <a:lnTo>
                    <a:pt x="1272" y="442"/>
                  </a:lnTo>
                  <a:lnTo>
                    <a:pt x="1284" y="446"/>
                  </a:lnTo>
                  <a:lnTo>
                    <a:pt x="1306" y="454"/>
                  </a:lnTo>
                  <a:lnTo>
                    <a:pt x="1314" y="454"/>
                  </a:lnTo>
                  <a:lnTo>
                    <a:pt x="1324" y="452"/>
                  </a:lnTo>
                  <a:lnTo>
                    <a:pt x="1326" y="450"/>
                  </a:lnTo>
                  <a:lnTo>
                    <a:pt x="1328" y="446"/>
                  </a:lnTo>
                  <a:lnTo>
                    <a:pt x="1328" y="442"/>
                  </a:lnTo>
                  <a:lnTo>
                    <a:pt x="1328" y="436"/>
                  </a:lnTo>
                  <a:lnTo>
                    <a:pt x="1326" y="426"/>
                  </a:lnTo>
                  <a:lnTo>
                    <a:pt x="1324" y="416"/>
                  </a:lnTo>
                  <a:lnTo>
                    <a:pt x="1318" y="410"/>
                  </a:lnTo>
                  <a:lnTo>
                    <a:pt x="1314" y="406"/>
                  </a:lnTo>
                  <a:lnTo>
                    <a:pt x="1312" y="404"/>
                  </a:lnTo>
                  <a:lnTo>
                    <a:pt x="1312" y="398"/>
                  </a:lnTo>
                  <a:lnTo>
                    <a:pt x="1314" y="394"/>
                  </a:lnTo>
                  <a:lnTo>
                    <a:pt x="1318" y="390"/>
                  </a:lnTo>
                  <a:lnTo>
                    <a:pt x="1324" y="388"/>
                  </a:lnTo>
                  <a:lnTo>
                    <a:pt x="1334" y="386"/>
                  </a:lnTo>
                  <a:lnTo>
                    <a:pt x="1346" y="386"/>
                  </a:lnTo>
                  <a:lnTo>
                    <a:pt x="1368" y="388"/>
                  </a:lnTo>
                  <a:lnTo>
                    <a:pt x="1384" y="394"/>
                  </a:lnTo>
                  <a:lnTo>
                    <a:pt x="1396" y="402"/>
                  </a:lnTo>
                  <a:lnTo>
                    <a:pt x="1408" y="410"/>
                  </a:lnTo>
                  <a:lnTo>
                    <a:pt x="1430" y="432"/>
                  </a:lnTo>
                  <a:lnTo>
                    <a:pt x="1442" y="440"/>
                  </a:lnTo>
                  <a:lnTo>
                    <a:pt x="1452" y="448"/>
                  </a:lnTo>
                  <a:lnTo>
                    <a:pt x="1466" y="454"/>
                  </a:lnTo>
                  <a:lnTo>
                    <a:pt x="1480" y="458"/>
                  </a:lnTo>
                  <a:lnTo>
                    <a:pt x="1494" y="462"/>
                  </a:lnTo>
                  <a:lnTo>
                    <a:pt x="1506" y="466"/>
                  </a:lnTo>
                  <a:lnTo>
                    <a:pt x="1512" y="474"/>
                  </a:lnTo>
                  <a:lnTo>
                    <a:pt x="1518" y="482"/>
                  </a:lnTo>
                  <a:lnTo>
                    <a:pt x="1526" y="488"/>
                  </a:lnTo>
                  <a:lnTo>
                    <a:pt x="1532" y="490"/>
                  </a:lnTo>
                  <a:lnTo>
                    <a:pt x="1536" y="490"/>
                  </a:lnTo>
                  <a:lnTo>
                    <a:pt x="1548" y="488"/>
                  </a:lnTo>
                  <a:lnTo>
                    <a:pt x="1554" y="484"/>
                  </a:lnTo>
                  <a:lnTo>
                    <a:pt x="1560" y="478"/>
                  </a:lnTo>
                  <a:lnTo>
                    <a:pt x="1568" y="472"/>
                  </a:lnTo>
                  <a:lnTo>
                    <a:pt x="1576" y="486"/>
                  </a:lnTo>
                  <a:lnTo>
                    <a:pt x="1580" y="496"/>
                  </a:lnTo>
                  <a:lnTo>
                    <a:pt x="1582" y="510"/>
                  </a:lnTo>
                  <a:lnTo>
                    <a:pt x="1582" y="522"/>
                  </a:lnTo>
                  <a:lnTo>
                    <a:pt x="1582" y="528"/>
                  </a:lnTo>
                  <a:lnTo>
                    <a:pt x="1582" y="538"/>
                  </a:lnTo>
                  <a:lnTo>
                    <a:pt x="1574" y="532"/>
                  </a:lnTo>
                  <a:lnTo>
                    <a:pt x="1562" y="528"/>
                  </a:lnTo>
                  <a:lnTo>
                    <a:pt x="1562" y="544"/>
                  </a:lnTo>
                  <a:lnTo>
                    <a:pt x="1570" y="550"/>
                  </a:lnTo>
                  <a:lnTo>
                    <a:pt x="1576" y="558"/>
                  </a:lnTo>
                  <a:lnTo>
                    <a:pt x="1584" y="580"/>
                  </a:lnTo>
                  <a:lnTo>
                    <a:pt x="1590" y="576"/>
                  </a:lnTo>
                  <a:lnTo>
                    <a:pt x="1600" y="574"/>
                  </a:lnTo>
                  <a:lnTo>
                    <a:pt x="1612" y="576"/>
                  </a:lnTo>
                  <a:lnTo>
                    <a:pt x="1618" y="576"/>
                  </a:lnTo>
                  <a:lnTo>
                    <a:pt x="1624" y="574"/>
                  </a:lnTo>
                  <a:lnTo>
                    <a:pt x="1630" y="574"/>
                  </a:lnTo>
                  <a:lnTo>
                    <a:pt x="1634" y="570"/>
                  </a:lnTo>
                  <a:lnTo>
                    <a:pt x="1640" y="558"/>
                  </a:lnTo>
                  <a:lnTo>
                    <a:pt x="1640" y="546"/>
                  </a:lnTo>
                  <a:lnTo>
                    <a:pt x="1642" y="532"/>
                  </a:lnTo>
                  <a:lnTo>
                    <a:pt x="1642" y="518"/>
                  </a:lnTo>
                  <a:lnTo>
                    <a:pt x="1642" y="494"/>
                  </a:lnTo>
                  <a:lnTo>
                    <a:pt x="1640" y="476"/>
                  </a:lnTo>
                  <a:lnTo>
                    <a:pt x="1636" y="458"/>
                  </a:lnTo>
                  <a:lnTo>
                    <a:pt x="1628" y="436"/>
                  </a:lnTo>
                  <a:lnTo>
                    <a:pt x="1616" y="418"/>
                  </a:lnTo>
                  <a:lnTo>
                    <a:pt x="1604" y="402"/>
                  </a:lnTo>
                  <a:lnTo>
                    <a:pt x="1588" y="386"/>
                  </a:lnTo>
                  <a:lnTo>
                    <a:pt x="1580" y="382"/>
                  </a:lnTo>
                  <a:lnTo>
                    <a:pt x="1572" y="380"/>
                  </a:lnTo>
                  <a:lnTo>
                    <a:pt x="1562" y="376"/>
                  </a:lnTo>
                  <a:lnTo>
                    <a:pt x="1554" y="376"/>
                  </a:lnTo>
                  <a:lnTo>
                    <a:pt x="1550" y="376"/>
                  </a:lnTo>
                  <a:lnTo>
                    <a:pt x="1548" y="376"/>
                  </a:lnTo>
                  <a:lnTo>
                    <a:pt x="1544" y="382"/>
                  </a:lnTo>
                  <a:lnTo>
                    <a:pt x="1534" y="378"/>
                  </a:lnTo>
                  <a:lnTo>
                    <a:pt x="1530" y="370"/>
                  </a:lnTo>
                  <a:lnTo>
                    <a:pt x="1524" y="362"/>
                  </a:lnTo>
                  <a:lnTo>
                    <a:pt x="1516" y="354"/>
                  </a:lnTo>
                  <a:lnTo>
                    <a:pt x="1510" y="358"/>
                  </a:lnTo>
                  <a:lnTo>
                    <a:pt x="1502" y="362"/>
                  </a:lnTo>
                  <a:lnTo>
                    <a:pt x="1492" y="366"/>
                  </a:lnTo>
                  <a:lnTo>
                    <a:pt x="1492" y="354"/>
                  </a:lnTo>
                  <a:lnTo>
                    <a:pt x="1494" y="354"/>
                  </a:lnTo>
                  <a:lnTo>
                    <a:pt x="1496" y="350"/>
                  </a:lnTo>
                  <a:lnTo>
                    <a:pt x="1502" y="344"/>
                  </a:lnTo>
                  <a:lnTo>
                    <a:pt x="1504" y="340"/>
                  </a:lnTo>
                  <a:lnTo>
                    <a:pt x="1504" y="334"/>
                  </a:lnTo>
                  <a:lnTo>
                    <a:pt x="1504" y="324"/>
                  </a:lnTo>
                  <a:lnTo>
                    <a:pt x="1506" y="312"/>
                  </a:lnTo>
                  <a:lnTo>
                    <a:pt x="1506" y="308"/>
                  </a:lnTo>
                  <a:lnTo>
                    <a:pt x="1508" y="302"/>
                  </a:lnTo>
                  <a:lnTo>
                    <a:pt x="1516" y="296"/>
                  </a:lnTo>
                  <a:lnTo>
                    <a:pt x="1524" y="290"/>
                  </a:lnTo>
                  <a:lnTo>
                    <a:pt x="1534" y="286"/>
                  </a:lnTo>
                  <a:lnTo>
                    <a:pt x="1546" y="284"/>
                  </a:lnTo>
                  <a:lnTo>
                    <a:pt x="1570" y="286"/>
                  </a:lnTo>
                  <a:lnTo>
                    <a:pt x="1592" y="286"/>
                  </a:lnTo>
                  <a:lnTo>
                    <a:pt x="1610" y="288"/>
                  </a:lnTo>
                  <a:lnTo>
                    <a:pt x="1624" y="292"/>
                  </a:lnTo>
                  <a:lnTo>
                    <a:pt x="1636" y="296"/>
                  </a:lnTo>
                  <a:lnTo>
                    <a:pt x="1648" y="298"/>
                  </a:lnTo>
                  <a:lnTo>
                    <a:pt x="1656" y="296"/>
                  </a:lnTo>
                  <a:lnTo>
                    <a:pt x="1662" y="294"/>
                  </a:lnTo>
                  <a:lnTo>
                    <a:pt x="1668" y="290"/>
                  </a:lnTo>
                  <a:lnTo>
                    <a:pt x="1670" y="286"/>
                  </a:lnTo>
                  <a:lnTo>
                    <a:pt x="1666" y="284"/>
                  </a:lnTo>
                  <a:lnTo>
                    <a:pt x="1660" y="278"/>
                  </a:lnTo>
                  <a:lnTo>
                    <a:pt x="1656" y="272"/>
                  </a:lnTo>
                  <a:lnTo>
                    <a:pt x="1654" y="262"/>
                  </a:lnTo>
                  <a:lnTo>
                    <a:pt x="1654" y="254"/>
                  </a:lnTo>
                  <a:lnTo>
                    <a:pt x="1656" y="252"/>
                  </a:lnTo>
                  <a:lnTo>
                    <a:pt x="1658" y="248"/>
                  </a:lnTo>
                  <a:lnTo>
                    <a:pt x="1662" y="246"/>
                  </a:lnTo>
                  <a:lnTo>
                    <a:pt x="1668" y="246"/>
                  </a:lnTo>
                  <a:lnTo>
                    <a:pt x="1682" y="246"/>
                  </a:lnTo>
                  <a:lnTo>
                    <a:pt x="1694" y="250"/>
                  </a:lnTo>
                  <a:lnTo>
                    <a:pt x="1704" y="256"/>
                  </a:lnTo>
                  <a:lnTo>
                    <a:pt x="1714" y="262"/>
                  </a:lnTo>
                  <a:lnTo>
                    <a:pt x="1722" y="264"/>
                  </a:lnTo>
                  <a:lnTo>
                    <a:pt x="1722" y="256"/>
                  </a:lnTo>
                  <a:lnTo>
                    <a:pt x="1722" y="250"/>
                  </a:lnTo>
                  <a:lnTo>
                    <a:pt x="1724" y="244"/>
                  </a:lnTo>
                  <a:lnTo>
                    <a:pt x="1722" y="230"/>
                  </a:lnTo>
                  <a:lnTo>
                    <a:pt x="1738" y="230"/>
                  </a:lnTo>
                  <a:lnTo>
                    <a:pt x="1740" y="240"/>
                  </a:lnTo>
                  <a:lnTo>
                    <a:pt x="1744" y="246"/>
                  </a:lnTo>
                  <a:lnTo>
                    <a:pt x="1750" y="254"/>
                  </a:lnTo>
                  <a:lnTo>
                    <a:pt x="1754" y="260"/>
                  </a:lnTo>
                  <a:lnTo>
                    <a:pt x="1748" y="270"/>
                  </a:lnTo>
                  <a:lnTo>
                    <a:pt x="1740" y="284"/>
                  </a:lnTo>
                  <a:lnTo>
                    <a:pt x="1734" y="300"/>
                  </a:lnTo>
                  <a:lnTo>
                    <a:pt x="1732" y="314"/>
                  </a:lnTo>
                  <a:lnTo>
                    <a:pt x="1732" y="322"/>
                  </a:lnTo>
                  <a:lnTo>
                    <a:pt x="1736" y="330"/>
                  </a:lnTo>
                  <a:lnTo>
                    <a:pt x="1740" y="338"/>
                  </a:lnTo>
                  <a:lnTo>
                    <a:pt x="1746" y="346"/>
                  </a:lnTo>
                  <a:lnTo>
                    <a:pt x="1760" y="362"/>
                  </a:lnTo>
                  <a:lnTo>
                    <a:pt x="1776" y="378"/>
                  </a:lnTo>
                  <a:lnTo>
                    <a:pt x="1814" y="406"/>
                  </a:lnTo>
                  <a:lnTo>
                    <a:pt x="1830" y="420"/>
                  </a:lnTo>
                  <a:lnTo>
                    <a:pt x="1840" y="434"/>
                  </a:lnTo>
                  <a:lnTo>
                    <a:pt x="1846" y="424"/>
                  </a:lnTo>
                  <a:lnTo>
                    <a:pt x="1848" y="416"/>
                  </a:lnTo>
                  <a:lnTo>
                    <a:pt x="1846" y="410"/>
                  </a:lnTo>
                  <a:lnTo>
                    <a:pt x="1840" y="404"/>
                  </a:lnTo>
                  <a:lnTo>
                    <a:pt x="1838" y="400"/>
                  </a:lnTo>
                  <a:lnTo>
                    <a:pt x="1840" y="398"/>
                  </a:lnTo>
                  <a:lnTo>
                    <a:pt x="1844" y="394"/>
                  </a:lnTo>
                  <a:lnTo>
                    <a:pt x="1850" y="390"/>
                  </a:lnTo>
                  <a:lnTo>
                    <a:pt x="1842" y="384"/>
                  </a:lnTo>
                  <a:lnTo>
                    <a:pt x="1838" y="382"/>
                  </a:lnTo>
                  <a:lnTo>
                    <a:pt x="1838" y="376"/>
                  </a:lnTo>
                  <a:lnTo>
                    <a:pt x="1838" y="372"/>
                  </a:lnTo>
                  <a:lnTo>
                    <a:pt x="1840" y="368"/>
                  </a:lnTo>
                  <a:lnTo>
                    <a:pt x="1850" y="366"/>
                  </a:lnTo>
                  <a:lnTo>
                    <a:pt x="1850" y="364"/>
                  </a:lnTo>
                  <a:lnTo>
                    <a:pt x="1852" y="362"/>
                  </a:lnTo>
                  <a:lnTo>
                    <a:pt x="1852" y="358"/>
                  </a:lnTo>
                  <a:lnTo>
                    <a:pt x="1850" y="356"/>
                  </a:lnTo>
                  <a:lnTo>
                    <a:pt x="1846" y="354"/>
                  </a:lnTo>
                  <a:lnTo>
                    <a:pt x="1838" y="354"/>
                  </a:lnTo>
                  <a:lnTo>
                    <a:pt x="1828" y="354"/>
                  </a:lnTo>
                  <a:lnTo>
                    <a:pt x="1840" y="338"/>
                  </a:lnTo>
                  <a:lnTo>
                    <a:pt x="1828" y="328"/>
                  </a:lnTo>
                  <a:lnTo>
                    <a:pt x="1806" y="316"/>
                  </a:lnTo>
                  <a:lnTo>
                    <a:pt x="1798" y="308"/>
                  </a:lnTo>
                  <a:lnTo>
                    <a:pt x="1790" y="302"/>
                  </a:lnTo>
                  <a:lnTo>
                    <a:pt x="1784" y="296"/>
                  </a:lnTo>
                  <a:lnTo>
                    <a:pt x="1782" y="290"/>
                  </a:lnTo>
                  <a:lnTo>
                    <a:pt x="1784" y="282"/>
                  </a:lnTo>
                  <a:lnTo>
                    <a:pt x="1786" y="274"/>
                  </a:lnTo>
                  <a:lnTo>
                    <a:pt x="1792" y="270"/>
                  </a:lnTo>
                  <a:lnTo>
                    <a:pt x="1796" y="268"/>
                  </a:lnTo>
                  <a:lnTo>
                    <a:pt x="1828" y="268"/>
                  </a:lnTo>
                  <a:lnTo>
                    <a:pt x="1838" y="266"/>
                  </a:lnTo>
                  <a:lnTo>
                    <a:pt x="1850" y="262"/>
                  </a:lnTo>
                  <a:lnTo>
                    <a:pt x="1858" y="258"/>
                  </a:lnTo>
                  <a:lnTo>
                    <a:pt x="1868" y="252"/>
                  </a:lnTo>
                  <a:lnTo>
                    <a:pt x="1888" y="240"/>
                  </a:lnTo>
                  <a:lnTo>
                    <a:pt x="1898" y="234"/>
                  </a:lnTo>
                  <a:lnTo>
                    <a:pt x="1912" y="228"/>
                  </a:lnTo>
                  <a:lnTo>
                    <a:pt x="1906" y="218"/>
                  </a:lnTo>
                  <a:lnTo>
                    <a:pt x="1900" y="214"/>
                  </a:lnTo>
                  <a:lnTo>
                    <a:pt x="1892" y="210"/>
                  </a:lnTo>
                  <a:lnTo>
                    <a:pt x="1884" y="208"/>
                  </a:lnTo>
                  <a:lnTo>
                    <a:pt x="1864" y="206"/>
                  </a:lnTo>
                  <a:lnTo>
                    <a:pt x="1856" y="204"/>
                  </a:lnTo>
                  <a:lnTo>
                    <a:pt x="1846" y="198"/>
                  </a:lnTo>
                  <a:lnTo>
                    <a:pt x="1858" y="194"/>
                  </a:lnTo>
                  <a:lnTo>
                    <a:pt x="1868" y="190"/>
                  </a:lnTo>
                  <a:lnTo>
                    <a:pt x="1862" y="184"/>
                  </a:lnTo>
                  <a:lnTo>
                    <a:pt x="1858" y="178"/>
                  </a:lnTo>
                  <a:lnTo>
                    <a:pt x="1868" y="176"/>
                  </a:lnTo>
                  <a:lnTo>
                    <a:pt x="1882" y="180"/>
                  </a:lnTo>
                  <a:lnTo>
                    <a:pt x="1912" y="188"/>
                  </a:lnTo>
                  <a:lnTo>
                    <a:pt x="1940" y="194"/>
                  </a:lnTo>
                  <a:lnTo>
                    <a:pt x="1950" y="198"/>
                  </a:lnTo>
                  <a:lnTo>
                    <a:pt x="1962" y="198"/>
                  </a:lnTo>
                  <a:lnTo>
                    <a:pt x="1966" y="198"/>
                  </a:lnTo>
                  <a:lnTo>
                    <a:pt x="1968" y="196"/>
                  </a:lnTo>
                  <a:lnTo>
                    <a:pt x="1968" y="194"/>
                  </a:lnTo>
                  <a:lnTo>
                    <a:pt x="1968" y="190"/>
                  </a:lnTo>
                  <a:lnTo>
                    <a:pt x="1968" y="188"/>
                  </a:lnTo>
                  <a:lnTo>
                    <a:pt x="1962" y="182"/>
                  </a:lnTo>
                  <a:lnTo>
                    <a:pt x="1960" y="178"/>
                  </a:lnTo>
                  <a:lnTo>
                    <a:pt x="1956" y="174"/>
                  </a:lnTo>
                  <a:lnTo>
                    <a:pt x="1940" y="166"/>
                  </a:lnTo>
                  <a:lnTo>
                    <a:pt x="1924" y="164"/>
                  </a:lnTo>
                  <a:lnTo>
                    <a:pt x="1906" y="162"/>
                  </a:lnTo>
                  <a:lnTo>
                    <a:pt x="1896" y="162"/>
                  </a:lnTo>
                  <a:lnTo>
                    <a:pt x="1892" y="162"/>
                  </a:lnTo>
                  <a:lnTo>
                    <a:pt x="1888" y="164"/>
                  </a:lnTo>
                  <a:lnTo>
                    <a:pt x="1868" y="152"/>
                  </a:lnTo>
                  <a:lnTo>
                    <a:pt x="1844" y="142"/>
                  </a:lnTo>
                  <a:lnTo>
                    <a:pt x="1818" y="134"/>
                  </a:lnTo>
                  <a:lnTo>
                    <a:pt x="1788" y="126"/>
                  </a:lnTo>
                  <a:lnTo>
                    <a:pt x="1760" y="122"/>
                  </a:lnTo>
                  <a:lnTo>
                    <a:pt x="1730" y="118"/>
                  </a:lnTo>
                  <a:lnTo>
                    <a:pt x="1700" y="114"/>
                  </a:lnTo>
                  <a:lnTo>
                    <a:pt x="1674" y="114"/>
                  </a:lnTo>
                  <a:lnTo>
                    <a:pt x="1668" y="112"/>
                  </a:lnTo>
                  <a:lnTo>
                    <a:pt x="1656" y="110"/>
                  </a:lnTo>
                  <a:lnTo>
                    <a:pt x="1652" y="110"/>
                  </a:lnTo>
                  <a:lnTo>
                    <a:pt x="1650" y="114"/>
                  </a:lnTo>
                  <a:lnTo>
                    <a:pt x="1652" y="120"/>
                  </a:lnTo>
                  <a:lnTo>
                    <a:pt x="1660" y="130"/>
                  </a:lnTo>
                  <a:lnTo>
                    <a:pt x="1644" y="130"/>
                  </a:lnTo>
                  <a:lnTo>
                    <a:pt x="1636" y="124"/>
                  </a:lnTo>
                  <a:lnTo>
                    <a:pt x="1622" y="120"/>
                  </a:lnTo>
                  <a:lnTo>
                    <a:pt x="1610" y="118"/>
                  </a:lnTo>
                  <a:lnTo>
                    <a:pt x="1594" y="118"/>
                  </a:lnTo>
                  <a:lnTo>
                    <a:pt x="1562" y="120"/>
                  </a:lnTo>
                  <a:lnTo>
                    <a:pt x="1548" y="120"/>
                  </a:lnTo>
                  <a:lnTo>
                    <a:pt x="1534" y="118"/>
                  </a:lnTo>
                  <a:lnTo>
                    <a:pt x="1526" y="116"/>
                  </a:lnTo>
                  <a:lnTo>
                    <a:pt x="1520" y="112"/>
                  </a:lnTo>
                  <a:lnTo>
                    <a:pt x="1514" y="108"/>
                  </a:lnTo>
                  <a:lnTo>
                    <a:pt x="1508" y="102"/>
                  </a:lnTo>
                  <a:lnTo>
                    <a:pt x="1500" y="98"/>
                  </a:lnTo>
                  <a:lnTo>
                    <a:pt x="1480" y="96"/>
                  </a:lnTo>
                  <a:lnTo>
                    <a:pt x="1454" y="96"/>
                  </a:lnTo>
                  <a:lnTo>
                    <a:pt x="1418" y="100"/>
                  </a:lnTo>
                  <a:lnTo>
                    <a:pt x="1406" y="100"/>
                  </a:lnTo>
                  <a:lnTo>
                    <a:pt x="1394" y="96"/>
                  </a:lnTo>
                  <a:lnTo>
                    <a:pt x="1388" y="90"/>
                  </a:lnTo>
                  <a:lnTo>
                    <a:pt x="1378" y="84"/>
                  </a:lnTo>
                  <a:lnTo>
                    <a:pt x="1364" y="72"/>
                  </a:lnTo>
                  <a:lnTo>
                    <a:pt x="1354" y="68"/>
                  </a:lnTo>
                  <a:lnTo>
                    <a:pt x="1344" y="66"/>
                  </a:lnTo>
                  <a:lnTo>
                    <a:pt x="1340" y="68"/>
                  </a:lnTo>
                  <a:lnTo>
                    <a:pt x="1336" y="70"/>
                  </a:lnTo>
                  <a:lnTo>
                    <a:pt x="1334" y="78"/>
                  </a:lnTo>
                  <a:lnTo>
                    <a:pt x="1328" y="78"/>
                  </a:lnTo>
                  <a:lnTo>
                    <a:pt x="1312" y="80"/>
                  </a:lnTo>
                  <a:lnTo>
                    <a:pt x="1304" y="78"/>
                  </a:lnTo>
                  <a:lnTo>
                    <a:pt x="1292" y="76"/>
                  </a:lnTo>
                  <a:lnTo>
                    <a:pt x="1280" y="72"/>
                  </a:lnTo>
                  <a:lnTo>
                    <a:pt x="1266" y="66"/>
                  </a:lnTo>
                  <a:lnTo>
                    <a:pt x="1260" y="64"/>
                  </a:lnTo>
                  <a:lnTo>
                    <a:pt x="1256" y="64"/>
                  </a:lnTo>
                  <a:lnTo>
                    <a:pt x="1250" y="68"/>
                  </a:lnTo>
                  <a:lnTo>
                    <a:pt x="1246" y="74"/>
                  </a:lnTo>
                  <a:lnTo>
                    <a:pt x="1240" y="82"/>
                  </a:lnTo>
                  <a:lnTo>
                    <a:pt x="1236" y="88"/>
                  </a:lnTo>
                  <a:lnTo>
                    <a:pt x="1232" y="90"/>
                  </a:lnTo>
                  <a:lnTo>
                    <a:pt x="1224" y="94"/>
                  </a:lnTo>
                  <a:lnTo>
                    <a:pt x="1212" y="96"/>
                  </a:lnTo>
                  <a:lnTo>
                    <a:pt x="1190" y="98"/>
                  </a:lnTo>
                  <a:lnTo>
                    <a:pt x="1148" y="96"/>
                  </a:lnTo>
                  <a:lnTo>
                    <a:pt x="1136" y="94"/>
                  </a:lnTo>
                  <a:lnTo>
                    <a:pt x="1124" y="90"/>
                  </a:lnTo>
                  <a:lnTo>
                    <a:pt x="1114" y="84"/>
                  </a:lnTo>
                  <a:lnTo>
                    <a:pt x="1104" y="80"/>
                  </a:lnTo>
                  <a:lnTo>
                    <a:pt x="1094" y="72"/>
                  </a:lnTo>
                  <a:lnTo>
                    <a:pt x="1082" y="66"/>
                  </a:lnTo>
                  <a:lnTo>
                    <a:pt x="1066" y="62"/>
                  </a:lnTo>
                  <a:lnTo>
                    <a:pt x="1048" y="60"/>
                  </a:lnTo>
                  <a:lnTo>
                    <a:pt x="1038" y="58"/>
                  </a:lnTo>
                  <a:lnTo>
                    <a:pt x="1018" y="56"/>
                  </a:lnTo>
                  <a:lnTo>
                    <a:pt x="980" y="54"/>
                  </a:lnTo>
                  <a:lnTo>
                    <a:pt x="924" y="56"/>
                  </a:lnTo>
                  <a:lnTo>
                    <a:pt x="898" y="54"/>
                  </a:lnTo>
                  <a:lnTo>
                    <a:pt x="868" y="54"/>
                  </a:lnTo>
                  <a:lnTo>
                    <a:pt x="880" y="46"/>
                  </a:lnTo>
                  <a:lnTo>
                    <a:pt x="886" y="40"/>
                  </a:lnTo>
                  <a:lnTo>
                    <a:pt x="890" y="34"/>
                  </a:lnTo>
                  <a:lnTo>
                    <a:pt x="876" y="26"/>
                  </a:lnTo>
                  <a:lnTo>
                    <a:pt x="852" y="20"/>
                  </a:lnTo>
                  <a:lnTo>
                    <a:pt x="828" y="12"/>
                  </a:lnTo>
                  <a:lnTo>
                    <a:pt x="800" y="4"/>
                  </a:lnTo>
                  <a:lnTo>
                    <a:pt x="774" y="2"/>
                  </a:lnTo>
                  <a:lnTo>
                    <a:pt x="764" y="0"/>
                  </a:lnTo>
                  <a:lnTo>
                    <a:pt x="752" y="2"/>
                  </a:lnTo>
                  <a:lnTo>
                    <a:pt x="742" y="4"/>
                  </a:lnTo>
                  <a:lnTo>
                    <a:pt x="736" y="8"/>
                  </a:lnTo>
                  <a:lnTo>
                    <a:pt x="732" y="14"/>
                  </a:lnTo>
                  <a:lnTo>
                    <a:pt x="728" y="22"/>
                  </a:lnTo>
                  <a:lnTo>
                    <a:pt x="712" y="20"/>
                  </a:lnTo>
                  <a:lnTo>
                    <a:pt x="692" y="18"/>
                  </a:lnTo>
                  <a:lnTo>
                    <a:pt x="668" y="20"/>
                  </a:lnTo>
                  <a:lnTo>
                    <a:pt x="642" y="26"/>
                  </a:lnTo>
                  <a:lnTo>
                    <a:pt x="630" y="28"/>
                  </a:lnTo>
                  <a:lnTo>
                    <a:pt x="618" y="32"/>
                  </a:lnTo>
                  <a:lnTo>
                    <a:pt x="608" y="38"/>
                  </a:lnTo>
                  <a:lnTo>
                    <a:pt x="602" y="46"/>
                  </a:lnTo>
                  <a:lnTo>
                    <a:pt x="608" y="46"/>
                  </a:lnTo>
                  <a:lnTo>
                    <a:pt x="618" y="52"/>
                  </a:lnTo>
                  <a:lnTo>
                    <a:pt x="606" y="54"/>
                  </a:lnTo>
                  <a:lnTo>
                    <a:pt x="596" y="54"/>
                  </a:lnTo>
                  <a:lnTo>
                    <a:pt x="578" y="54"/>
                  </a:lnTo>
                  <a:lnTo>
                    <a:pt x="564" y="56"/>
                  </a:lnTo>
                  <a:lnTo>
                    <a:pt x="574" y="74"/>
                  </a:lnTo>
                  <a:lnTo>
                    <a:pt x="562" y="74"/>
                  </a:lnTo>
                  <a:lnTo>
                    <a:pt x="552" y="76"/>
                  </a:lnTo>
                  <a:lnTo>
                    <a:pt x="548" y="80"/>
                  </a:lnTo>
                  <a:lnTo>
                    <a:pt x="548" y="82"/>
                  </a:lnTo>
                  <a:lnTo>
                    <a:pt x="546" y="86"/>
                  </a:lnTo>
                  <a:lnTo>
                    <a:pt x="548" y="90"/>
                  </a:lnTo>
                  <a:lnTo>
                    <a:pt x="548" y="96"/>
                  </a:lnTo>
                  <a:lnTo>
                    <a:pt x="542" y="94"/>
                  </a:lnTo>
                  <a:lnTo>
                    <a:pt x="536" y="90"/>
                  </a:lnTo>
                  <a:lnTo>
                    <a:pt x="524" y="82"/>
                  </a:lnTo>
                  <a:lnTo>
                    <a:pt x="516" y="74"/>
                  </a:lnTo>
                  <a:lnTo>
                    <a:pt x="510" y="72"/>
                  </a:lnTo>
                  <a:lnTo>
                    <a:pt x="502" y="68"/>
                  </a:lnTo>
                  <a:lnTo>
                    <a:pt x="502" y="72"/>
                  </a:lnTo>
                  <a:lnTo>
                    <a:pt x="500" y="80"/>
                  </a:lnTo>
                  <a:lnTo>
                    <a:pt x="502" y="84"/>
                  </a:lnTo>
                  <a:lnTo>
                    <a:pt x="506" y="90"/>
                  </a:lnTo>
                  <a:lnTo>
                    <a:pt x="514" y="96"/>
                  </a:lnTo>
                  <a:lnTo>
                    <a:pt x="522" y="102"/>
                  </a:lnTo>
                  <a:lnTo>
                    <a:pt x="522" y="124"/>
                  </a:lnTo>
                  <a:lnTo>
                    <a:pt x="512" y="116"/>
                  </a:lnTo>
                  <a:lnTo>
                    <a:pt x="504" y="108"/>
                  </a:lnTo>
                  <a:lnTo>
                    <a:pt x="492" y="88"/>
                  </a:lnTo>
                  <a:lnTo>
                    <a:pt x="486" y="82"/>
                  </a:lnTo>
                  <a:lnTo>
                    <a:pt x="478" y="74"/>
                  </a:lnTo>
                  <a:lnTo>
                    <a:pt x="466" y="68"/>
                  </a:lnTo>
                  <a:lnTo>
                    <a:pt x="450" y="66"/>
                  </a:lnTo>
                  <a:lnTo>
                    <a:pt x="442" y="68"/>
                  </a:lnTo>
                  <a:lnTo>
                    <a:pt x="438" y="72"/>
                  </a:lnTo>
                  <a:lnTo>
                    <a:pt x="434" y="80"/>
                  </a:lnTo>
                  <a:lnTo>
                    <a:pt x="434" y="88"/>
                  </a:lnTo>
                  <a:lnTo>
                    <a:pt x="434" y="94"/>
                  </a:lnTo>
                  <a:lnTo>
                    <a:pt x="438" y="102"/>
                  </a:lnTo>
                  <a:lnTo>
                    <a:pt x="440" y="108"/>
                  </a:lnTo>
                  <a:lnTo>
                    <a:pt x="446" y="114"/>
                  </a:lnTo>
                  <a:lnTo>
                    <a:pt x="454" y="120"/>
                  </a:lnTo>
                  <a:lnTo>
                    <a:pt x="462" y="126"/>
                  </a:lnTo>
                  <a:lnTo>
                    <a:pt x="468" y="128"/>
                  </a:lnTo>
                  <a:lnTo>
                    <a:pt x="478" y="130"/>
                  </a:lnTo>
                  <a:lnTo>
                    <a:pt x="468" y="136"/>
                  </a:lnTo>
                  <a:lnTo>
                    <a:pt x="460" y="136"/>
                  </a:lnTo>
                  <a:lnTo>
                    <a:pt x="450" y="134"/>
                  </a:lnTo>
                  <a:lnTo>
                    <a:pt x="440" y="132"/>
                  </a:lnTo>
                  <a:lnTo>
                    <a:pt x="420" y="122"/>
                  </a:lnTo>
                  <a:lnTo>
                    <a:pt x="410" y="118"/>
                  </a:lnTo>
                  <a:lnTo>
                    <a:pt x="400" y="116"/>
                  </a:lnTo>
                  <a:lnTo>
                    <a:pt x="366" y="116"/>
                  </a:lnTo>
                  <a:lnTo>
                    <a:pt x="368" y="120"/>
                  </a:lnTo>
                  <a:lnTo>
                    <a:pt x="370" y="130"/>
                  </a:lnTo>
                  <a:lnTo>
                    <a:pt x="370" y="134"/>
                  </a:lnTo>
                  <a:lnTo>
                    <a:pt x="368" y="134"/>
                  </a:lnTo>
                  <a:lnTo>
                    <a:pt x="362" y="132"/>
                  </a:lnTo>
                  <a:lnTo>
                    <a:pt x="356" y="124"/>
                  </a:lnTo>
                  <a:lnTo>
                    <a:pt x="350" y="122"/>
                  </a:lnTo>
                  <a:lnTo>
                    <a:pt x="346" y="122"/>
                  </a:lnTo>
                  <a:lnTo>
                    <a:pt x="340" y="124"/>
                  </a:lnTo>
                  <a:lnTo>
                    <a:pt x="334" y="128"/>
                  </a:lnTo>
                  <a:lnTo>
                    <a:pt x="322" y="136"/>
                  </a:lnTo>
                  <a:lnTo>
                    <a:pt x="314" y="136"/>
                  </a:lnTo>
                  <a:lnTo>
                    <a:pt x="306" y="138"/>
                  </a:lnTo>
                  <a:lnTo>
                    <a:pt x="302" y="136"/>
                  </a:lnTo>
                  <a:lnTo>
                    <a:pt x="302" y="134"/>
                  </a:lnTo>
                  <a:lnTo>
                    <a:pt x="298" y="132"/>
                  </a:lnTo>
                  <a:lnTo>
                    <a:pt x="290" y="130"/>
                  </a:lnTo>
                  <a:lnTo>
                    <a:pt x="280" y="132"/>
                  </a:lnTo>
                  <a:lnTo>
                    <a:pt x="270" y="134"/>
                  </a:lnTo>
                  <a:lnTo>
                    <a:pt x="260" y="136"/>
                  </a:lnTo>
                  <a:lnTo>
                    <a:pt x="250" y="142"/>
                  </a:lnTo>
                  <a:lnTo>
                    <a:pt x="236" y="152"/>
                  </a:lnTo>
                  <a:lnTo>
                    <a:pt x="222" y="164"/>
                  </a:lnTo>
                  <a:lnTo>
                    <a:pt x="218" y="158"/>
                  </a:lnTo>
                  <a:lnTo>
                    <a:pt x="216" y="152"/>
                  </a:lnTo>
                  <a:lnTo>
                    <a:pt x="214" y="144"/>
                  </a:lnTo>
                  <a:lnTo>
                    <a:pt x="214" y="136"/>
                  </a:lnTo>
                  <a:lnTo>
                    <a:pt x="192" y="136"/>
                  </a:lnTo>
                  <a:lnTo>
                    <a:pt x="192" y="144"/>
                  </a:lnTo>
                  <a:lnTo>
                    <a:pt x="194" y="150"/>
                  </a:lnTo>
                  <a:lnTo>
                    <a:pt x="196" y="158"/>
                  </a:lnTo>
                  <a:lnTo>
                    <a:pt x="198" y="166"/>
                  </a:lnTo>
                  <a:lnTo>
                    <a:pt x="190" y="166"/>
                  </a:lnTo>
                  <a:lnTo>
                    <a:pt x="180" y="168"/>
                  </a:lnTo>
                  <a:lnTo>
                    <a:pt x="172" y="172"/>
                  </a:lnTo>
                  <a:lnTo>
                    <a:pt x="166" y="176"/>
                  </a:lnTo>
                  <a:lnTo>
                    <a:pt x="158" y="186"/>
                  </a:lnTo>
                  <a:lnTo>
                    <a:pt x="148" y="196"/>
                  </a:lnTo>
                  <a:lnTo>
                    <a:pt x="132" y="190"/>
                  </a:lnTo>
                  <a:lnTo>
                    <a:pt x="118" y="190"/>
                  </a:lnTo>
                  <a:lnTo>
                    <a:pt x="126" y="198"/>
                  </a:lnTo>
                  <a:lnTo>
                    <a:pt x="130" y="206"/>
                  </a:lnTo>
                  <a:lnTo>
                    <a:pt x="132" y="210"/>
                  </a:lnTo>
                  <a:lnTo>
                    <a:pt x="118" y="210"/>
                  </a:lnTo>
                  <a:lnTo>
                    <a:pt x="110" y="208"/>
                  </a:lnTo>
                  <a:lnTo>
                    <a:pt x="102" y="202"/>
                  </a:lnTo>
                  <a:lnTo>
                    <a:pt x="94" y="196"/>
                  </a:lnTo>
                  <a:lnTo>
                    <a:pt x="84" y="180"/>
                  </a:lnTo>
                  <a:lnTo>
                    <a:pt x="76" y="166"/>
                  </a:lnTo>
                  <a:lnTo>
                    <a:pt x="84" y="166"/>
                  </a:lnTo>
                  <a:lnTo>
                    <a:pt x="96" y="170"/>
                  </a:lnTo>
                  <a:lnTo>
                    <a:pt x="110" y="172"/>
                  </a:lnTo>
                  <a:lnTo>
                    <a:pt x="124" y="174"/>
                  </a:lnTo>
                  <a:lnTo>
                    <a:pt x="134" y="172"/>
                  </a:lnTo>
                  <a:lnTo>
                    <a:pt x="142" y="170"/>
                  </a:lnTo>
                  <a:lnTo>
                    <a:pt x="158" y="164"/>
                  </a:lnTo>
                  <a:lnTo>
                    <a:pt x="156" y="158"/>
                  </a:lnTo>
                  <a:lnTo>
                    <a:pt x="150" y="152"/>
                  </a:lnTo>
                  <a:lnTo>
                    <a:pt x="144" y="146"/>
                  </a:lnTo>
                  <a:lnTo>
                    <a:pt x="138" y="142"/>
                  </a:lnTo>
                  <a:lnTo>
                    <a:pt x="120" y="136"/>
                  </a:lnTo>
                  <a:lnTo>
                    <a:pt x="100" y="132"/>
                  </a:lnTo>
                  <a:lnTo>
                    <a:pt x="56" y="124"/>
                  </a:lnTo>
                  <a:lnTo>
                    <a:pt x="36" y="118"/>
                  </a:lnTo>
                  <a:lnTo>
                    <a:pt x="28" y="114"/>
                  </a:lnTo>
                  <a:lnTo>
                    <a:pt x="24" y="110"/>
                  </a:lnTo>
                  <a:lnTo>
                    <a:pt x="24" y="122"/>
                  </a:lnTo>
                  <a:lnTo>
                    <a:pt x="8" y="126"/>
                  </a:lnTo>
                  <a:lnTo>
                    <a:pt x="2" y="130"/>
                  </a:lnTo>
                  <a:lnTo>
                    <a:pt x="0" y="134"/>
                  </a:lnTo>
                  <a:lnTo>
                    <a:pt x="0" y="136"/>
                  </a:lnTo>
                  <a:lnTo>
                    <a:pt x="0" y="140"/>
                  </a:lnTo>
                  <a:lnTo>
                    <a:pt x="2" y="142"/>
                  </a:lnTo>
                  <a:lnTo>
                    <a:pt x="10" y="144"/>
                  </a:lnTo>
                  <a:lnTo>
                    <a:pt x="18" y="146"/>
                  </a:lnTo>
                  <a:lnTo>
                    <a:pt x="20" y="148"/>
                  </a:lnTo>
                  <a:lnTo>
                    <a:pt x="20" y="150"/>
                  </a:lnTo>
                  <a:lnTo>
                    <a:pt x="20" y="154"/>
                  </a:lnTo>
                  <a:lnTo>
                    <a:pt x="18" y="158"/>
                  </a:lnTo>
                  <a:lnTo>
                    <a:pt x="14" y="160"/>
                  </a:lnTo>
                  <a:lnTo>
                    <a:pt x="14" y="164"/>
                  </a:lnTo>
                  <a:lnTo>
                    <a:pt x="16" y="166"/>
                  </a:lnTo>
                  <a:lnTo>
                    <a:pt x="18" y="164"/>
                  </a:lnTo>
                  <a:lnTo>
                    <a:pt x="24" y="164"/>
                  </a:lnTo>
                  <a:lnTo>
                    <a:pt x="24" y="174"/>
                  </a:lnTo>
                  <a:lnTo>
                    <a:pt x="28" y="186"/>
                  </a:lnTo>
                  <a:lnTo>
                    <a:pt x="30" y="192"/>
                  </a:lnTo>
                  <a:lnTo>
                    <a:pt x="32" y="196"/>
                  </a:lnTo>
                  <a:lnTo>
                    <a:pt x="36" y="198"/>
                  </a:lnTo>
                  <a:lnTo>
                    <a:pt x="36" y="202"/>
                  </a:lnTo>
                  <a:lnTo>
                    <a:pt x="38" y="208"/>
                  </a:lnTo>
                  <a:lnTo>
                    <a:pt x="40" y="212"/>
                  </a:lnTo>
                  <a:lnTo>
                    <a:pt x="40" y="218"/>
                  </a:lnTo>
                  <a:lnTo>
                    <a:pt x="50" y="222"/>
                  </a:lnTo>
                  <a:lnTo>
                    <a:pt x="56" y="228"/>
                  </a:lnTo>
                  <a:lnTo>
                    <a:pt x="56" y="240"/>
                  </a:lnTo>
                  <a:lnTo>
                    <a:pt x="46" y="242"/>
                  </a:lnTo>
                  <a:lnTo>
                    <a:pt x="38" y="246"/>
                  </a:lnTo>
                  <a:lnTo>
                    <a:pt x="28" y="260"/>
                  </a:lnTo>
                  <a:lnTo>
                    <a:pt x="32" y="266"/>
                  </a:lnTo>
                  <a:lnTo>
                    <a:pt x="36" y="268"/>
                  </a:lnTo>
                  <a:lnTo>
                    <a:pt x="40" y="270"/>
                  </a:lnTo>
                  <a:lnTo>
                    <a:pt x="34" y="276"/>
                  </a:lnTo>
                  <a:lnTo>
                    <a:pt x="26" y="282"/>
                  </a:lnTo>
                  <a:lnTo>
                    <a:pt x="20" y="284"/>
                  </a:lnTo>
                  <a:lnTo>
                    <a:pt x="20" y="294"/>
                  </a:lnTo>
                  <a:lnTo>
                    <a:pt x="18" y="296"/>
                  </a:lnTo>
                  <a:lnTo>
                    <a:pt x="14" y="296"/>
                  </a:lnTo>
                  <a:lnTo>
                    <a:pt x="16" y="300"/>
                  </a:lnTo>
                  <a:lnTo>
                    <a:pt x="24" y="314"/>
                  </a:lnTo>
                  <a:lnTo>
                    <a:pt x="26" y="320"/>
                  </a:lnTo>
                  <a:lnTo>
                    <a:pt x="28" y="330"/>
                  </a:lnTo>
                  <a:lnTo>
                    <a:pt x="30" y="338"/>
                  </a:lnTo>
                  <a:lnTo>
                    <a:pt x="30" y="340"/>
                  </a:lnTo>
                  <a:lnTo>
                    <a:pt x="32" y="340"/>
                  </a:lnTo>
                  <a:lnTo>
                    <a:pt x="34" y="340"/>
                  </a:lnTo>
                  <a:lnTo>
                    <a:pt x="42" y="338"/>
                  </a:lnTo>
                  <a:lnTo>
                    <a:pt x="50" y="334"/>
                  </a:lnTo>
                  <a:lnTo>
                    <a:pt x="58" y="338"/>
                  </a:lnTo>
                  <a:lnTo>
                    <a:pt x="68" y="338"/>
                  </a:lnTo>
                  <a:lnTo>
                    <a:pt x="80" y="338"/>
                  </a:lnTo>
                  <a:lnTo>
                    <a:pt x="88" y="350"/>
                  </a:lnTo>
                  <a:lnTo>
                    <a:pt x="88" y="358"/>
                  </a:lnTo>
                  <a:lnTo>
                    <a:pt x="94" y="362"/>
                  </a:lnTo>
                  <a:lnTo>
                    <a:pt x="100" y="372"/>
                  </a:lnTo>
                  <a:lnTo>
                    <a:pt x="104" y="376"/>
                  </a:lnTo>
                  <a:lnTo>
                    <a:pt x="108" y="376"/>
                  </a:lnTo>
                  <a:lnTo>
                    <a:pt x="112" y="378"/>
                  </a:lnTo>
                  <a:lnTo>
                    <a:pt x="112" y="376"/>
                  </a:lnTo>
                  <a:lnTo>
                    <a:pt x="114" y="384"/>
                  </a:lnTo>
                  <a:lnTo>
                    <a:pt x="110" y="386"/>
                  </a:lnTo>
                  <a:lnTo>
                    <a:pt x="96" y="390"/>
                  </a:lnTo>
                  <a:lnTo>
                    <a:pt x="104" y="406"/>
                  </a:lnTo>
                  <a:lnTo>
                    <a:pt x="112" y="406"/>
                  </a:lnTo>
                  <a:lnTo>
                    <a:pt x="132" y="400"/>
                  </a:lnTo>
                  <a:lnTo>
                    <a:pt x="142" y="408"/>
                  </a:lnTo>
                  <a:lnTo>
                    <a:pt x="142" y="414"/>
                  </a:lnTo>
                  <a:lnTo>
                    <a:pt x="144" y="422"/>
                  </a:lnTo>
                  <a:lnTo>
                    <a:pt x="160" y="424"/>
                  </a:lnTo>
                  <a:lnTo>
                    <a:pt x="164" y="436"/>
                  </a:lnTo>
                  <a:lnTo>
                    <a:pt x="174" y="436"/>
                  </a:lnTo>
                  <a:lnTo>
                    <a:pt x="178" y="440"/>
                  </a:lnTo>
                  <a:lnTo>
                    <a:pt x="192" y="436"/>
                  </a:lnTo>
                  <a:lnTo>
                    <a:pt x="198" y="444"/>
                  </a:lnTo>
                  <a:lnTo>
                    <a:pt x="210" y="448"/>
                  </a:lnTo>
                  <a:lnTo>
                    <a:pt x="214" y="448"/>
                  </a:lnTo>
                  <a:lnTo>
                    <a:pt x="222" y="450"/>
                  </a:lnTo>
                  <a:lnTo>
                    <a:pt x="228" y="452"/>
                  </a:lnTo>
                  <a:lnTo>
                    <a:pt x="234" y="454"/>
                  </a:lnTo>
                  <a:lnTo>
                    <a:pt x="236" y="456"/>
                  </a:lnTo>
                  <a:lnTo>
                    <a:pt x="236" y="458"/>
                  </a:lnTo>
                  <a:lnTo>
                    <a:pt x="234" y="460"/>
                  </a:lnTo>
                  <a:lnTo>
                    <a:pt x="230" y="464"/>
                  </a:lnTo>
                  <a:lnTo>
                    <a:pt x="234" y="472"/>
                  </a:lnTo>
                  <a:lnTo>
                    <a:pt x="236" y="480"/>
                  </a:lnTo>
                  <a:lnTo>
                    <a:pt x="236" y="484"/>
                  </a:lnTo>
                  <a:lnTo>
                    <a:pt x="220" y="484"/>
                  </a:lnTo>
                  <a:lnTo>
                    <a:pt x="212" y="492"/>
                  </a:lnTo>
                  <a:lnTo>
                    <a:pt x="212" y="500"/>
                  </a:lnTo>
                  <a:lnTo>
                    <a:pt x="216" y="500"/>
                  </a:lnTo>
                  <a:lnTo>
                    <a:pt x="224" y="500"/>
                  </a:lnTo>
                  <a:lnTo>
                    <a:pt x="206" y="510"/>
                  </a:lnTo>
                  <a:lnTo>
                    <a:pt x="214" y="518"/>
                  </a:lnTo>
                  <a:lnTo>
                    <a:pt x="206" y="520"/>
                  </a:lnTo>
                  <a:lnTo>
                    <a:pt x="206" y="532"/>
                  </a:lnTo>
                  <a:lnTo>
                    <a:pt x="192" y="534"/>
                  </a:lnTo>
                  <a:lnTo>
                    <a:pt x="198" y="536"/>
                  </a:lnTo>
                  <a:lnTo>
                    <a:pt x="202" y="540"/>
                  </a:lnTo>
                  <a:lnTo>
                    <a:pt x="208" y="544"/>
                  </a:lnTo>
                  <a:lnTo>
                    <a:pt x="216" y="548"/>
                  </a:lnTo>
                  <a:lnTo>
                    <a:pt x="242" y="562"/>
                  </a:lnTo>
                  <a:lnTo>
                    <a:pt x="250" y="564"/>
                  </a:lnTo>
                  <a:lnTo>
                    <a:pt x="260" y="564"/>
                  </a:lnTo>
                  <a:lnTo>
                    <a:pt x="272" y="568"/>
                  </a:lnTo>
                  <a:lnTo>
                    <a:pt x="284" y="570"/>
                  </a:lnTo>
                  <a:lnTo>
                    <a:pt x="294" y="572"/>
                  </a:lnTo>
                  <a:lnTo>
                    <a:pt x="304" y="578"/>
                  </a:lnTo>
                  <a:lnTo>
                    <a:pt x="318" y="578"/>
                  </a:lnTo>
                  <a:lnTo>
                    <a:pt x="334" y="584"/>
                  </a:lnTo>
                  <a:lnTo>
                    <a:pt x="340" y="592"/>
                  </a:lnTo>
                  <a:lnTo>
                    <a:pt x="350" y="594"/>
                  </a:lnTo>
                  <a:lnTo>
                    <a:pt x="354" y="598"/>
                  </a:lnTo>
                  <a:lnTo>
                    <a:pt x="356" y="600"/>
                  </a:lnTo>
                  <a:lnTo>
                    <a:pt x="358" y="602"/>
                  </a:lnTo>
                  <a:lnTo>
                    <a:pt x="362" y="604"/>
                  </a:lnTo>
                  <a:lnTo>
                    <a:pt x="364" y="606"/>
                  </a:lnTo>
                  <a:lnTo>
                    <a:pt x="370" y="606"/>
                  </a:lnTo>
                  <a:lnTo>
                    <a:pt x="376" y="600"/>
                  </a:lnTo>
                  <a:lnTo>
                    <a:pt x="380" y="596"/>
                  </a:lnTo>
                  <a:lnTo>
                    <a:pt x="372" y="582"/>
                  </a:lnTo>
                  <a:lnTo>
                    <a:pt x="362" y="568"/>
                  </a:lnTo>
                  <a:lnTo>
                    <a:pt x="352" y="558"/>
                  </a:lnTo>
                  <a:lnTo>
                    <a:pt x="350" y="556"/>
                  </a:lnTo>
                  <a:lnTo>
                    <a:pt x="342" y="544"/>
                  </a:lnTo>
                  <a:lnTo>
                    <a:pt x="344" y="542"/>
                  </a:lnTo>
                  <a:lnTo>
                    <a:pt x="348" y="530"/>
                  </a:lnTo>
                  <a:lnTo>
                    <a:pt x="350" y="526"/>
                  </a:lnTo>
                  <a:lnTo>
                    <a:pt x="354" y="526"/>
                  </a:lnTo>
                  <a:lnTo>
                    <a:pt x="358" y="524"/>
                  </a:lnTo>
                  <a:lnTo>
                    <a:pt x="366" y="518"/>
                  </a:lnTo>
                  <a:lnTo>
                    <a:pt x="374" y="512"/>
                  </a:lnTo>
                  <a:lnTo>
                    <a:pt x="370" y="506"/>
                  </a:lnTo>
                  <a:lnTo>
                    <a:pt x="366" y="498"/>
                  </a:lnTo>
                  <a:lnTo>
                    <a:pt x="358" y="486"/>
                  </a:lnTo>
                  <a:lnTo>
                    <a:pt x="342" y="486"/>
                  </a:lnTo>
                  <a:lnTo>
                    <a:pt x="342" y="476"/>
                  </a:lnTo>
                  <a:lnTo>
                    <a:pt x="336" y="478"/>
                  </a:lnTo>
                  <a:lnTo>
                    <a:pt x="332" y="478"/>
                  </a:lnTo>
                  <a:lnTo>
                    <a:pt x="332" y="476"/>
                  </a:lnTo>
                  <a:lnTo>
                    <a:pt x="332" y="474"/>
                  </a:lnTo>
                  <a:lnTo>
                    <a:pt x="332" y="464"/>
                  </a:lnTo>
                  <a:lnTo>
                    <a:pt x="332" y="462"/>
                  </a:lnTo>
                  <a:lnTo>
                    <a:pt x="332" y="446"/>
                  </a:lnTo>
                  <a:lnTo>
                    <a:pt x="342" y="436"/>
                  </a:lnTo>
                  <a:lnTo>
                    <a:pt x="350" y="448"/>
                  </a:lnTo>
                  <a:lnTo>
                    <a:pt x="358" y="444"/>
                  </a:lnTo>
                  <a:lnTo>
                    <a:pt x="356" y="432"/>
                  </a:lnTo>
                  <a:lnTo>
                    <a:pt x="380" y="412"/>
                  </a:lnTo>
                  <a:lnTo>
                    <a:pt x="402" y="416"/>
                  </a:lnTo>
                  <a:lnTo>
                    <a:pt x="418" y="422"/>
                  </a:lnTo>
                  <a:lnTo>
                    <a:pt x="434" y="434"/>
                  </a:lnTo>
                  <a:lnTo>
                    <a:pt x="442" y="432"/>
                  </a:lnTo>
                  <a:lnTo>
                    <a:pt x="454" y="436"/>
                  </a:lnTo>
                  <a:lnTo>
                    <a:pt x="460" y="428"/>
                  </a:lnTo>
                  <a:lnTo>
                    <a:pt x="492" y="428"/>
                  </a:lnTo>
                  <a:lnTo>
                    <a:pt x="502" y="436"/>
                  </a:lnTo>
                  <a:lnTo>
                    <a:pt x="534" y="434"/>
                  </a:lnTo>
                  <a:lnTo>
                    <a:pt x="536" y="420"/>
                  </a:lnTo>
                  <a:lnTo>
                    <a:pt x="512" y="412"/>
                  </a:lnTo>
                  <a:lnTo>
                    <a:pt x="516" y="406"/>
                  </a:lnTo>
                  <a:lnTo>
                    <a:pt x="518" y="394"/>
                  </a:lnTo>
                  <a:lnTo>
                    <a:pt x="532" y="392"/>
                  </a:lnTo>
                  <a:lnTo>
                    <a:pt x="520" y="386"/>
                  </a:lnTo>
                  <a:lnTo>
                    <a:pt x="514" y="376"/>
                  </a:lnTo>
                  <a:lnTo>
                    <a:pt x="534" y="376"/>
                  </a:lnTo>
                  <a:lnTo>
                    <a:pt x="602" y="360"/>
                  </a:lnTo>
                  <a:lnTo>
                    <a:pt x="612" y="350"/>
                  </a:lnTo>
                  <a:lnTo>
                    <a:pt x="640" y="354"/>
                  </a:lnTo>
                  <a:lnTo>
                    <a:pt x="652" y="372"/>
                  </a:lnTo>
                  <a:lnTo>
                    <a:pt x="684" y="376"/>
                  </a:lnTo>
                  <a:lnTo>
                    <a:pt x="684" y="382"/>
                  </a:lnTo>
                  <a:lnTo>
                    <a:pt x="702" y="382"/>
                  </a:lnTo>
                  <a:lnTo>
                    <a:pt x="720" y="368"/>
                  </a:lnTo>
                  <a:lnTo>
                    <a:pt x="728" y="368"/>
                  </a:lnTo>
                  <a:lnTo>
                    <a:pt x="728" y="378"/>
                  </a:lnTo>
                  <a:lnTo>
                    <a:pt x="744" y="384"/>
                  </a:lnTo>
                  <a:lnTo>
                    <a:pt x="796" y="432"/>
                  </a:lnTo>
                  <a:lnTo>
                    <a:pt x="804" y="434"/>
                  </a:lnTo>
                  <a:lnTo>
                    <a:pt x="804" y="424"/>
                  </a:lnTo>
                  <a:lnTo>
                    <a:pt x="816" y="426"/>
                  </a:lnTo>
                  <a:lnTo>
                    <a:pt x="818" y="434"/>
                  </a:lnTo>
                  <a:lnTo>
                    <a:pt x="836" y="436"/>
                  </a:lnTo>
                  <a:lnTo>
                    <a:pt x="842" y="428"/>
                  </a:lnTo>
                  <a:lnTo>
                    <a:pt x="866" y="446"/>
                  </a:lnTo>
                  <a:lnTo>
                    <a:pt x="884" y="454"/>
                  </a:lnTo>
                  <a:lnTo>
                    <a:pt x="902" y="4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09" name="Freeform 238"/>
            <p:cNvSpPr>
              <a:spLocks/>
            </p:cNvSpPr>
            <p:nvPr/>
          </p:nvSpPr>
          <p:spPr bwMode="auto">
            <a:xfrm>
              <a:off x="6109189" y="3386217"/>
              <a:ext cx="164895" cy="110178"/>
            </a:xfrm>
            <a:custGeom>
              <a:avLst/>
              <a:gdLst>
                <a:gd name="T0" fmla="*/ 0 w 112"/>
                <a:gd name="T1" fmla="*/ 2147483647 h 68"/>
                <a:gd name="T2" fmla="*/ 2147483647 w 112"/>
                <a:gd name="T3" fmla="*/ 2147483647 h 68"/>
                <a:gd name="T4" fmla="*/ 2147483647 w 112"/>
                <a:gd name="T5" fmla="*/ 2147483647 h 68"/>
                <a:gd name="T6" fmla="*/ 2147483647 w 112"/>
                <a:gd name="T7" fmla="*/ 2147483647 h 68"/>
                <a:gd name="T8" fmla="*/ 2147483647 w 112"/>
                <a:gd name="T9" fmla="*/ 2147483647 h 68"/>
                <a:gd name="T10" fmla="*/ 2147483647 w 112"/>
                <a:gd name="T11" fmla="*/ 2147483647 h 68"/>
                <a:gd name="T12" fmla="*/ 2147483647 w 112"/>
                <a:gd name="T13" fmla="*/ 0 h 68"/>
                <a:gd name="T14" fmla="*/ 2147483647 w 112"/>
                <a:gd name="T15" fmla="*/ 2147483647 h 68"/>
                <a:gd name="T16" fmla="*/ 2147483647 w 112"/>
                <a:gd name="T17" fmla="*/ 2147483647 h 68"/>
                <a:gd name="T18" fmla="*/ 2147483647 w 112"/>
                <a:gd name="T19" fmla="*/ 2147483647 h 68"/>
                <a:gd name="T20" fmla="*/ 2147483647 w 112"/>
                <a:gd name="T21" fmla="*/ 2147483647 h 68"/>
                <a:gd name="T22" fmla="*/ 2147483647 w 112"/>
                <a:gd name="T23" fmla="*/ 2147483647 h 68"/>
                <a:gd name="T24" fmla="*/ 2147483647 w 112"/>
                <a:gd name="T25" fmla="*/ 2147483647 h 68"/>
                <a:gd name="T26" fmla="*/ 2147483647 w 112"/>
                <a:gd name="T27" fmla="*/ 2147483647 h 68"/>
                <a:gd name="T28" fmla="*/ 2147483647 w 112"/>
                <a:gd name="T29" fmla="*/ 2147483647 h 68"/>
                <a:gd name="T30" fmla="*/ 2147483647 w 112"/>
                <a:gd name="T31" fmla="*/ 2147483647 h 68"/>
                <a:gd name="T32" fmla="*/ 2147483647 w 112"/>
                <a:gd name="T33" fmla="*/ 2147483647 h 68"/>
                <a:gd name="T34" fmla="*/ 2147483647 w 112"/>
                <a:gd name="T35" fmla="*/ 2147483647 h 68"/>
                <a:gd name="T36" fmla="*/ 2147483647 w 112"/>
                <a:gd name="T37" fmla="*/ 2147483647 h 68"/>
                <a:gd name="T38" fmla="*/ 2147483647 w 112"/>
                <a:gd name="T39" fmla="*/ 2147483647 h 68"/>
                <a:gd name="T40" fmla="*/ 2147483647 w 112"/>
                <a:gd name="T41" fmla="*/ 2147483647 h 68"/>
                <a:gd name="T42" fmla="*/ 2147483647 w 112"/>
                <a:gd name="T43" fmla="*/ 2147483647 h 68"/>
                <a:gd name="T44" fmla="*/ 2147483647 w 112"/>
                <a:gd name="T45" fmla="*/ 2147483647 h 68"/>
                <a:gd name="T46" fmla="*/ 2147483647 w 112"/>
                <a:gd name="T47" fmla="*/ 2147483647 h 68"/>
                <a:gd name="T48" fmla="*/ 2147483647 w 112"/>
                <a:gd name="T49" fmla="*/ 2147483647 h 68"/>
                <a:gd name="T50" fmla="*/ 2147483647 w 112"/>
                <a:gd name="T51" fmla="*/ 2147483647 h 68"/>
                <a:gd name="T52" fmla="*/ 2147483647 w 112"/>
                <a:gd name="T53" fmla="*/ 2147483647 h 68"/>
                <a:gd name="T54" fmla="*/ 2147483647 w 112"/>
                <a:gd name="T55" fmla="*/ 2147483647 h 68"/>
                <a:gd name="T56" fmla="*/ 2147483647 w 112"/>
                <a:gd name="T57" fmla="*/ 2147483647 h 68"/>
                <a:gd name="T58" fmla="*/ 2147483647 w 112"/>
                <a:gd name="T59" fmla="*/ 2147483647 h 68"/>
                <a:gd name="T60" fmla="*/ 2147483647 w 112"/>
                <a:gd name="T61" fmla="*/ 2147483647 h 68"/>
                <a:gd name="T62" fmla="*/ 2147483647 w 112"/>
                <a:gd name="T63" fmla="*/ 2147483647 h 68"/>
                <a:gd name="T64" fmla="*/ 2147483647 w 112"/>
                <a:gd name="T65" fmla="*/ 2147483647 h 68"/>
                <a:gd name="T66" fmla="*/ 2147483647 w 112"/>
                <a:gd name="T67" fmla="*/ 2147483647 h 68"/>
                <a:gd name="T68" fmla="*/ 2147483647 w 112"/>
                <a:gd name="T69" fmla="*/ 2147483647 h 68"/>
                <a:gd name="T70" fmla="*/ 2147483647 w 112"/>
                <a:gd name="T71" fmla="*/ 2147483647 h 68"/>
                <a:gd name="T72" fmla="*/ 2147483647 w 112"/>
                <a:gd name="T73" fmla="*/ 2147483647 h 68"/>
                <a:gd name="T74" fmla="*/ 2147483647 w 112"/>
                <a:gd name="T75" fmla="*/ 2147483647 h 68"/>
                <a:gd name="T76" fmla="*/ 2147483647 w 112"/>
                <a:gd name="T77" fmla="*/ 2147483647 h 68"/>
                <a:gd name="T78" fmla="*/ 2147483647 w 112"/>
                <a:gd name="T79" fmla="*/ 2147483647 h 68"/>
                <a:gd name="T80" fmla="*/ 2147483647 w 112"/>
                <a:gd name="T81" fmla="*/ 2147483647 h 68"/>
                <a:gd name="T82" fmla="*/ 2147483647 w 112"/>
                <a:gd name="T83" fmla="*/ 2147483647 h 68"/>
                <a:gd name="T84" fmla="*/ 2147483647 w 112"/>
                <a:gd name="T85" fmla="*/ 2147483647 h 68"/>
                <a:gd name="T86" fmla="*/ 2147483647 w 112"/>
                <a:gd name="T87" fmla="*/ 2147483647 h 68"/>
                <a:gd name="T88" fmla="*/ 2147483647 w 112"/>
                <a:gd name="T89" fmla="*/ 2147483647 h 68"/>
                <a:gd name="T90" fmla="*/ 2147483647 w 112"/>
                <a:gd name="T91" fmla="*/ 2147483647 h 68"/>
                <a:gd name="T92" fmla="*/ 0 w 112"/>
                <a:gd name="T93" fmla="*/ 2147483647 h 68"/>
                <a:gd name="T94" fmla="*/ 0 w 112"/>
                <a:gd name="T95" fmla="*/ 2147483647 h 6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2"/>
                <a:gd name="T145" fmla="*/ 0 h 68"/>
                <a:gd name="T146" fmla="*/ 112 w 112"/>
                <a:gd name="T147" fmla="*/ 68 h 6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2" h="68">
                  <a:moveTo>
                    <a:pt x="0" y="26"/>
                  </a:moveTo>
                  <a:lnTo>
                    <a:pt x="14" y="26"/>
                  </a:lnTo>
                  <a:lnTo>
                    <a:pt x="16" y="16"/>
                  </a:lnTo>
                  <a:lnTo>
                    <a:pt x="22" y="14"/>
                  </a:lnTo>
                  <a:lnTo>
                    <a:pt x="22" y="4"/>
                  </a:lnTo>
                  <a:lnTo>
                    <a:pt x="32" y="6"/>
                  </a:lnTo>
                  <a:lnTo>
                    <a:pt x="36" y="0"/>
                  </a:lnTo>
                  <a:lnTo>
                    <a:pt x="44" y="6"/>
                  </a:lnTo>
                  <a:lnTo>
                    <a:pt x="44" y="10"/>
                  </a:lnTo>
                  <a:lnTo>
                    <a:pt x="36" y="14"/>
                  </a:lnTo>
                  <a:lnTo>
                    <a:pt x="32" y="16"/>
                  </a:lnTo>
                  <a:lnTo>
                    <a:pt x="40" y="16"/>
                  </a:lnTo>
                  <a:lnTo>
                    <a:pt x="46" y="18"/>
                  </a:lnTo>
                  <a:lnTo>
                    <a:pt x="44" y="28"/>
                  </a:lnTo>
                  <a:lnTo>
                    <a:pt x="58" y="28"/>
                  </a:lnTo>
                  <a:lnTo>
                    <a:pt x="64" y="30"/>
                  </a:lnTo>
                  <a:lnTo>
                    <a:pt x="78" y="30"/>
                  </a:lnTo>
                  <a:lnTo>
                    <a:pt x="84" y="26"/>
                  </a:lnTo>
                  <a:lnTo>
                    <a:pt x="84" y="30"/>
                  </a:lnTo>
                  <a:lnTo>
                    <a:pt x="88" y="32"/>
                  </a:lnTo>
                  <a:lnTo>
                    <a:pt x="98" y="38"/>
                  </a:lnTo>
                  <a:lnTo>
                    <a:pt x="102" y="44"/>
                  </a:lnTo>
                  <a:lnTo>
                    <a:pt x="108" y="48"/>
                  </a:lnTo>
                  <a:lnTo>
                    <a:pt x="112" y="58"/>
                  </a:lnTo>
                  <a:lnTo>
                    <a:pt x="106" y="60"/>
                  </a:lnTo>
                  <a:lnTo>
                    <a:pt x="98" y="62"/>
                  </a:lnTo>
                  <a:lnTo>
                    <a:pt x="90" y="64"/>
                  </a:lnTo>
                  <a:lnTo>
                    <a:pt x="82" y="66"/>
                  </a:lnTo>
                  <a:lnTo>
                    <a:pt x="76" y="68"/>
                  </a:lnTo>
                  <a:lnTo>
                    <a:pt x="74" y="68"/>
                  </a:lnTo>
                  <a:lnTo>
                    <a:pt x="70" y="68"/>
                  </a:lnTo>
                  <a:lnTo>
                    <a:pt x="66" y="64"/>
                  </a:lnTo>
                  <a:lnTo>
                    <a:pt x="60" y="58"/>
                  </a:lnTo>
                  <a:lnTo>
                    <a:pt x="58" y="50"/>
                  </a:lnTo>
                  <a:lnTo>
                    <a:pt x="54" y="40"/>
                  </a:lnTo>
                  <a:lnTo>
                    <a:pt x="48" y="40"/>
                  </a:lnTo>
                  <a:lnTo>
                    <a:pt x="44" y="46"/>
                  </a:lnTo>
                  <a:lnTo>
                    <a:pt x="40" y="50"/>
                  </a:lnTo>
                  <a:lnTo>
                    <a:pt x="34" y="56"/>
                  </a:lnTo>
                  <a:lnTo>
                    <a:pt x="30" y="60"/>
                  </a:lnTo>
                  <a:lnTo>
                    <a:pt x="20" y="66"/>
                  </a:lnTo>
                  <a:lnTo>
                    <a:pt x="12" y="66"/>
                  </a:lnTo>
                  <a:lnTo>
                    <a:pt x="16" y="56"/>
                  </a:lnTo>
                  <a:lnTo>
                    <a:pt x="16" y="46"/>
                  </a:lnTo>
                  <a:lnTo>
                    <a:pt x="12" y="42"/>
                  </a:lnTo>
                  <a:lnTo>
                    <a:pt x="6" y="38"/>
                  </a:lnTo>
                  <a:lnTo>
                    <a:pt x="0" y="32"/>
                  </a:lnTo>
                  <a:lnTo>
                    <a:pt x="0"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10" name="Freeform 239"/>
            <p:cNvSpPr>
              <a:spLocks/>
            </p:cNvSpPr>
            <p:nvPr/>
          </p:nvSpPr>
          <p:spPr bwMode="auto">
            <a:xfrm>
              <a:off x="5471520" y="3305243"/>
              <a:ext cx="161435" cy="73009"/>
            </a:xfrm>
            <a:custGeom>
              <a:avLst/>
              <a:gdLst>
                <a:gd name="T0" fmla="*/ 2147483647 w 110"/>
                <a:gd name="T1" fmla="*/ 2147483647 h 46"/>
                <a:gd name="T2" fmla="*/ 2147483647 w 110"/>
                <a:gd name="T3" fmla="*/ 2147483647 h 46"/>
                <a:gd name="T4" fmla="*/ 2147483647 w 110"/>
                <a:gd name="T5" fmla="*/ 2147483647 h 46"/>
                <a:gd name="T6" fmla="*/ 2147483647 w 110"/>
                <a:gd name="T7" fmla="*/ 2147483647 h 46"/>
                <a:gd name="T8" fmla="*/ 2147483647 w 110"/>
                <a:gd name="T9" fmla="*/ 2147483647 h 46"/>
                <a:gd name="T10" fmla="*/ 2147483647 w 110"/>
                <a:gd name="T11" fmla="*/ 2147483647 h 46"/>
                <a:gd name="T12" fmla="*/ 2147483647 w 110"/>
                <a:gd name="T13" fmla="*/ 2147483647 h 46"/>
                <a:gd name="T14" fmla="*/ 2147483647 w 110"/>
                <a:gd name="T15" fmla="*/ 2147483647 h 46"/>
                <a:gd name="T16" fmla="*/ 2147483647 w 110"/>
                <a:gd name="T17" fmla="*/ 2147483647 h 46"/>
                <a:gd name="T18" fmla="*/ 2147483647 w 110"/>
                <a:gd name="T19" fmla="*/ 2147483647 h 46"/>
                <a:gd name="T20" fmla="*/ 2147483647 w 110"/>
                <a:gd name="T21" fmla="*/ 2147483647 h 46"/>
                <a:gd name="T22" fmla="*/ 2147483647 w 110"/>
                <a:gd name="T23" fmla="*/ 2147483647 h 46"/>
                <a:gd name="T24" fmla="*/ 2147483647 w 110"/>
                <a:gd name="T25" fmla="*/ 2147483647 h 46"/>
                <a:gd name="T26" fmla="*/ 2147483647 w 110"/>
                <a:gd name="T27" fmla="*/ 2147483647 h 46"/>
                <a:gd name="T28" fmla="*/ 2147483647 w 110"/>
                <a:gd name="T29" fmla="*/ 2147483647 h 46"/>
                <a:gd name="T30" fmla="*/ 2147483647 w 110"/>
                <a:gd name="T31" fmla="*/ 2147483647 h 46"/>
                <a:gd name="T32" fmla="*/ 2147483647 w 110"/>
                <a:gd name="T33" fmla="*/ 2147483647 h 46"/>
                <a:gd name="T34" fmla="*/ 2147483647 w 110"/>
                <a:gd name="T35" fmla="*/ 2147483647 h 46"/>
                <a:gd name="T36" fmla="*/ 2147483647 w 110"/>
                <a:gd name="T37" fmla="*/ 2147483647 h 46"/>
                <a:gd name="T38" fmla="*/ 2147483647 w 110"/>
                <a:gd name="T39" fmla="*/ 2147483647 h 46"/>
                <a:gd name="T40" fmla="*/ 2147483647 w 110"/>
                <a:gd name="T41" fmla="*/ 2147483647 h 46"/>
                <a:gd name="T42" fmla="*/ 2147483647 w 110"/>
                <a:gd name="T43" fmla="*/ 2147483647 h 46"/>
                <a:gd name="T44" fmla="*/ 2147483647 w 110"/>
                <a:gd name="T45" fmla="*/ 2147483647 h 46"/>
                <a:gd name="T46" fmla="*/ 2147483647 w 110"/>
                <a:gd name="T47" fmla="*/ 2147483647 h 46"/>
                <a:gd name="T48" fmla="*/ 0 w 110"/>
                <a:gd name="T49" fmla="*/ 0 h 46"/>
                <a:gd name="T50" fmla="*/ 2147483647 w 110"/>
                <a:gd name="T51" fmla="*/ 2147483647 h 46"/>
                <a:gd name="T52" fmla="*/ 2147483647 w 110"/>
                <a:gd name="T53" fmla="*/ 2147483647 h 46"/>
                <a:gd name="T54" fmla="*/ 2147483647 w 110"/>
                <a:gd name="T55" fmla="*/ 2147483647 h 46"/>
                <a:gd name="T56" fmla="*/ 2147483647 w 110"/>
                <a:gd name="T57" fmla="*/ 2147483647 h 46"/>
                <a:gd name="T58" fmla="*/ 2147483647 w 110"/>
                <a:gd name="T59" fmla="*/ 2147483647 h 46"/>
                <a:gd name="T60" fmla="*/ 2147483647 w 110"/>
                <a:gd name="T61" fmla="*/ 2147483647 h 46"/>
                <a:gd name="T62" fmla="*/ 2147483647 w 110"/>
                <a:gd name="T63" fmla="*/ 2147483647 h 46"/>
                <a:gd name="T64" fmla="*/ 2147483647 w 110"/>
                <a:gd name="T65" fmla="*/ 2147483647 h 46"/>
                <a:gd name="T66" fmla="*/ 2147483647 w 110"/>
                <a:gd name="T67" fmla="*/ 2147483647 h 46"/>
                <a:gd name="T68" fmla="*/ 2147483647 w 110"/>
                <a:gd name="T69" fmla="*/ 2147483647 h 46"/>
                <a:gd name="T70" fmla="*/ 2147483647 w 110"/>
                <a:gd name="T71" fmla="*/ 2147483647 h 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0"/>
                <a:gd name="T109" fmla="*/ 0 h 46"/>
                <a:gd name="T110" fmla="*/ 110 w 110"/>
                <a:gd name="T111" fmla="*/ 46 h 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0" h="46">
                  <a:moveTo>
                    <a:pt x="36" y="36"/>
                  </a:moveTo>
                  <a:lnTo>
                    <a:pt x="44" y="34"/>
                  </a:lnTo>
                  <a:lnTo>
                    <a:pt x="50" y="34"/>
                  </a:lnTo>
                  <a:lnTo>
                    <a:pt x="60" y="36"/>
                  </a:lnTo>
                  <a:lnTo>
                    <a:pt x="64" y="40"/>
                  </a:lnTo>
                  <a:lnTo>
                    <a:pt x="66" y="42"/>
                  </a:lnTo>
                  <a:lnTo>
                    <a:pt x="66" y="44"/>
                  </a:lnTo>
                  <a:lnTo>
                    <a:pt x="78" y="44"/>
                  </a:lnTo>
                  <a:lnTo>
                    <a:pt x="86" y="44"/>
                  </a:lnTo>
                  <a:lnTo>
                    <a:pt x="88" y="38"/>
                  </a:lnTo>
                  <a:lnTo>
                    <a:pt x="96" y="42"/>
                  </a:lnTo>
                  <a:lnTo>
                    <a:pt x="100" y="46"/>
                  </a:lnTo>
                  <a:lnTo>
                    <a:pt x="110" y="46"/>
                  </a:lnTo>
                  <a:lnTo>
                    <a:pt x="106" y="40"/>
                  </a:lnTo>
                  <a:lnTo>
                    <a:pt x="104" y="36"/>
                  </a:lnTo>
                  <a:lnTo>
                    <a:pt x="108" y="32"/>
                  </a:lnTo>
                  <a:lnTo>
                    <a:pt x="98" y="30"/>
                  </a:lnTo>
                  <a:lnTo>
                    <a:pt x="92" y="22"/>
                  </a:lnTo>
                  <a:lnTo>
                    <a:pt x="76" y="16"/>
                  </a:lnTo>
                  <a:lnTo>
                    <a:pt x="62" y="16"/>
                  </a:lnTo>
                  <a:lnTo>
                    <a:pt x="52" y="10"/>
                  </a:lnTo>
                  <a:lnTo>
                    <a:pt x="40" y="8"/>
                  </a:lnTo>
                  <a:lnTo>
                    <a:pt x="30" y="6"/>
                  </a:lnTo>
                  <a:lnTo>
                    <a:pt x="18" y="2"/>
                  </a:lnTo>
                  <a:lnTo>
                    <a:pt x="0" y="0"/>
                  </a:lnTo>
                  <a:lnTo>
                    <a:pt x="6" y="4"/>
                  </a:lnTo>
                  <a:lnTo>
                    <a:pt x="12" y="8"/>
                  </a:lnTo>
                  <a:lnTo>
                    <a:pt x="20" y="12"/>
                  </a:lnTo>
                  <a:lnTo>
                    <a:pt x="24" y="14"/>
                  </a:lnTo>
                  <a:lnTo>
                    <a:pt x="30" y="16"/>
                  </a:lnTo>
                  <a:lnTo>
                    <a:pt x="32" y="20"/>
                  </a:lnTo>
                  <a:lnTo>
                    <a:pt x="34" y="24"/>
                  </a:lnTo>
                  <a:lnTo>
                    <a:pt x="34" y="26"/>
                  </a:lnTo>
                  <a:lnTo>
                    <a:pt x="36" y="30"/>
                  </a:lnTo>
                  <a:lnTo>
                    <a:pt x="36" y="32"/>
                  </a:lnTo>
                  <a:lnTo>
                    <a:pt x="36"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11" name="Freeform 240"/>
            <p:cNvSpPr>
              <a:spLocks/>
            </p:cNvSpPr>
            <p:nvPr/>
          </p:nvSpPr>
          <p:spPr bwMode="auto">
            <a:xfrm>
              <a:off x="5568381" y="3372942"/>
              <a:ext cx="74952" cy="67700"/>
            </a:xfrm>
            <a:custGeom>
              <a:avLst/>
              <a:gdLst>
                <a:gd name="T0" fmla="*/ 0 w 52"/>
                <a:gd name="T1" fmla="*/ 0 h 42"/>
                <a:gd name="T2" fmla="*/ 2147483647 w 52"/>
                <a:gd name="T3" fmla="*/ 0 h 42"/>
                <a:gd name="T4" fmla="*/ 2147483647 w 52"/>
                <a:gd name="T5" fmla="*/ 2147483647 h 42"/>
                <a:gd name="T6" fmla="*/ 2147483647 w 52"/>
                <a:gd name="T7" fmla="*/ 2147483647 h 42"/>
                <a:gd name="T8" fmla="*/ 2147483647 w 52"/>
                <a:gd name="T9" fmla="*/ 2147483647 h 42"/>
                <a:gd name="T10" fmla="*/ 2147483647 w 52"/>
                <a:gd name="T11" fmla="*/ 2147483647 h 42"/>
                <a:gd name="T12" fmla="*/ 2147483647 w 52"/>
                <a:gd name="T13" fmla="*/ 2147483647 h 42"/>
                <a:gd name="T14" fmla="*/ 2147483647 w 52"/>
                <a:gd name="T15" fmla="*/ 2147483647 h 42"/>
                <a:gd name="T16" fmla="*/ 2147483647 w 52"/>
                <a:gd name="T17" fmla="*/ 2147483647 h 42"/>
                <a:gd name="T18" fmla="*/ 2147483647 w 52"/>
                <a:gd name="T19" fmla="*/ 2147483647 h 42"/>
                <a:gd name="T20" fmla="*/ 2147483647 w 52"/>
                <a:gd name="T21" fmla="*/ 2147483647 h 42"/>
                <a:gd name="T22" fmla="*/ 2147483647 w 52"/>
                <a:gd name="T23" fmla="*/ 2147483647 h 42"/>
                <a:gd name="T24" fmla="*/ 2147483647 w 52"/>
                <a:gd name="T25" fmla="*/ 2147483647 h 42"/>
                <a:gd name="T26" fmla="*/ 2147483647 w 52"/>
                <a:gd name="T27" fmla="*/ 2147483647 h 42"/>
                <a:gd name="T28" fmla="*/ 2147483647 w 52"/>
                <a:gd name="T29" fmla="*/ 2147483647 h 42"/>
                <a:gd name="T30" fmla="*/ 2147483647 w 52"/>
                <a:gd name="T31" fmla="*/ 2147483647 h 42"/>
                <a:gd name="T32" fmla="*/ 2147483647 w 52"/>
                <a:gd name="T33" fmla="*/ 2147483647 h 42"/>
                <a:gd name="T34" fmla="*/ 2147483647 w 52"/>
                <a:gd name="T35" fmla="*/ 2147483647 h 42"/>
                <a:gd name="T36" fmla="*/ 2147483647 w 52"/>
                <a:gd name="T37" fmla="*/ 2147483647 h 42"/>
                <a:gd name="T38" fmla="*/ 2147483647 w 52"/>
                <a:gd name="T39" fmla="*/ 2147483647 h 42"/>
                <a:gd name="T40" fmla="*/ 0 w 52"/>
                <a:gd name="T41" fmla="*/ 0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42"/>
                <a:gd name="T65" fmla="*/ 52 w 52"/>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42">
                  <a:moveTo>
                    <a:pt x="0" y="0"/>
                  </a:moveTo>
                  <a:lnTo>
                    <a:pt x="20" y="0"/>
                  </a:lnTo>
                  <a:lnTo>
                    <a:pt x="26" y="6"/>
                  </a:lnTo>
                  <a:lnTo>
                    <a:pt x="28" y="6"/>
                  </a:lnTo>
                  <a:lnTo>
                    <a:pt x="30" y="10"/>
                  </a:lnTo>
                  <a:lnTo>
                    <a:pt x="32" y="16"/>
                  </a:lnTo>
                  <a:lnTo>
                    <a:pt x="38" y="22"/>
                  </a:lnTo>
                  <a:lnTo>
                    <a:pt x="40" y="22"/>
                  </a:lnTo>
                  <a:lnTo>
                    <a:pt x="48" y="26"/>
                  </a:lnTo>
                  <a:lnTo>
                    <a:pt x="52" y="38"/>
                  </a:lnTo>
                  <a:lnTo>
                    <a:pt x="48" y="42"/>
                  </a:lnTo>
                  <a:lnTo>
                    <a:pt x="42" y="38"/>
                  </a:lnTo>
                  <a:lnTo>
                    <a:pt x="38" y="34"/>
                  </a:lnTo>
                  <a:lnTo>
                    <a:pt x="32" y="30"/>
                  </a:lnTo>
                  <a:lnTo>
                    <a:pt x="24" y="32"/>
                  </a:lnTo>
                  <a:lnTo>
                    <a:pt x="20" y="26"/>
                  </a:lnTo>
                  <a:lnTo>
                    <a:pt x="16" y="22"/>
                  </a:lnTo>
                  <a:lnTo>
                    <a:pt x="12" y="20"/>
                  </a:lnTo>
                  <a:lnTo>
                    <a:pt x="2" y="18"/>
                  </a:lnTo>
                  <a:lnTo>
                    <a:pt x="2" y="1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12" name="Freeform 241"/>
            <p:cNvSpPr>
              <a:spLocks/>
            </p:cNvSpPr>
            <p:nvPr/>
          </p:nvSpPr>
          <p:spPr bwMode="auto">
            <a:xfrm>
              <a:off x="5598362" y="3357013"/>
              <a:ext cx="113005" cy="92921"/>
            </a:xfrm>
            <a:custGeom>
              <a:avLst/>
              <a:gdLst>
                <a:gd name="T0" fmla="*/ 2147483647 w 78"/>
                <a:gd name="T1" fmla="*/ 2147483647 h 60"/>
                <a:gd name="T2" fmla="*/ 2147483647 w 78"/>
                <a:gd name="T3" fmla="*/ 2147483647 h 60"/>
                <a:gd name="T4" fmla="*/ 2147483647 w 78"/>
                <a:gd name="T5" fmla="*/ 2147483647 h 60"/>
                <a:gd name="T6" fmla="*/ 2147483647 w 78"/>
                <a:gd name="T7" fmla="*/ 2147483647 h 60"/>
                <a:gd name="T8" fmla="*/ 2147483647 w 78"/>
                <a:gd name="T9" fmla="*/ 2147483647 h 60"/>
                <a:gd name="T10" fmla="*/ 2147483647 w 78"/>
                <a:gd name="T11" fmla="*/ 2147483647 h 60"/>
                <a:gd name="T12" fmla="*/ 2147483647 w 78"/>
                <a:gd name="T13" fmla="*/ 0 h 60"/>
                <a:gd name="T14" fmla="*/ 2147483647 w 78"/>
                <a:gd name="T15" fmla="*/ 2147483647 h 60"/>
                <a:gd name="T16" fmla="*/ 2147483647 w 78"/>
                <a:gd name="T17" fmla="*/ 2147483647 h 60"/>
                <a:gd name="T18" fmla="*/ 2147483647 w 78"/>
                <a:gd name="T19" fmla="*/ 2147483647 h 60"/>
                <a:gd name="T20" fmla="*/ 2147483647 w 78"/>
                <a:gd name="T21" fmla="*/ 2147483647 h 60"/>
                <a:gd name="T22" fmla="*/ 2147483647 w 78"/>
                <a:gd name="T23" fmla="*/ 2147483647 h 60"/>
                <a:gd name="T24" fmla="*/ 2147483647 w 78"/>
                <a:gd name="T25" fmla="*/ 2147483647 h 60"/>
                <a:gd name="T26" fmla="*/ 2147483647 w 78"/>
                <a:gd name="T27" fmla="*/ 2147483647 h 60"/>
                <a:gd name="T28" fmla="*/ 0 w 78"/>
                <a:gd name="T29" fmla="*/ 2147483647 h 60"/>
                <a:gd name="T30" fmla="*/ 2147483647 w 78"/>
                <a:gd name="T31" fmla="*/ 2147483647 h 60"/>
                <a:gd name="T32" fmla="*/ 2147483647 w 78"/>
                <a:gd name="T33" fmla="*/ 2147483647 h 60"/>
                <a:gd name="T34" fmla="*/ 2147483647 w 78"/>
                <a:gd name="T35" fmla="*/ 2147483647 h 60"/>
                <a:gd name="T36" fmla="*/ 2147483647 w 78"/>
                <a:gd name="T37" fmla="*/ 2147483647 h 60"/>
                <a:gd name="T38" fmla="*/ 2147483647 w 78"/>
                <a:gd name="T39" fmla="*/ 2147483647 h 60"/>
                <a:gd name="T40" fmla="*/ 2147483647 w 78"/>
                <a:gd name="T41" fmla="*/ 2147483647 h 60"/>
                <a:gd name="T42" fmla="*/ 2147483647 w 78"/>
                <a:gd name="T43" fmla="*/ 2147483647 h 60"/>
                <a:gd name="T44" fmla="*/ 2147483647 w 78"/>
                <a:gd name="T45" fmla="*/ 2147483647 h 60"/>
                <a:gd name="T46" fmla="*/ 2147483647 w 78"/>
                <a:gd name="T47" fmla="*/ 2147483647 h 60"/>
                <a:gd name="T48" fmla="*/ 2147483647 w 78"/>
                <a:gd name="T49" fmla="*/ 2147483647 h 60"/>
                <a:gd name="T50" fmla="*/ 2147483647 w 78"/>
                <a:gd name="T51" fmla="*/ 2147483647 h 60"/>
                <a:gd name="T52" fmla="*/ 2147483647 w 78"/>
                <a:gd name="T53" fmla="*/ 2147483647 h 60"/>
                <a:gd name="T54" fmla="*/ 2147483647 w 78"/>
                <a:gd name="T55" fmla="*/ 2147483647 h 60"/>
                <a:gd name="T56" fmla="*/ 2147483647 w 78"/>
                <a:gd name="T57" fmla="*/ 2147483647 h 60"/>
                <a:gd name="T58" fmla="*/ 2147483647 w 78"/>
                <a:gd name="T59" fmla="*/ 2147483647 h 60"/>
                <a:gd name="T60" fmla="*/ 2147483647 w 78"/>
                <a:gd name="T61" fmla="*/ 2147483647 h 60"/>
                <a:gd name="T62" fmla="*/ 2147483647 w 78"/>
                <a:gd name="T63" fmla="*/ 2147483647 h 60"/>
                <a:gd name="T64" fmla="*/ 2147483647 w 78"/>
                <a:gd name="T65" fmla="*/ 2147483647 h 60"/>
                <a:gd name="T66" fmla="*/ 2147483647 w 78"/>
                <a:gd name="T67" fmla="*/ 2147483647 h 60"/>
                <a:gd name="T68" fmla="*/ 2147483647 w 78"/>
                <a:gd name="T69" fmla="*/ 2147483647 h 60"/>
                <a:gd name="T70" fmla="*/ 2147483647 w 78"/>
                <a:gd name="T71" fmla="*/ 2147483647 h 60"/>
                <a:gd name="T72" fmla="*/ 2147483647 w 78"/>
                <a:gd name="T73" fmla="*/ 2147483647 h 60"/>
                <a:gd name="T74" fmla="*/ 2147483647 w 78"/>
                <a:gd name="T75" fmla="*/ 2147483647 h 60"/>
                <a:gd name="T76" fmla="*/ 2147483647 w 78"/>
                <a:gd name="T77" fmla="*/ 2147483647 h 60"/>
                <a:gd name="T78" fmla="*/ 2147483647 w 78"/>
                <a:gd name="T79" fmla="*/ 2147483647 h 60"/>
                <a:gd name="T80" fmla="*/ 2147483647 w 78"/>
                <a:gd name="T81" fmla="*/ 2147483647 h 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8"/>
                <a:gd name="T124" fmla="*/ 0 h 60"/>
                <a:gd name="T125" fmla="*/ 78 w 78"/>
                <a:gd name="T126" fmla="*/ 60 h 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8" h="60">
                  <a:moveTo>
                    <a:pt x="52" y="2"/>
                  </a:moveTo>
                  <a:lnTo>
                    <a:pt x="48" y="6"/>
                  </a:lnTo>
                  <a:lnTo>
                    <a:pt x="42" y="12"/>
                  </a:lnTo>
                  <a:lnTo>
                    <a:pt x="36" y="12"/>
                  </a:lnTo>
                  <a:lnTo>
                    <a:pt x="32" y="8"/>
                  </a:lnTo>
                  <a:lnTo>
                    <a:pt x="28" y="6"/>
                  </a:lnTo>
                  <a:lnTo>
                    <a:pt x="22" y="0"/>
                  </a:lnTo>
                  <a:lnTo>
                    <a:pt x="18" y="4"/>
                  </a:lnTo>
                  <a:lnTo>
                    <a:pt x="20" y="8"/>
                  </a:lnTo>
                  <a:lnTo>
                    <a:pt x="24" y="14"/>
                  </a:lnTo>
                  <a:lnTo>
                    <a:pt x="20" y="14"/>
                  </a:lnTo>
                  <a:lnTo>
                    <a:pt x="14" y="14"/>
                  </a:lnTo>
                  <a:lnTo>
                    <a:pt x="10" y="10"/>
                  </a:lnTo>
                  <a:lnTo>
                    <a:pt x="2" y="6"/>
                  </a:lnTo>
                  <a:lnTo>
                    <a:pt x="0" y="12"/>
                  </a:lnTo>
                  <a:lnTo>
                    <a:pt x="6" y="18"/>
                  </a:lnTo>
                  <a:lnTo>
                    <a:pt x="8" y="18"/>
                  </a:lnTo>
                  <a:lnTo>
                    <a:pt x="10" y="24"/>
                  </a:lnTo>
                  <a:lnTo>
                    <a:pt x="12" y="28"/>
                  </a:lnTo>
                  <a:lnTo>
                    <a:pt x="14" y="30"/>
                  </a:lnTo>
                  <a:lnTo>
                    <a:pt x="20" y="34"/>
                  </a:lnTo>
                  <a:lnTo>
                    <a:pt x="28" y="38"/>
                  </a:lnTo>
                  <a:lnTo>
                    <a:pt x="32" y="50"/>
                  </a:lnTo>
                  <a:lnTo>
                    <a:pt x="36" y="46"/>
                  </a:lnTo>
                  <a:lnTo>
                    <a:pt x="42" y="42"/>
                  </a:lnTo>
                  <a:lnTo>
                    <a:pt x="46" y="38"/>
                  </a:lnTo>
                  <a:lnTo>
                    <a:pt x="54" y="38"/>
                  </a:lnTo>
                  <a:lnTo>
                    <a:pt x="54" y="44"/>
                  </a:lnTo>
                  <a:lnTo>
                    <a:pt x="56" y="46"/>
                  </a:lnTo>
                  <a:lnTo>
                    <a:pt x="56" y="52"/>
                  </a:lnTo>
                  <a:lnTo>
                    <a:pt x="58" y="54"/>
                  </a:lnTo>
                  <a:lnTo>
                    <a:pt x="60" y="56"/>
                  </a:lnTo>
                  <a:lnTo>
                    <a:pt x="64" y="56"/>
                  </a:lnTo>
                  <a:lnTo>
                    <a:pt x="68" y="60"/>
                  </a:lnTo>
                  <a:lnTo>
                    <a:pt x="72" y="28"/>
                  </a:lnTo>
                  <a:lnTo>
                    <a:pt x="78" y="28"/>
                  </a:lnTo>
                  <a:lnTo>
                    <a:pt x="64" y="18"/>
                  </a:lnTo>
                  <a:lnTo>
                    <a:pt x="62" y="14"/>
                  </a:lnTo>
                  <a:lnTo>
                    <a:pt x="56" y="8"/>
                  </a:lnTo>
                  <a:lnTo>
                    <a:pt x="56" y="6"/>
                  </a:lnTo>
                  <a:lnTo>
                    <a:pt x="5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13" name="Freeform 267"/>
            <p:cNvSpPr>
              <a:spLocks/>
            </p:cNvSpPr>
            <p:nvPr/>
          </p:nvSpPr>
          <p:spPr bwMode="auto">
            <a:xfrm>
              <a:off x="7933409" y="4637995"/>
              <a:ext cx="222550" cy="241594"/>
            </a:xfrm>
            <a:custGeom>
              <a:avLst/>
              <a:gdLst>
                <a:gd name="T0" fmla="*/ 2147483647 w 152"/>
                <a:gd name="T1" fmla="*/ 2147483647 h 154"/>
                <a:gd name="T2" fmla="*/ 0 w 152"/>
                <a:gd name="T3" fmla="*/ 2147483647 h 154"/>
                <a:gd name="T4" fmla="*/ 2147483647 w 152"/>
                <a:gd name="T5" fmla="*/ 2147483647 h 154"/>
                <a:gd name="T6" fmla="*/ 2147483647 w 152"/>
                <a:gd name="T7" fmla="*/ 2147483647 h 154"/>
                <a:gd name="T8" fmla="*/ 2147483647 w 152"/>
                <a:gd name="T9" fmla="*/ 2147483647 h 154"/>
                <a:gd name="T10" fmla="*/ 2147483647 w 152"/>
                <a:gd name="T11" fmla="*/ 2147483647 h 154"/>
                <a:gd name="T12" fmla="*/ 2147483647 w 152"/>
                <a:gd name="T13" fmla="*/ 2147483647 h 154"/>
                <a:gd name="T14" fmla="*/ 2147483647 w 152"/>
                <a:gd name="T15" fmla="*/ 2147483647 h 154"/>
                <a:gd name="T16" fmla="*/ 2147483647 w 152"/>
                <a:gd name="T17" fmla="*/ 2147483647 h 154"/>
                <a:gd name="T18" fmla="*/ 2147483647 w 152"/>
                <a:gd name="T19" fmla="*/ 2147483647 h 154"/>
                <a:gd name="T20" fmla="*/ 2147483647 w 152"/>
                <a:gd name="T21" fmla="*/ 2147483647 h 154"/>
                <a:gd name="T22" fmla="*/ 2147483647 w 152"/>
                <a:gd name="T23" fmla="*/ 2147483647 h 154"/>
                <a:gd name="T24" fmla="*/ 2147483647 w 152"/>
                <a:gd name="T25" fmla="*/ 2147483647 h 154"/>
                <a:gd name="T26" fmla="*/ 2147483647 w 152"/>
                <a:gd name="T27" fmla="*/ 2147483647 h 154"/>
                <a:gd name="T28" fmla="*/ 2147483647 w 152"/>
                <a:gd name="T29" fmla="*/ 2147483647 h 154"/>
                <a:gd name="T30" fmla="*/ 2147483647 w 152"/>
                <a:gd name="T31" fmla="*/ 2147483647 h 154"/>
                <a:gd name="T32" fmla="*/ 2147483647 w 152"/>
                <a:gd name="T33" fmla="*/ 2147483647 h 154"/>
                <a:gd name="T34" fmla="*/ 2147483647 w 152"/>
                <a:gd name="T35" fmla="*/ 2147483647 h 154"/>
                <a:gd name="T36" fmla="*/ 2147483647 w 152"/>
                <a:gd name="T37" fmla="*/ 2147483647 h 154"/>
                <a:gd name="T38" fmla="*/ 2147483647 w 152"/>
                <a:gd name="T39" fmla="*/ 2147483647 h 154"/>
                <a:gd name="T40" fmla="*/ 2147483647 w 152"/>
                <a:gd name="T41" fmla="*/ 2147483647 h 154"/>
                <a:gd name="T42" fmla="*/ 2147483647 w 152"/>
                <a:gd name="T43" fmla="*/ 2147483647 h 154"/>
                <a:gd name="T44" fmla="*/ 2147483647 w 152"/>
                <a:gd name="T45" fmla="*/ 2147483647 h 154"/>
                <a:gd name="T46" fmla="*/ 2147483647 w 152"/>
                <a:gd name="T47" fmla="*/ 2147483647 h 154"/>
                <a:gd name="T48" fmla="*/ 2147483647 w 152"/>
                <a:gd name="T49" fmla="*/ 2147483647 h 154"/>
                <a:gd name="T50" fmla="*/ 2147483647 w 152"/>
                <a:gd name="T51" fmla="*/ 2147483647 h 154"/>
                <a:gd name="T52" fmla="*/ 2147483647 w 152"/>
                <a:gd name="T53" fmla="*/ 2147483647 h 154"/>
                <a:gd name="T54" fmla="*/ 2147483647 w 152"/>
                <a:gd name="T55" fmla="*/ 2147483647 h 154"/>
                <a:gd name="T56" fmla="*/ 2147483647 w 152"/>
                <a:gd name="T57" fmla="*/ 2147483647 h 154"/>
                <a:gd name="T58" fmla="*/ 2147483647 w 152"/>
                <a:gd name="T59" fmla="*/ 2147483647 h 154"/>
                <a:gd name="T60" fmla="*/ 2147483647 w 152"/>
                <a:gd name="T61" fmla="*/ 2147483647 h 154"/>
                <a:gd name="T62" fmla="*/ 2147483647 w 152"/>
                <a:gd name="T63" fmla="*/ 2147483647 h 154"/>
                <a:gd name="T64" fmla="*/ 2147483647 w 152"/>
                <a:gd name="T65" fmla="*/ 2147483647 h 154"/>
                <a:gd name="T66" fmla="*/ 2147483647 w 152"/>
                <a:gd name="T67" fmla="*/ 2147483647 h 154"/>
                <a:gd name="T68" fmla="*/ 2147483647 w 152"/>
                <a:gd name="T69" fmla="*/ 2147483647 h 154"/>
                <a:gd name="T70" fmla="*/ 2147483647 w 152"/>
                <a:gd name="T71" fmla="*/ 2147483647 h 154"/>
                <a:gd name="T72" fmla="*/ 2147483647 w 152"/>
                <a:gd name="T73" fmla="*/ 2147483647 h 154"/>
                <a:gd name="T74" fmla="*/ 2147483647 w 152"/>
                <a:gd name="T75" fmla="*/ 0 h 1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2"/>
                <a:gd name="T115" fmla="*/ 0 h 154"/>
                <a:gd name="T116" fmla="*/ 152 w 152"/>
                <a:gd name="T117" fmla="*/ 154 h 1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2" h="154">
                  <a:moveTo>
                    <a:pt x="4" y="0"/>
                  </a:moveTo>
                  <a:lnTo>
                    <a:pt x="4" y="76"/>
                  </a:lnTo>
                  <a:lnTo>
                    <a:pt x="0" y="80"/>
                  </a:lnTo>
                  <a:lnTo>
                    <a:pt x="0" y="84"/>
                  </a:lnTo>
                  <a:lnTo>
                    <a:pt x="4" y="88"/>
                  </a:lnTo>
                  <a:lnTo>
                    <a:pt x="4" y="126"/>
                  </a:lnTo>
                  <a:lnTo>
                    <a:pt x="14" y="130"/>
                  </a:lnTo>
                  <a:lnTo>
                    <a:pt x="24" y="130"/>
                  </a:lnTo>
                  <a:lnTo>
                    <a:pt x="28" y="130"/>
                  </a:lnTo>
                  <a:lnTo>
                    <a:pt x="32" y="126"/>
                  </a:lnTo>
                  <a:lnTo>
                    <a:pt x="36" y="122"/>
                  </a:lnTo>
                  <a:lnTo>
                    <a:pt x="38" y="118"/>
                  </a:lnTo>
                  <a:lnTo>
                    <a:pt x="32" y="118"/>
                  </a:lnTo>
                  <a:lnTo>
                    <a:pt x="42" y="118"/>
                  </a:lnTo>
                  <a:lnTo>
                    <a:pt x="42" y="110"/>
                  </a:lnTo>
                  <a:lnTo>
                    <a:pt x="42" y="104"/>
                  </a:lnTo>
                  <a:lnTo>
                    <a:pt x="46" y="98"/>
                  </a:lnTo>
                  <a:lnTo>
                    <a:pt x="52" y="98"/>
                  </a:lnTo>
                  <a:lnTo>
                    <a:pt x="68" y="98"/>
                  </a:lnTo>
                  <a:lnTo>
                    <a:pt x="82" y="106"/>
                  </a:lnTo>
                  <a:lnTo>
                    <a:pt x="86" y="110"/>
                  </a:lnTo>
                  <a:lnTo>
                    <a:pt x="88" y="114"/>
                  </a:lnTo>
                  <a:lnTo>
                    <a:pt x="90" y="120"/>
                  </a:lnTo>
                  <a:lnTo>
                    <a:pt x="92" y="126"/>
                  </a:lnTo>
                  <a:lnTo>
                    <a:pt x="90" y="124"/>
                  </a:lnTo>
                  <a:lnTo>
                    <a:pt x="92" y="130"/>
                  </a:lnTo>
                  <a:lnTo>
                    <a:pt x="96" y="134"/>
                  </a:lnTo>
                  <a:lnTo>
                    <a:pt x="98" y="138"/>
                  </a:lnTo>
                  <a:lnTo>
                    <a:pt x="104" y="142"/>
                  </a:lnTo>
                  <a:lnTo>
                    <a:pt x="120" y="146"/>
                  </a:lnTo>
                  <a:lnTo>
                    <a:pt x="132" y="150"/>
                  </a:lnTo>
                  <a:lnTo>
                    <a:pt x="136" y="152"/>
                  </a:lnTo>
                  <a:lnTo>
                    <a:pt x="138" y="154"/>
                  </a:lnTo>
                  <a:lnTo>
                    <a:pt x="142" y="154"/>
                  </a:lnTo>
                  <a:lnTo>
                    <a:pt x="148" y="154"/>
                  </a:lnTo>
                  <a:lnTo>
                    <a:pt x="150" y="152"/>
                  </a:lnTo>
                  <a:lnTo>
                    <a:pt x="152" y="150"/>
                  </a:lnTo>
                  <a:lnTo>
                    <a:pt x="150" y="146"/>
                  </a:lnTo>
                  <a:lnTo>
                    <a:pt x="148" y="142"/>
                  </a:lnTo>
                  <a:lnTo>
                    <a:pt x="144" y="138"/>
                  </a:lnTo>
                  <a:lnTo>
                    <a:pt x="142" y="134"/>
                  </a:lnTo>
                  <a:lnTo>
                    <a:pt x="136" y="132"/>
                  </a:lnTo>
                  <a:lnTo>
                    <a:pt x="132" y="130"/>
                  </a:lnTo>
                  <a:lnTo>
                    <a:pt x="130" y="122"/>
                  </a:lnTo>
                  <a:lnTo>
                    <a:pt x="128" y="120"/>
                  </a:lnTo>
                  <a:lnTo>
                    <a:pt x="124" y="118"/>
                  </a:lnTo>
                  <a:lnTo>
                    <a:pt x="122" y="118"/>
                  </a:lnTo>
                  <a:lnTo>
                    <a:pt x="118" y="116"/>
                  </a:lnTo>
                  <a:lnTo>
                    <a:pt x="114" y="108"/>
                  </a:lnTo>
                  <a:lnTo>
                    <a:pt x="112" y="104"/>
                  </a:lnTo>
                  <a:lnTo>
                    <a:pt x="112" y="98"/>
                  </a:lnTo>
                  <a:lnTo>
                    <a:pt x="108" y="98"/>
                  </a:lnTo>
                  <a:lnTo>
                    <a:pt x="102" y="94"/>
                  </a:lnTo>
                  <a:lnTo>
                    <a:pt x="96" y="84"/>
                  </a:lnTo>
                  <a:lnTo>
                    <a:pt x="102" y="84"/>
                  </a:lnTo>
                  <a:lnTo>
                    <a:pt x="112" y="84"/>
                  </a:lnTo>
                  <a:lnTo>
                    <a:pt x="118" y="84"/>
                  </a:lnTo>
                  <a:lnTo>
                    <a:pt x="122" y="82"/>
                  </a:lnTo>
                  <a:lnTo>
                    <a:pt x="124" y="80"/>
                  </a:lnTo>
                  <a:lnTo>
                    <a:pt x="126" y="76"/>
                  </a:lnTo>
                  <a:lnTo>
                    <a:pt x="122" y="74"/>
                  </a:lnTo>
                  <a:lnTo>
                    <a:pt x="116" y="72"/>
                  </a:lnTo>
                  <a:lnTo>
                    <a:pt x="104" y="66"/>
                  </a:lnTo>
                  <a:lnTo>
                    <a:pt x="96" y="62"/>
                  </a:lnTo>
                  <a:lnTo>
                    <a:pt x="94" y="60"/>
                  </a:lnTo>
                  <a:lnTo>
                    <a:pt x="90" y="58"/>
                  </a:lnTo>
                  <a:lnTo>
                    <a:pt x="86" y="58"/>
                  </a:lnTo>
                  <a:lnTo>
                    <a:pt x="82" y="58"/>
                  </a:lnTo>
                  <a:lnTo>
                    <a:pt x="82" y="56"/>
                  </a:lnTo>
                  <a:lnTo>
                    <a:pt x="80" y="52"/>
                  </a:lnTo>
                  <a:lnTo>
                    <a:pt x="80" y="46"/>
                  </a:lnTo>
                  <a:lnTo>
                    <a:pt x="80" y="44"/>
                  </a:lnTo>
                  <a:lnTo>
                    <a:pt x="78" y="38"/>
                  </a:lnTo>
                  <a:lnTo>
                    <a:pt x="56" y="22"/>
                  </a:lnTo>
                  <a:lnTo>
                    <a:pt x="32" y="12"/>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14" name="Freeform 268"/>
            <p:cNvSpPr>
              <a:spLocks/>
            </p:cNvSpPr>
            <p:nvPr/>
          </p:nvSpPr>
          <p:spPr bwMode="auto">
            <a:xfrm>
              <a:off x="6864476" y="4401710"/>
              <a:ext cx="257144" cy="325224"/>
            </a:xfrm>
            <a:custGeom>
              <a:avLst/>
              <a:gdLst>
                <a:gd name="T0" fmla="*/ 2147483647 w 176"/>
                <a:gd name="T1" fmla="*/ 2147483647 h 206"/>
                <a:gd name="T2" fmla="*/ 2147483647 w 176"/>
                <a:gd name="T3" fmla="*/ 2147483647 h 206"/>
                <a:gd name="T4" fmla="*/ 2147483647 w 176"/>
                <a:gd name="T5" fmla="*/ 2147483647 h 206"/>
                <a:gd name="T6" fmla="*/ 0 w 176"/>
                <a:gd name="T7" fmla="*/ 2147483647 h 206"/>
                <a:gd name="T8" fmla="*/ 2147483647 w 176"/>
                <a:gd name="T9" fmla="*/ 0 h 206"/>
                <a:gd name="T10" fmla="*/ 2147483647 w 176"/>
                <a:gd name="T11" fmla="*/ 0 h 206"/>
                <a:gd name="T12" fmla="*/ 2147483647 w 176"/>
                <a:gd name="T13" fmla="*/ 2147483647 h 206"/>
                <a:gd name="T14" fmla="*/ 2147483647 w 176"/>
                <a:gd name="T15" fmla="*/ 2147483647 h 206"/>
                <a:gd name="T16" fmla="*/ 2147483647 w 176"/>
                <a:gd name="T17" fmla="*/ 2147483647 h 206"/>
                <a:gd name="T18" fmla="*/ 2147483647 w 176"/>
                <a:gd name="T19" fmla="*/ 2147483647 h 206"/>
                <a:gd name="T20" fmla="*/ 2147483647 w 176"/>
                <a:gd name="T21" fmla="*/ 2147483647 h 206"/>
                <a:gd name="T22" fmla="*/ 2147483647 w 176"/>
                <a:gd name="T23" fmla="*/ 2147483647 h 206"/>
                <a:gd name="T24" fmla="*/ 2147483647 w 176"/>
                <a:gd name="T25" fmla="*/ 2147483647 h 206"/>
                <a:gd name="T26" fmla="*/ 2147483647 w 176"/>
                <a:gd name="T27" fmla="*/ 2147483647 h 206"/>
                <a:gd name="T28" fmla="*/ 2147483647 w 176"/>
                <a:gd name="T29" fmla="*/ 2147483647 h 206"/>
                <a:gd name="T30" fmla="*/ 2147483647 w 176"/>
                <a:gd name="T31" fmla="*/ 2147483647 h 206"/>
                <a:gd name="T32" fmla="*/ 2147483647 w 176"/>
                <a:gd name="T33" fmla="*/ 2147483647 h 206"/>
                <a:gd name="T34" fmla="*/ 2147483647 w 176"/>
                <a:gd name="T35" fmla="*/ 2147483647 h 206"/>
                <a:gd name="T36" fmla="*/ 2147483647 w 176"/>
                <a:gd name="T37" fmla="*/ 2147483647 h 206"/>
                <a:gd name="T38" fmla="*/ 2147483647 w 176"/>
                <a:gd name="T39" fmla="*/ 2147483647 h 206"/>
                <a:gd name="T40" fmla="*/ 2147483647 w 176"/>
                <a:gd name="T41" fmla="*/ 2147483647 h 206"/>
                <a:gd name="T42" fmla="*/ 2147483647 w 176"/>
                <a:gd name="T43" fmla="*/ 2147483647 h 206"/>
                <a:gd name="T44" fmla="*/ 2147483647 w 176"/>
                <a:gd name="T45" fmla="*/ 2147483647 h 206"/>
                <a:gd name="T46" fmla="*/ 2147483647 w 176"/>
                <a:gd name="T47" fmla="*/ 2147483647 h 206"/>
                <a:gd name="T48" fmla="*/ 2147483647 w 176"/>
                <a:gd name="T49" fmla="*/ 2147483647 h 206"/>
                <a:gd name="T50" fmla="*/ 2147483647 w 176"/>
                <a:gd name="T51" fmla="*/ 2147483647 h 206"/>
                <a:gd name="T52" fmla="*/ 2147483647 w 176"/>
                <a:gd name="T53" fmla="*/ 2147483647 h 206"/>
                <a:gd name="T54" fmla="*/ 2147483647 w 176"/>
                <a:gd name="T55" fmla="*/ 2147483647 h 206"/>
                <a:gd name="T56" fmla="*/ 2147483647 w 176"/>
                <a:gd name="T57" fmla="*/ 2147483647 h 206"/>
                <a:gd name="T58" fmla="*/ 2147483647 w 176"/>
                <a:gd name="T59" fmla="*/ 2147483647 h 206"/>
                <a:gd name="T60" fmla="*/ 2147483647 w 176"/>
                <a:gd name="T61" fmla="*/ 2147483647 h 206"/>
                <a:gd name="T62" fmla="*/ 2147483647 w 176"/>
                <a:gd name="T63" fmla="*/ 2147483647 h 206"/>
                <a:gd name="T64" fmla="*/ 2147483647 w 176"/>
                <a:gd name="T65" fmla="*/ 2147483647 h 206"/>
                <a:gd name="T66" fmla="*/ 2147483647 w 176"/>
                <a:gd name="T67" fmla="*/ 2147483647 h 206"/>
                <a:gd name="T68" fmla="*/ 2147483647 w 176"/>
                <a:gd name="T69" fmla="*/ 2147483647 h 206"/>
                <a:gd name="T70" fmla="*/ 2147483647 w 176"/>
                <a:gd name="T71" fmla="*/ 2147483647 h 206"/>
                <a:gd name="T72" fmla="*/ 2147483647 w 176"/>
                <a:gd name="T73" fmla="*/ 2147483647 h 206"/>
                <a:gd name="T74" fmla="*/ 2147483647 w 176"/>
                <a:gd name="T75" fmla="*/ 2147483647 h 206"/>
                <a:gd name="T76" fmla="*/ 2147483647 w 176"/>
                <a:gd name="T77" fmla="*/ 2147483647 h 206"/>
                <a:gd name="T78" fmla="*/ 2147483647 w 176"/>
                <a:gd name="T79" fmla="*/ 2147483647 h 206"/>
                <a:gd name="T80" fmla="*/ 2147483647 w 176"/>
                <a:gd name="T81" fmla="*/ 2147483647 h 206"/>
                <a:gd name="T82" fmla="*/ 2147483647 w 176"/>
                <a:gd name="T83" fmla="*/ 2147483647 h 206"/>
                <a:gd name="T84" fmla="*/ 2147483647 w 176"/>
                <a:gd name="T85" fmla="*/ 2147483647 h 206"/>
                <a:gd name="T86" fmla="*/ 2147483647 w 176"/>
                <a:gd name="T87" fmla="*/ 2147483647 h 20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6"/>
                <a:gd name="T133" fmla="*/ 0 h 206"/>
                <a:gd name="T134" fmla="*/ 176 w 176"/>
                <a:gd name="T135" fmla="*/ 206 h 20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6" h="206">
                  <a:moveTo>
                    <a:pt x="42" y="54"/>
                  </a:moveTo>
                  <a:lnTo>
                    <a:pt x="36" y="46"/>
                  </a:lnTo>
                  <a:lnTo>
                    <a:pt x="32" y="38"/>
                  </a:lnTo>
                  <a:lnTo>
                    <a:pt x="22" y="28"/>
                  </a:lnTo>
                  <a:lnTo>
                    <a:pt x="16" y="24"/>
                  </a:lnTo>
                  <a:lnTo>
                    <a:pt x="6" y="14"/>
                  </a:lnTo>
                  <a:lnTo>
                    <a:pt x="2" y="10"/>
                  </a:lnTo>
                  <a:lnTo>
                    <a:pt x="0" y="4"/>
                  </a:lnTo>
                  <a:lnTo>
                    <a:pt x="0" y="2"/>
                  </a:lnTo>
                  <a:lnTo>
                    <a:pt x="4" y="0"/>
                  </a:lnTo>
                  <a:lnTo>
                    <a:pt x="8" y="0"/>
                  </a:lnTo>
                  <a:lnTo>
                    <a:pt x="10" y="0"/>
                  </a:lnTo>
                  <a:lnTo>
                    <a:pt x="10" y="4"/>
                  </a:lnTo>
                  <a:lnTo>
                    <a:pt x="18" y="6"/>
                  </a:lnTo>
                  <a:lnTo>
                    <a:pt x="34" y="6"/>
                  </a:lnTo>
                  <a:lnTo>
                    <a:pt x="36" y="6"/>
                  </a:lnTo>
                  <a:lnTo>
                    <a:pt x="40" y="8"/>
                  </a:lnTo>
                  <a:lnTo>
                    <a:pt x="44" y="14"/>
                  </a:lnTo>
                  <a:lnTo>
                    <a:pt x="48" y="20"/>
                  </a:lnTo>
                  <a:lnTo>
                    <a:pt x="52" y="28"/>
                  </a:lnTo>
                  <a:lnTo>
                    <a:pt x="60" y="32"/>
                  </a:lnTo>
                  <a:lnTo>
                    <a:pt x="62" y="34"/>
                  </a:lnTo>
                  <a:lnTo>
                    <a:pt x="64" y="36"/>
                  </a:lnTo>
                  <a:lnTo>
                    <a:pt x="70" y="38"/>
                  </a:lnTo>
                  <a:lnTo>
                    <a:pt x="74" y="42"/>
                  </a:lnTo>
                  <a:lnTo>
                    <a:pt x="82" y="52"/>
                  </a:lnTo>
                  <a:lnTo>
                    <a:pt x="88" y="58"/>
                  </a:lnTo>
                  <a:lnTo>
                    <a:pt x="90" y="62"/>
                  </a:lnTo>
                  <a:lnTo>
                    <a:pt x="92" y="64"/>
                  </a:lnTo>
                  <a:lnTo>
                    <a:pt x="98" y="62"/>
                  </a:lnTo>
                  <a:lnTo>
                    <a:pt x="100" y="66"/>
                  </a:lnTo>
                  <a:lnTo>
                    <a:pt x="108" y="72"/>
                  </a:lnTo>
                  <a:lnTo>
                    <a:pt x="118" y="80"/>
                  </a:lnTo>
                  <a:lnTo>
                    <a:pt x="120" y="82"/>
                  </a:lnTo>
                  <a:lnTo>
                    <a:pt x="122" y="86"/>
                  </a:lnTo>
                  <a:lnTo>
                    <a:pt x="124" y="84"/>
                  </a:lnTo>
                  <a:lnTo>
                    <a:pt x="128" y="82"/>
                  </a:lnTo>
                  <a:lnTo>
                    <a:pt x="128" y="86"/>
                  </a:lnTo>
                  <a:lnTo>
                    <a:pt x="126" y="90"/>
                  </a:lnTo>
                  <a:lnTo>
                    <a:pt x="124" y="94"/>
                  </a:lnTo>
                  <a:lnTo>
                    <a:pt x="140" y="94"/>
                  </a:lnTo>
                  <a:lnTo>
                    <a:pt x="140" y="102"/>
                  </a:lnTo>
                  <a:lnTo>
                    <a:pt x="136" y="114"/>
                  </a:lnTo>
                  <a:lnTo>
                    <a:pt x="138" y="118"/>
                  </a:lnTo>
                  <a:lnTo>
                    <a:pt x="142" y="120"/>
                  </a:lnTo>
                  <a:lnTo>
                    <a:pt x="146" y="122"/>
                  </a:lnTo>
                  <a:lnTo>
                    <a:pt x="152" y="122"/>
                  </a:lnTo>
                  <a:lnTo>
                    <a:pt x="152" y="134"/>
                  </a:lnTo>
                  <a:lnTo>
                    <a:pt x="152" y="136"/>
                  </a:lnTo>
                  <a:lnTo>
                    <a:pt x="152" y="138"/>
                  </a:lnTo>
                  <a:lnTo>
                    <a:pt x="156" y="138"/>
                  </a:lnTo>
                  <a:lnTo>
                    <a:pt x="158" y="138"/>
                  </a:lnTo>
                  <a:lnTo>
                    <a:pt x="160" y="140"/>
                  </a:lnTo>
                  <a:lnTo>
                    <a:pt x="162" y="144"/>
                  </a:lnTo>
                  <a:lnTo>
                    <a:pt x="172" y="150"/>
                  </a:lnTo>
                  <a:lnTo>
                    <a:pt x="174" y="152"/>
                  </a:lnTo>
                  <a:lnTo>
                    <a:pt x="176" y="158"/>
                  </a:lnTo>
                  <a:lnTo>
                    <a:pt x="174" y="192"/>
                  </a:lnTo>
                  <a:lnTo>
                    <a:pt x="174" y="204"/>
                  </a:lnTo>
                  <a:lnTo>
                    <a:pt x="170" y="206"/>
                  </a:lnTo>
                  <a:lnTo>
                    <a:pt x="164" y="206"/>
                  </a:lnTo>
                  <a:lnTo>
                    <a:pt x="160" y="204"/>
                  </a:lnTo>
                  <a:lnTo>
                    <a:pt x="154" y="206"/>
                  </a:lnTo>
                  <a:lnTo>
                    <a:pt x="152" y="206"/>
                  </a:lnTo>
                  <a:lnTo>
                    <a:pt x="148" y="206"/>
                  </a:lnTo>
                  <a:lnTo>
                    <a:pt x="146" y="204"/>
                  </a:lnTo>
                  <a:lnTo>
                    <a:pt x="144" y="198"/>
                  </a:lnTo>
                  <a:lnTo>
                    <a:pt x="140" y="192"/>
                  </a:lnTo>
                  <a:lnTo>
                    <a:pt x="132" y="186"/>
                  </a:lnTo>
                  <a:lnTo>
                    <a:pt x="124" y="180"/>
                  </a:lnTo>
                  <a:lnTo>
                    <a:pt x="118" y="176"/>
                  </a:lnTo>
                  <a:lnTo>
                    <a:pt x="112" y="168"/>
                  </a:lnTo>
                  <a:lnTo>
                    <a:pt x="104" y="160"/>
                  </a:lnTo>
                  <a:lnTo>
                    <a:pt x="98" y="150"/>
                  </a:lnTo>
                  <a:lnTo>
                    <a:pt x="96" y="144"/>
                  </a:lnTo>
                  <a:lnTo>
                    <a:pt x="94" y="138"/>
                  </a:lnTo>
                  <a:lnTo>
                    <a:pt x="88" y="126"/>
                  </a:lnTo>
                  <a:lnTo>
                    <a:pt x="82" y="114"/>
                  </a:lnTo>
                  <a:lnTo>
                    <a:pt x="76" y="104"/>
                  </a:lnTo>
                  <a:lnTo>
                    <a:pt x="66" y="94"/>
                  </a:lnTo>
                  <a:lnTo>
                    <a:pt x="64" y="88"/>
                  </a:lnTo>
                  <a:lnTo>
                    <a:pt x="64" y="82"/>
                  </a:lnTo>
                  <a:lnTo>
                    <a:pt x="62" y="76"/>
                  </a:lnTo>
                  <a:lnTo>
                    <a:pt x="60" y="70"/>
                  </a:lnTo>
                  <a:lnTo>
                    <a:pt x="54" y="66"/>
                  </a:lnTo>
                  <a:lnTo>
                    <a:pt x="48" y="62"/>
                  </a:lnTo>
                  <a:lnTo>
                    <a:pt x="42" y="58"/>
                  </a:lnTo>
                  <a:lnTo>
                    <a:pt x="40" y="54"/>
                  </a:lnTo>
                  <a:lnTo>
                    <a:pt x="42"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15" name="Freeform 269"/>
            <p:cNvSpPr>
              <a:spLocks/>
            </p:cNvSpPr>
            <p:nvPr/>
          </p:nvSpPr>
          <p:spPr bwMode="auto">
            <a:xfrm>
              <a:off x="7194266" y="4449498"/>
              <a:ext cx="234082" cy="230974"/>
            </a:xfrm>
            <a:custGeom>
              <a:avLst/>
              <a:gdLst>
                <a:gd name="T0" fmla="*/ 2147483647 w 160"/>
                <a:gd name="T1" fmla="*/ 2147483647 h 146"/>
                <a:gd name="T2" fmla="*/ 2147483647 w 160"/>
                <a:gd name="T3" fmla="*/ 0 h 146"/>
                <a:gd name="T4" fmla="*/ 2147483647 w 160"/>
                <a:gd name="T5" fmla="*/ 2147483647 h 146"/>
                <a:gd name="T6" fmla="*/ 2147483647 w 160"/>
                <a:gd name="T7" fmla="*/ 2147483647 h 146"/>
                <a:gd name="T8" fmla="*/ 2147483647 w 160"/>
                <a:gd name="T9" fmla="*/ 2147483647 h 146"/>
                <a:gd name="T10" fmla="*/ 2147483647 w 160"/>
                <a:gd name="T11" fmla="*/ 2147483647 h 146"/>
                <a:gd name="T12" fmla="*/ 2147483647 w 160"/>
                <a:gd name="T13" fmla="*/ 2147483647 h 146"/>
                <a:gd name="T14" fmla="*/ 2147483647 w 160"/>
                <a:gd name="T15" fmla="*/ 2147483647 h 146"/>
                <a:gd name="T16" fmla="*/ 2147483647 w 160"/>
                <a:gd name="T17" fmla="*/ 2147483647 h 146"/>
                <a:gd name="T18" fmla="*/ 2147483647 w 160"/>
                <a:gd name="T19" fmla="*/ 2147483647 h 146"/>
                <a:gd name="T20" fmla="*/ 2147483647 w 160"/>
                <a:gd name="T21" fmla="*/ 2147483647 h 146"/>
                <a:gd name="T22" fmla="*/ 2147483647 w 160"/>
                <a:gd name="T23" fmla="*/ 2147483647 h 146"/>
                <a:gd name="T24" fmla="*/ 2147483647 w 160"/>
                <a:gd name="T25" fmla="*/ 2147483647 h 146"/>
                <a:gd name="T26" fmla="*/ 2147483647 w 160"/>
                <a:gd name="T27" fmla="*/ 2147483647 h 146"/>
                <a:gd name="T28" fmla="*/ 2147483647 w 160"/>
                <a:gd name="T29" fmla="*/ 2147483647 h 146"/>
                <a:gd name="T30" fmla="*/ 2147483647 w 160"/>
                <a:gd name="T31" fmla="*/ 2147483647 h 146"/>
                <a:gd name="T32" fmla="*/ 0 w 160"/>
                <a:gd name="T33" fmla="*/ 2147483647 h 146"/>
                <a:gd name="T34" fmla="*/ 2147483647 w 160"/>
                <a:gd name="T35" fmla="*/ 2147483647 h 146"/>
                <a:gd name="T36" fmla="*/ 2147483647 w 160"/>
                <a:gd name="T37" fmla="*/ 2147483647 h 146"/>
                <a:gd name="T38" fmla="*/ 2147483647 w 160"/>
                <a:gd name="T39" fmla="*/ 2147483647 h 146"/>
                <a:gd name="T40" fmla="*/ 2147483647 w 160"/>
                <a:gd name="T41" fmla="*/ 2147483647 h 146"/>
                <a:gd name="T42" fmla="*/ 2147483647 w 160"/>
                <a:gd name="T43" fmla="*/ 2147483647 h 146"/>
                <a:gd name="T44" fmla="*/ 2147483647 w 160"/>
                <a:gd name="T45" fmla="*/ 2147483647 h 146"/>
                <a:gd name="T46" fmla="*/ 2147483647 w 160"/>
                <a:gd name="T47" fmla="*/ 2147483647 h 146"/>
                <a:gd name="T48" fmla="*/ 2147483647 w 160"/>
                <a:gd name="T49" fmla="*/ 2147483647 h 146"/>
                <a:gd name="T50" fmla="*/ 2147483647 w 160"/>
                <a:gd name="T51" fmla="*/ 2147483647 h 146"/>
                <a:gd name="T52" fmla="*/ 2147483647 w 160"/>
                <a:gd name="T53" fmla="*/ 2147483647 h 146"/>
                <a:gd name="T54" fmla="*/ 2147483647 w 160"/>
                <a:gd name="T55" fmla="*/ 2147483647 h 146"/>
                <a:gd name="T56" fmla="*/ 2147483647 w 160"/>
                <a:gd name="T57" fmla="*/ 2147483647 h 146"/>
                <a:gd name="T58" fmla="*/ 2147483647 w 160"/>
                <a:gd name="T59" fmla="*/ 2147483647 h 146"/>
                <a:gd name="T60" fmla="*/ 2147483647 w 160"/>
                <a:gd name="T61" fmla="*/ 2147483647 h 146"/>
                <a:gd name="T62" fmla="*/ 2147483647 w 160"/>
                <a:gd name="T63" fmla="*/ 2147483647 h 146"/>
                <a:gd name="T64" fmla="*/ 2147483647 w 160"/>
                <a:gd name="T65" fmla="*/ 2147483647 h 146"/>
                <a:gd name="T66" fmla="*/ 2147483647 w 160"/>
                <a:gd name="T67" fmla="*/ 2147483647 h 146"/>
                <a:gd name="T68" fmla="*/ 2147483647 w 160"/>
                <a:gd name="T69" fmla="*/ 2147483647 h 146"/>
                <a:gd name="T70" fmla="*/ 2147483647 w 160"/>
                <a:gd name="T71" fmla="*/ 2147483647 h 146"/>
                <a:gd name="T72" fmla="*/ 2147483647 w 160"/>
                <a:gd name="T73" fmla="*/ 2147483647 h 146"/>
                <a:gd name="T74" fmla="*/ 2147483647 w 160"/>
                <a:gd name="T75" fmla="*/ 2147483647 h 146"/>
                <a:gd name="T76" fmla="*/ 2147483647 w 160"/>
                <a:gd name="T77" fmla="*/ 2147483647 h 146"/>
                <a:gd name="T78" fmla="*/ 2147483647 w 160"/>
                <a:gd name="T79" fmla="*/ 2147483647 h 146"/>
                <a:gd name="T80" fmla="*/ 2147483647 w 160"/>
                <a:gd name="T81" fmla="*/ 2147483647 h 146"/>
                <a:gd name="T82" fmla="*/ 2147483647 w 160"/>
                <a:gd name="T83" fmla="*/ 2147483647 h 146"/>
                <a:gd name="T84" fmla="*/ 2147483647 w 160"/>
                <a:gd name="T85" fmla="*/ 2147483647 h 146"/>
                <a:gd name="T86" fmla="*/ 2147483647 w 160"/>
                <a:gd name="T87" fmla="*/ 2147483647 h 146"/>
                <a:gd name="T88" fmla="*/ 2147483647 w 160"/>
                <a:gd name="T89" fmla="*/ 2147483647 h 146"/>
                <a:gd name="T90" fmla="*/ 2147483647 w 160"/>
                <a:gd name="T91" fmla="*/ 2147483647 h 146"/>
                <a:gd name="T92" fmla="*/ 2147483647 w 160"/>
                <a:gd name="T93" fmla="*/ 2147483647 h 146"/>
                <a:gd name="T94" fmla="*/ 2147483647 w 160"/>
                <a:gd name="T95" fmla="*/ 2147483647 h 146"/>
                <a:gd name="T96" fmla="*/ 2147483647 w 160"/>
                <a:gd name="T97" fmla="*/ 2147483647 h 146"/>
                <a:gd name="T98" fmla="*/ 2147483647 w 160"/>
                <a:gd name="T99" fmla="*/ 2147483647 h 146"/>
                <a:gd name="T100" fmla="*/ 2147483647 w 160"/>
                <a:gd name="T101" fmla="*/ 2147483647 h 146"/>
                <a:gd name="T102" fmla="*/ 2147483647 w 160"/>
                <a:gd name="T103" fmla="*/ 2147483647 h 1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0"/>
                <a:gd name="T157" fmla="*/ 0 h 146"/>
                <a:gd name="T158" fmla="*/ 160 w 160"/>
                <a:gd name="T159" fmla="*/ 146 h 14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0" h="146">
                  <a:moveTo>
                    <a:pt x="136" y="4"/>
                  </a:moveTo>
                  <a:lnTo>
                    <a:pt x="126" y="2"/>
                  </a:lnTo>
                  <a:lnTo>
                    <a:pt x="120" y="0"/>
                  </a:lnTo>
                  <a:lnTo>
                    <a:pt x="114" y="0"/>
                  </a:lnTo>
                  <a:lnTo>
                    <a:pt x="108" y="0"/>
                  </a:lnTo>
                  <a:lnTo>
                    <a:pt x="102" y="4"/>
                  </a:lnTo>
                  <a:lnTo>
                    <a:pt x="96" y="8"/>
                  </a:lnTo>
                  <a:lnTo>
                    <a:pt x="92" y="14"/>
                  </a:lnTo>
                  <a:lnTo>
                    <a:pt x="88" y="26"/>
                  </a:lnTo>
                  <a:lnTo>
                    <a:pt x="84" y="40"/>
                  </a:lnTo>
                  <a:lnTo>
                    <a:pt x="84" y="48"/>
                  </a:lnTo>
                  <a:lnTo>
                    <a:pt x="82" y="52"/>
                  </a:lnTo>
                  <a:lnTo>
                    <a:pt x="78" y="52"/>
                  </a:lnTo>
                  <a:lnTo>
                    <a:pt x="74" y="50"/>
                  </a:lnTo>
                  <a:lnTo>
                    <a:pt x="70" y="48"/>
                  </a:lnTo>
                  <a:lnTo>
                    <a:pt x="66" y="44"/>
                  </a:lnTo>
                  <a:lnTo>
                    <a:pt x="62" y="42"/>
                  </a:lnTo>
                  <a:lnTo>
                    <a:pt x="58" y="42"/>
                  </a:lnTo>
                  <a:lnTo>
                    <a:pt x="56" y="44"/>
                  </a:lnTo>
                  <a:lnTo>
                    <a:pt x="50" y="50"/>
                  </a:lnTo>
                  <a:lnTo>
                    <a:pt x="42" y="52"/>
                  </a:lnTo>
                  <a:lnTo>
                    <a:pt x="40" y="54"/>
                  </a:lnTo>
                  <a:lnTo>
                    <a:pt x="34" y="56"/>
                  </a:lnTo>
                  <a:lnTo>
                    <a:pt x="28" y="54"/>
                  </a:lnTo>
                  <a:lnTo>
                    <a:pt x="22" y="52"/>
                  </a:lnTo>
                  <a:lnTo>
                    <a:pt x="16" y="50"/>
                  </a:lnTo>
                  <a:lnTo>
                    <a:pt x="14" y="48"/>
                  </a:lnTo>
                  <a:lnTo>
                    <a:pt x="14" y="46"/>
                  </a:lnTo>
                  <a:lnTo>
                    <a:pt x="14" y="36"/>
                  </a:lnTo>
                  <a:lnTo>
                    <a:pt x="14" y="34"/>
                  </a:lnTo>
                  <a:lnTo>
                    <a:pt x="8" y="38"/>
                  </a:lnTo>
                  <a:lnTo>
                    <a:pt x="4" y="44"/>
                  </a:lnTo>
                  <a:lnTo>
                    <a:pt x="2" y="52"/>
                  </a:lnTo>
                  <a:lnTo>
                    <a:pt x="0" y="60"/>
                  </a:lnTo>
                  <a:lnTo>
                    <a:pt x="2" y="66"/>
                  </a:lnTo>
                  <a:lnTo>
                    <a:pt x="4" y="72"/>
                  </a:lnTo>
                  <a:lnTo>
                    <a:pt x="4" y="74"/>
                  </a:lnTo>
                  <a:lnTo>
                    <a:pt x="2" y="78"/>
                  </a:lnTo>
                  <a:lnTo>
                    <a:pt x="4" y="82"/>
                  </a:lnTo>
                  <a:lnTo>
                    <a:pt x="8" y="86"/>
                  </a:lnTo>
                  <a:lnTo>
                    <a:pt x="10" y="86"/>
                  </a:lnTo>
                  <a:lnTo>
                    <a:pt x="10" y="92"/>
                  </a:lnTo>
                  <a:lnTo>
                    <a:pt x="16" y="94"/>
                  </a:lnTo>
                  <a:lnTo>
                    <a:pt x="18" y="96"/>
                  </a:lnTo>
                  <a:lnTo>
                    <a:pt x="18" y="98"/>
                  </a:lnTo>
                  <a:lnTo>
                    <a:pt x="18" y="102"/>
                  </a:lnTo>
                  <a:lnTo>
                    <a:pt x="16" y="106"/>
                  </a:lnTo>
                  <a:lnTo>
                    <a:pt x="16" y="108"/>
                  </a:lnTo>
                  <a:lnTo>
                    <a:pt x="18" y="112"/>
                  </a:lnTo>
                  <a:lnTo>
                    <a:pt x="18" y="110"/>
                  </a:lnTo>
                  <a:lnTo>
                    <a:pt x="18" y="116"/>
                  </a:lnTo>
                  <a:lnTo>
                    <a:pt x="20" y="120"/>
                  </a:lnTo>
                  <a:lnTo>
                    <a:pt x="24" y="124"/>
                  </a:lnTo>
                  <a:lnTo>
                    <a:pt x="28" y="126"/>
                  </a:lnTo>
                  <a:lnTo>
                    <a:pt x="34" y="126"/>
                  </a:lnTo>
                  <a:lnTo>
                    <a:pt x="42" y="128"/>
                  </a:lnTo>
                  <a:lnTo>
                    <a:pt x="46" y="130"/>
                  </a:lnTo>
                  <a:lnTo>
                    <a:pt x="44" y="134"/>
                  </a:lnTo>
                  <a:lnTo>
                    <a:pt x="48" y="134"/>
                  </a:lnTo>
                  <a:lnTo>
                    <a:pt x="54" y="134"/>
                  </a:lnTo>
                  <a:lnTo>
                    <a:pt x="56" y="132"/>
                  </a:lnTo>
                  <a:lnTo>
                    <a:pt x="62" y="130"/>
                  </a:lnTo>
                  <a:lnTo>
                    <a:pt x="66" y="130"/>
                  </a:lnTo>
                  <a:lnTo>
                    <a:pt x="72" y="130"/>
                  </a:lnTo>
                  <a:lnTo>
                    <a:pt x="78" y="132"/>
                  </a:lnTo>
                  <a:lnTo>
                    <a:pt x="82" y="134"/>
                  </a:lnTo>
                  <a:lnTo>
                    <a:pt x="88" y="134"/>
                  </a:lnTo>
                  <a:lnTo>
                    <a:pt x="88" y="140"/>
                  </a:lnTo>
                  <a:lnTo>
                    <a:pt x="88" y="144"/>
                  </a:lnTo>
                  <a:lnTo>
                    <a:pt x="88" y="146"/>
                  </a:lnTo>
                  <a:lnTo>
                    <a:pt x="90" y="146"/>
                  </a:lnTo>
                  <a:lnTo>
                    <a:pt x="98" y="144"/>
                  </a:lnTo>
                  <a:lnTo>
                    <a:pt x="106" y="142"/>
                  </a:lnTo>
                  <a:lnTo>
                    <a:pt x="112" y="138"/>
                  </a:lnTo>
                  <a:lnTo>
                    <a:pt x="120" y="138"/>
                  </a:lnTo>
                  <a:lnTo>
                    <a:pt x="120" y="134"/>
                  </a:lnTo>
                  <a:lnTo>
                    <a:pt x="118" y="134"/>
                  </a:lnTo>
                  <a:lnTo>
                    <a:pt x="116" y="130"/>
                  </a:lnTo>
                  <a:lnTo>
                    <a:pt x="116" y="126"/>
                  </a:lnTo>
                  <a:lnTo>
                    <a:pt x="118" y="124"/>
                  </a:lnTo>
                  <a:lnTo>
                    <a:pt x="122" y="120"/>
                  </a:lnTo>
                  <a:lnTo>
                    <a:pt x="122" y="114"/>
                  </a:lnTo>
                  <a:lnTo>
                    <a:pt x="122" y="108"/>
                  </a:lnTo>
                  <a:lnTo>
                    <a:pt x="120" y="106"/>
                  </a:lnTo>
                  <a:lnTo>
                    <a:pt x="122" y="100"/>
                  </a:lnTo>
                  <a:lnTo>
                    <a:pt x="126" y="94"/>
                  </a:lnTo>
                  <a:lnTo>
                    <a:pt x="132" y="92"/>
                  </a:lnTo>
                  <a:lnTo>
                    <a:pt x="136" y="82"/>
                  </a:lnTo>
                  <a:lnTo>
                    <a:pt x="138" y="72"/>
                  </a:lnTo>
                  <a:lnTo>
                    <a:pt x="142" y="60"/>
                  </a:lnTo>
                  <a:lnTo>
                    <a:pt x="144" y="58"/>
                  </a:lnTo>
                  <a:lnTo>
                    <a:pt x="148" y="56"/>
                  </a:lnTo>
                  <a:lnTo>
                    <a:pt x="154" y="56"/>
                  </a:lnTo>
                  <a:lnTo>
                    <a:pt x="160" y="56"/>
                  </a:lnTo>
                  <a:lnTo>
                    <a:pt x="160" y="52"/>
                  </a:lnTo>
                  <a:lnTo>
                    <a:pt x="150" y="46"/>
                  </a:lnTo>
                  <a:lnTo>
                    <a:pt x="146" y="40"/>
                  </a:lnTo>
                  <a:lnTo>
                    <a:pt x="144" y="34"/>
                  </a:lnTo>
                  <a:lnTo>
                    <a:pt x="146" y="32"/>
                  </a:lnTo>
                  <a:lnTo>
                    <a:pt x="148" y="28"/>
                  </a:lnTo>
                  <a:lnTo>
                    <a:pt x="142" y="26"/>
                  </a:lnTo>
                  <a:lnTo>
                    <a:pt x="138" y="22"/>
                  </a:lnTo>
                  <a:lnTo>
                    <a:pt x="138" y="14"/>
                  </a:lnTo>
                  <a:lnTo>
                    <a:pt x="136" y="8"/>
                  </a:lnTo>
                  <a:lnTo>
                    <a:pt x="136"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16" name="Freeform 270"/>
            <p:cNvSpPr>
              <a:spLocks/>
            </p:cNvSpPr>
            <p:nvPr/>
          </p:nvSpPr>
          <p:spPr bwMode="auto">
            <a:xfrm>
              <a:off x="7190806" y="4879590"/>
              <a:ext cx="930560" cy="816377"/>
            </a:xfrm>
            <a:custGeom>
              <a:avLst/>
              <a:gdLst>
                <a:gd name="T0" fmla="*/ 2147483647 w 636"/>
                <a:gd name="T1" fmla="*/ 2147483647 h 516"/>
                <a:gd name="T2" fmla="*/ 2147483647 w 636"/>
                <a:gd name="T3" fmla="*/ 2147483647 h 516"/>
                <a:gd name="T4" fmla="*/ 2147483647 w 636"/>
                <a:gd name="T5" fmla="*/ 2147483647 h 516"/>
                <a:gd name="T6" fmla="*/ 2147483647 w 636"/>
                <a:gd name="T7" fmla="*/ 2147483647 h 516"/>
                <a:gd name="T8" fmla="*/ 2147483647 w 636"/>
                <a:gd name="T9" fmla="*/ 2147483647 h 516"/>
                <a:gd name="T10" fmla="*/ 2147483647 w 636"/>
                <a:gd name="T11" fmla="*/ 2147483647 h 516"/>
                <a:gd name="T12" fmla="*/ 2147483647 w 636"/>
                <a:gd name="T13" fmla="*/ 2147483647 h 516"/>
                <a:gd name="T14" fmla="*/ 2147483647 w 636"/>
                <a:gd name="T15" fmla="*/ 2147483647 h 516"/>
                <a:gd name="T16" fmla="*/ 2147483647 w 636"/>
                <a:gd name="T17" fmla="*/ 2147483647 h 516"/>
                <a:gd name="T18" fmla="*/ 2147483647 w 636"/>
                <a:gd name="T19" fmla="*/ 2147483647 h 516"/>
                <a:gd name="T20" fmla="*/ 2147483647 w 636"/>
                <a:gd name="T21" fmla="*/ 2147483647 h 516"/>
                <a:gd name="T22" fmla="*/ 2147483647 w 636"/>
                <a:gd name="T23" fmla="*/ 2147483647 h 516"/>
                <a:gd name="T24" fmla="*/ 2147483647 w 636"/>
                <a:gd name="T25" fmla="*/ 2147483647 h 516"/>
                <a:gd name="T26" fmla="*/ 2147483647 w 636"/>
                <a:gd name="T27" fmla="*/ 2147483647 h 516"/>
                <a:gd name="T28" fmla="*/ 2147483647 w 636"/>
                <a:gd name="T29" fmla="*/ 2147483647 h 516"/>
                <a:gd name="T30" fmla="*/ 2147483647 w 636"/>
                <a:gd name="T31" fmla="*/ 2147483647 h 516"/>
                <a:gd name="T32" fmla="*/ 2147483647 w 636"/>
                <a:gd name="T33" fmla="*/ 2147483647 h 516"/>
                <a:gd name="T34" fmla="*/ 2147483647 w 636"/>
                <a:gd name="T35" fmla="*/ 2147483647 h 516"/>
                <a:gd name="T36" fmla="*/ 2147483647 w 636"/>
                <a:gd name="T37" fmla="*/ 2147483647 h 516"/>
                <a:gd name="T38" fmla="*/ 2147483647 w 636"/>
                <a:gd name="T39" fmla="*/ 2147483647 h 516"/>
                <a:gd name="T40" fmla="*/ 2147483647 w 636"/>
                <a:gd name="T41" fmla="*/ 2147483647 h 516"/>
                <a:gd name="T42" fmla="*/ 2147483647 w 636"/>
                <a:gd name="T43" fmla="*/ 0 h 516"/>
                <a:gd name="T44" fmla="*/ 2147483647 w 636"/>
                <a:gd name="T45" fmla="*/ 2147483647 h 516"/>
                <a:gd name="T46" fmla="*/ 2147483647 w 636"/>
                <a:gd name="T47" fmla="*/ 2147483647 h 516"/>
                <a:gd name="T48" fmla="*/ 2147483647 w 636"/>
                <a:gd name="T49" fmla="*/ 2147483647 h 516"/>
                <a:gd name="T50" fmla="*/ 2147483647 w 636"/>
                <a:gd name="T51" fmla="*/ 2147483647 h 516"/>
                <a:gd name="T52" fmla="*/ 2147483647 w 636"/>
                <a:gd name="T53" fmla="*/ 2147483647 h 516"/>
                <a:gd name="T54" fmla="*/ 2147483647 w 636"/>
                <a:gd name="T55" fmla="*/ 2147483647 h 516"/>
                <a:gd name="T56" fmla="*/ 2147483647 w 636"/>
                <a:gd name="T57" fmla="*/ 2147483647 h 516"/>
                <a:gd name="T58" fmla="*/ 2147483647 w 636"/>
                <a:gd name="T59" fmla="*/ 2147483647 h 516"/>
                <a:gd name="T60" fmla="*/ 2147483647 w 636"/>
                <a:gd name="T61" fmla="*/ 2147483647 h 516"/>
                <a:gd name="T62" fmla="*/ 2147483647 w 636"/>
                <a:gd name="T63" fmla="*/ 2147483647 h 516"/>
                <a:gd name="T64" fmla="*/ 2147483647 w 636"/>
                <a:gd name="T65" fmla="*/ 2147483647 h 516"/>
                <a:gd name="T66" fmla="*/ 2147483647 w 636"/>
                <a:gd name="T67" fmla="*/ 2147483647 h 516"/>
                <a:gd name="T68" fmla="*/ 2147483647 w 636"/>
                <a:gd name="T69" fmla="*/ 2147483647 h 516"/>
                <a:gd name="T70" fmla="*/ 2147483647 w 636"/>
                <a:gd name="T71" fmla="*/ 2147483647 h 516"/>
                <a:gd name="T72" fmla="*/ 2147483647 w 636"/>
                <a:gd name="T73" fmla="*/ 2147483647 h 516"/>
                <a:gd name="T74" fmla="*/ 2147483647 w 636"/>
                <a:gd name="T75" fmla="*/ 2147483647 h 516"/>
                <a:gd name="T76" fmla="*/ 2147483647 w 636"/>
                <a:gd name="T77" fmla="*/ 2147483647 h 516"/>
                <a:gd name="T78" fmla="*/ 2147483647 w 636"/>
                <a:gd name="T79" fmla="*/ 2147483647 h 516"/>
                <a:gd name="T80" fmla="*/ 2147483647 w 636"/>
                <a:gd name="T81" fmla="*/ 2147483647 h 516"/>
                <a:gd name="T82" fmla="*/ 2147483647 w 636"/>
                <a:gd name="T83" fmla="*/ 2147483647 h 516"/>
                <a:gd name="T84" fmla="*/ 2147483647 w 636"/>
                <a:gd name="T85" fmla="*/ 2147483647 h 516"/>
                <a:gd name="T86" fmla="*/ 2147483647 w 636"/>
                <a:gd name="T87" fmla="*/ 2147483647 h 516"/>
                <a:gd name="T88" fmla="*/ 2147483647 w 636"/>
                <a:gd name="T89" fmla="*/ 2147483647 h 516"/>
                <a:gd name="T90" fmla="*/ 2147483647 w 636"/>
                <a:gd name="T91" fmla="*/ 2147483647 h 516"/>
                <a:gd name="T92" fmla="*/ 2147483647 w 636"/>
                <a:gd name="T93" fmla="*/ 2147483647 h 516"/>
                <a:gd name="T94" fmla="*/ 2147483647 w 636"/>
                <a:gd name="T95" fmla="*/ 2147483647 h 516"/>
                <a:gd name="T96" fmla="*/ 2147483647 w 636"/>
                <a:gd name="T97" fmla="*/ 2147483647 h 516"/>
                <a:gd name="T98" fmla="*/ 2147483647 w 636"/>
                <a:gd name="T99" fmla="*/ 2147483647 h 516"/>
                <a:gd name="T100" fmla="*/ 0 w 636"/>
                <a:gd name="T101" fmla="*/ 2147483647 h 516"/>
                <a:gd name="T102" fmla="*/ 2147483647 w 636"/>
                <a:gd name="T103" fmla="*/ 2147483647 h 516"/>
                <a:gd name="T104" fmla="*/ 2147483647 w 636"/>
                <a:gd name="T105" fmla="*/ 2147483647 h 516"/>
                <a:gd name="T106" fmla="*/ 2147483647 w 636"/>
                <a:gd name="T107" fmla="*/ 2147483647 h 516"/>
                <a:gd name="T108" fmla="*/ 2147483647 w 636"/>
                <a:gd name="T109" fmla="*/ 2147483647 h 516"/>
                <a:gd name="T110" fmla="*/ 2147483647 w 636"/>
                <a:gd name="T111" fmla="*/ 2147483647 h 516"/>
                <a:gd name="T112" fmla="*/ 2147483647 w 636"/>
                <a:gd name="T113" fmla="*/ 2147483647 h 516"/>
                <a:gd name="T114" fmla="*/ 2147483647 w 636"/>
                <a:gd name="T115" fmla="*/ 2147483647 h 516"/>
                <a:gd name="T116" fmla="*/ 2147483647 w 636"/>
                <a:gd name="T117" fmla="*/ 2147483647 h 516"/>
                <a:gd name="T118" fmla="*/ 2147483647 w 636"/>
                <a:gd name="T119" fmla="*/ 2147483647 h 5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36"/>
                <a:gd name="T181" fmla="*/ 0 h 516"/>
                <a:gd name="T182" fmla="*/ 636 w 636"/>
                <a:gd name="T183" fmla="*/ 516 h 51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36" h="516">
                  <a:moveTo>
                    <a:pt x="180" y="138"/>
                  </a:moveTo>
                  <a:lnTo>
                    <a:pt x="186" y="132"/>
                  </a:lnTo>
                  <a:lnTo>
                    <a:pt x="188" y="130"/>
                  </a:lnTo>
                  <a:lnTo>
                    <a:pt x="188" y="124"/>
                  </a:lnTo>
                  <a:lnTo>
                    <a:pt x="190" y="118"/>
                  </a:lnTo>
                  <a:lnTo>
                    <a:pt x="194" y="112"/>
                  </a:lnTo>
                  <a:lnTo>
                    <a:pt x="198" y="108"/>
                  </a:lnTo>
                  <a:lnTo>
                    <a:pt x="202" y="106"/>
                  </a:lnTo>
                  <a:lnTo>
                    <a:pt x="204" y="112"/>
                  </a:lnTo>
                  <a:lnTo>
                    <a:pt x="206" y="114"/>
                  </a:lnTo>
                  <a:lnTo>
                    <a:pt x="210" y="116"/>
                  </a:lnTo>
                  <a:lnTo>
                    <a:pt x="212" y="114"/>
                  </a:lnTo>
                  <a:lnTo>
                    <a:pt x="212" y="112"/>
                  </a:lnTo>
                  <a:lnTo>
                    <a:pt x="214" y="110"/>
                  </a:lnTo>
                  <a:lnTo>
                    <a:pt x="212" y="106"/>
                  </a:lnTo>
                  <a:lnTo>
                    <a:pt x="212" y="100"/>
                  </a:lnTo>
                  <a:lnTo>
                    <a:pt x="220" y="100"/>
                  </a:lnTo>
                  <a:lnTo>
                    <a:pt x="226" y="100"/>
                  </a:lnTo>
                  <a:lnTo>
                    <a:pt x="226" y="92"/>
                  </a:lnTo>
                  <a:lnTo>
                    <a:pt x="230" y="86"/>
                  </a:lnTo>
                  <a:lnTo>
                    <a:pt x="232" y="82"/>
                  </a:lnTo>
                  <a:lnTo>
                    <a:pt x="236" y="80"/>
                  </a:lnTo>
                  <a:lnTo>
                    <a:pt x="240" y="78"/>
                  </a:lnTo>
                  <a:lnTo>
                    <a:pt x="242" y="72"/>
                  </a:lnTo>
                  <a:lnTo>
                    <a:pt x="244" y="68"/>
                  </a:lnTo>
                  <a:lnTo>
                    <a:pt x="248" y="64"/>
                  </a:lnTo>
                  <a:lnTo>
                    <a:pt x="262" y="58"/>
                  </a:lnTo>
                  <a:lnTo>
                    <a:pt x="270" y="56"/>
                  </a:lnTo>
                  <a:lnTo>
                    <a:pt x="276" y="54"/>
                  </a:lnTo>
                  <a:lnTo>
                    <a:pt x="284" y="62"/>
                  </a:lnTo>
                  <a:lnTo>
                    <a:pt x="288" y="66"/>
                  </a:lnTo>
                  <a:lnTo>
                    <a:pt x="288" y="72"/>
                  </a:lnTo>
                  <a:lnTo>
                    <a:pt x="288" y="74"/>
                  </a:lnTo>
                  <a:lnTo>
                    <a:pt x="286" y="76"/>
                  </a:lnTo>
                  <a:lnTo>
                    <a:pt x="290" y="74"/>
                  </a:lnTo>
                  <a:lnTo>
                    <a:pt x="294" y="72"/>
                  </a:lnTo>
                  <a:lnTo>
                    <a:pt x="298" y="74"/>
                  </a:lnTo>
                  <a:lnTo>
                    <a:pt x="302" y="74"/>
                  </a:lnTo>
                  <a:lnTo>
                    <a:pt x="306" y="72"/>
                  </a:lnTo>
                  <a:lnTo>
                    <a:pt x="310" y="70"/>
                  </a:lnTo>
                  <a:lnTo>
                    <a:pt x="308" y="62"/>
                  </a:lnTo>
                  <a:lnTo>
                    <a:pt x="310" y="56"/>
                  </a:lnTo>
                  <a:lnTo>
                    <a:pt x="314" y="54"/>
                  </a:lnTo>
                  <a:lnTo>
                    <a:pt x="320" y="50"/>
                  </a:lnTo>
                  <a:lnTo>
                    <a:pt x="326" y="48"/>
                  </a:lnTo>
                  <a:lnTo>
                    <a:pt x="324" y="44"/>
                  </a:lnTo>
                  <a:lnTo>
                    <a:pt x="322" y="42"/>
                  </a:lnTo>
                  <a:lnTo>
                    <a:pt x="324" y="38"/>
                  </a:lnTo>
                  <a:lnTo>
                    <a:pt x="326" y="34"/>
                  </a:lnTo>
                  <a:lnTo>
                    <a:pt x="334" y="28"/>
                  </a:lnTo>
                  <a:lnTo>
                    <a:pt x="344" y="26"/>
                  </a:lnTo>
                  <a:lnTo>
                    <a:pt x="354" y="26"/>
                  </a:lnTo>
                  <a:lnTo>
                    <a:pt x="358" y="24"/>
                  </a:lnTo>
                  <a:lnTo>
                    <a:pt x="360" y="24"/>
                  </a:lnTo>
                  <a:lnTo>
                    <a:pt x="362" y="20"/>
                  </a:lnTo>
                  <a:lnTo>
                    <a:pt x="364" y="16"/>
                  </a:lnTo>
                  <a:lnTo>
                    <a:pt x="364" y="12"/>
                  </a:lnTo>
                  <a:lnTo>
                    <a:pt x="358" y="10"/>
                  </a:lnTo>
                  <a:lnTo>
                    <a:pt x="358" y="8"/>
                  </a:lnTo>
                  <a:lnTo>
                    <a:pt x="358" y="2"/>
                  </a:lnTo>
                  <a:lnTo>
                    <a:pt x="362" y="2"/>
                  </a:lnTo>
                  <a:lnTo>
                    <a:pt x="364" y="4"/>
                  </a:lnTo>
                  <a:lnTo>
                    <a:pt x="368" y="6"/>
                  </a:lnTo>
                  <a:lnTo>
                    <a:pt x="366" y="10"/>
                  </a:lnTo>
                  <a:lnTo>
                    <a:pt x="368" y="10"/>
                  </a:lnTo>
                  <a:lnTo>
                    <a:pt x="372" y="12"/>
                  </a:lnTo>
                  <a:lnTo>
                    <a:pt x="374" y="12"/>
                  </a:lnTo>
                  <a:lnTo>
                    <a:pt x="384" y="14"/>
                  </a:lnTo>
                  <a:lnTo>
                    <a:pt x="390" y="18"/>
                  </a:lnTo>
                  <a:lnTo>
                    <a:pt x="398" y="22"/>
                  </a:lnTo>
                  <a:lnTo>
                    <a:pt x="408" y="22"/>
                  </a:lnTo>
                  <a:lnTo>
                    <a:pt x="414" y="22"/>
                  </a:lnTo>
                  <a:lnTo>
                    <a:pt x="416" y="18"/>
                  </a:lnTo>
                  <a:lnTo>
                    <a:pt x="418" y="24"/>
                  </a:lnTo>
                  <a:lnTo>
                    <a:pt x="422" y="26"/>
                  </a:lnTo>
                  <a:lnTo>
                    <a:pt x="424" y="22"/>
                  </a:lnTo>
                  <a:lnTo>
                    <a:pt x="424" y="20"/>
                  </a:lnTo>
                  <a:lnTo>
                    <a:pt x="428" y="20"/>
                  </a:lnTo>
                  <a:lnTo>
                    <a:pt x="432" y="22"/>
                  </a:lnTo>
                  <a:lnTo>
                    <a:pt x="434" y="26"/>
                  </a:lnTo>
                  <a:lnTo>
                    <a:pt x="432" y="30"/>
                  </a:lnTo>
                  <a:lnTo>
                    <a:pt x="428" y="36"/>
                  </a:lnTo>
                  <a:lnTo>
                    <a:pt x="422" y="40"/>
                  </a:lnTo>
                  <a:lnTo>
                    <a:pt x="416" y="42"/>
                  </a:lnTo>
                  <a:lnTo>
                    <a:pt x="416" y="48"/>
                  </a:lnTo>
                  <a:lnTo>
                    <a:pt x="416" y="50"/>
                  </a:lnTo>
                  <a:lnTo>
                    <a:pt x="418" y="52"/>
                  </a:lnTo>
                  <a:lnTo>
                    <a:pt x="420" y="54"/>
                  </a:lnTo>
                  <a:lnTo>
                    <a:pt x="422" y="54"/>
                  </a:lnTo>
                  <a:lnTo>
                    <a:pt x="424" y="52"/>
                  </a:lnTo>
                  <a:lnTo>
                    <a:pt x="426" y="54"/>
                  </a:lnTo>
                  <a:lnTo>
                    <a:pt x="428" y="54"/>
                  </a:lnTo>
                  <a:lnTo>
                    <a:pt x="426" y="58"/>
                  </a:lnTo>
                  <a:lnTo>
                    <a:pt x="422" y="60"/>
                  </a:lnTo>
                  <a:lnTo>
                    <a:pt x="420" y="60"/>
                  </a:lnTo>
                  <a:lnTo>
                    <a:pt x="418" y="56"/>
                  </a:lnTo>
                  <a:lnTo>
                    <a:pt x="418" y="54"/>
                  </a:lnTo>
                  <a:lnTo>
                    <a:pt x="410" y="60"/>
                  </a:lnTo>
                  <a:lnTo>
                    <a:pt x="406" y="64"/>
                  </a:lnTo>
                  <a:lnTo>
                    <a:pt x="404" y="70"/>
                  </a:lnTo>
                  <a:lnTo>
                    <a:pt x="404" y="76"/>
                  </a:lnTo>
                  <a:lnTo>
                    <a:pt x="408" y="80"/>
                  </a:lnTo>
                  <a:lnTo>
                    <a:pt x="410" y="84"/>
                  </a:lnTo>
                  <a:lnTo>
                    <a:pt x="414" y="86"/>
                  </a:lnTo>
                  <a:lnTo>
                    <a:pt x="424" y="90"/>
                  </a:lnTo>
                  <a:lnTo>
                    <a:pt x="430" y="92"/>
                  </a:lnTo>
                  <a:lnTo>
                    <a:pt x="434" y="96"/>
                  </a:lnTo>
                  <a:lnTo>
                    <a:pt x="442" y="104"/>
                  </a:lnTo>
                  <a:lnTo>
                    <a:pt x="456" y="108"/>
                  </a:lnTo>
                  <a:lnTo>
                    <a:pt x="458" y="110"/>
                  </a:lnTo>
                  <a:lnTo>
                    <a:pt x="462" y="116"/>
                  </a:lnTo>
                  <a:lnTo>
                    <a:pt x="464" y="120"/>
                  </a:lnTo>
                  <a:lnTo>
                    <a:pt x="466" y="122"/>
                  </a:lnTo>
                  <a:lnTo>
                    <a:pt x="468" y="122"/>
                  </a:lnTo>
                  <a:lnTo>
                    <a:pt x="472" y="122"/>
                  </a:lnTo>
                  <a:lnTo>
                    <a:pt x="476" y="120"/>
                  </a:lnTo>
                  <a:lnTo>
                    <a:pt x="480" y="116"/>
                  </a:lnTo>
                  <a:lnTo>
                    <a:pt x="484" y="110"/>
                  </a:lnTo>
                  <a:lnTo>
                    <a:pt x="486" y="104"/>
                  </a:lnTo>
                  <a:lnTo>
                    <a:pt x="490" y="92"/>
                  </a:lnTo>
                  <a:lnTo>
                    <a:pt x="494" y="84"/>
                  </a:lnTo>
                  <a:lnTo>
                    <a:pt x="498" y="76"/>
                  </a:lnTo>
                  <a:lnTo>
                    <a:pt x="500" y="64"/>
                  </a:lnTo>
                  <a:lnTo>
                    <a:pt x="502" y="52"/>
                  </a:lnTo>
                  <a:lnTo>
                    <a:pt x="504" y="42"/>
                  </a:lnTo>
                  <a:lnTo>
                    <a:pt x="510" y="32"/>
                  </a:lnTo>
                  <a:lnTo>
                    <a:pt x="514" y="24"/>
                  </a:lnTo>
                  <a:lnTo>
                    <a:pt x="520" y="6"/>
                  </a:lnTo>
                  <a:lnTo>
                    <a:pt x="522" y="0"/>
                  </a:lnTo>
                  <a:lnTo>
                    <a:pt x="524" y="0"/>
                  </a:lnTo>
                  <a:lnTo>
                    <a:pt x="528" y="0"/>
                  </a:lnTo>
                  <a:lnTo>
                    <a:pt x="532" y="0"/>
                  </a:lnTo>
                  <a:lnTo>
                    <a:pt x="534" y="4"/>
                  </a:lnTo>
                  <a:lnTo>
                    <a:pt x="532" y="12"/>
                  </a:lnTo>
                  <a:lnTo>
                    <a:pt x="532" y="20"/>
                  </a:lnTo>
                  <a:lnTo>
                    <a:pt x="532" y="26"/>
                  </a:lnTo>
                  <a:lnTo>
                    <a:pt x="536" y="44"/>
                  </a:lnTo>
                  <a:lnTo>
                    <a:pt x="538" y="56"/>
                  </a:lnTo>
                  <a:lnTo>
                    <a:pt x="540" y="60"/>
                  </a:lnTo>
                  <a:lnTo>
                    <a:pt x="542" y="62"/>
                  </a:lnTo>
                  <a:lnTo>
                    <a:pt x="546" y="62"/>
                  </a:lnTo>
                  <a:lnTo>
                    <a:pt x="548" y="60"/>
                  </a:lnTo>
                  <a:lnTo>
                    <a:pt x="552" y="68"/>
                  </a:lnTo>
                  <a:lnTo>
                    <a:pt x="558" y="76"/>
                  </a:lnTo>
                  <a:lnTo>
                    <a:pt x="554" y="82"/>
                  </a:lnTo>
                  <a:lnTo>
                    <a:pt x="556" y="90"/>
                  </a:lnTo>
                  <a:lnTo>
                    <a:pt x="554" y="100"/>
                  </a:lnTo>
                  <a:lnTo>
                    <a:pt x="556" y="106"/>
                  </a:lnTo>
                  <a:lnTo>
                    <a:pt x="558" y="110"/>
                  </a:lnTo>
                  <a:lnTo>
                    <a:pt x="560" y="118"/>
                  </a:lnTo>
                  <a:lnTo>
                    <a:pt x="560" y="124"/>
                  </a:lnTo>
                  <a:lnTo>
                    <a:pt x="562" y="132"/>
                  </a:lnTo>
                  <a:lnTo>
                    <a:pt x="564" y="136"/>
                  </a:lnTo>
                  <a:lnTo>
                    <a:pt x="564" y="144"/>
                  </a:lnTo>
                  <a:lnTo>
                    <a:pt x="564" y="148"/>
                  </a:lnTo>
                  <a:lnTo>
                    <a:pt x="568" y="152"/>
                  </a:lnTo>
                  <a:lnTo>
                    <a:pt x="576" y="158"/>
                  </a:lnTo>
                  <a:lnTo>
                    <a:pt x="584" y="162"/>
                  </a:lnTo>
                  <a:lnTo>
                    <a:pt x="592" y="168"/>
                  </a:lnTo>
                  <a:lnTo>
                    <a:pt x="594" y="174"/>
                  </a:lnTo>
                  <a:lnTo>
                    <a:pt x="594" y="178"/>
                  </a:lnTo>
                  <a:lnTo>
                    <a:pt x="596" y="182"/>
                  </a:lnTo>
                  <a:lnTo>
                    <a:pt x="598" y="186"/>
                  </a:lnTo>
                  <a:lnTo>
                    <a:pt x="598" y="200"/>
                  </a:lnTo>
                  <a:lnTo>
                    <a:pt x="598" y="206"/>
                  </a:lnTo>
                  <a:lnTo>
                    <a:pt x="600" y="208"/>
                  </a:lnTo>
                  <a:lnTo>
                    <a:pt x="602" y="208"/>
                  </a:lnTo>
                  <a:lnTo>
                    <a:pt x="604" y="208"/>
                  </a:lnTo>
                  <a:lnTo>
                    <a:pt x="604" y="206"/>
                  </a:lnTo>
                  <a:lnTo>
                    <a:pt x="612" y="216"/>
                  </a:lnTo>
                  <a:lnTo>
                    <a:pt x="614" y="220"/>
                  </a:lnTo>
                  <a:lnTo>
                    <a:pt x="614" y="228"/>
                  </a:lnTo>
                  <a:lnTo>
                    <a:pt x="616" y="232"/>
                  </a:lnTo>
                  <a:lnTo>
                    <a:pt x="618" y="234"/>
                  </a:lnTo>
                  <a:lnTo>
                    <a:pt x="620" y="236"/>
                  </a:lnTo>
                  <a:lnTo>
                    <a:pt x="622" y="238"/>
                  </a:lnTo>
                  <a:lnTo>
                    <a:pt x="632" y="250"/>
                  </a:lnTo>
                  <a:lnTo>
                    <a:pt x="634" y="258"/>
                  </a:lnTo>
                  <a:lnTo>
                    <a:pt x="636" y="264"/>
                  </a:lnTo>
                  <a:lnTo>
                    <a:pt x="634" y="270"/>
                  </a:lnTo>
                  <a:lnTo>
                    <a:pt x="632" y="276"/>
                  </a:lnTo>
                  <a:lnTo>
                    <a:pt x="630" y="280"/>
                  </a:lnTo>
                  <a:lnTo>
                    <a:pt x="630" y="288"/>
                  </a:lnTo>
                  <a:lnTo>
                    <a:pt x="630" y="300"/>
                  </a:lnTo>
                  <a:lnTo>
                    <a:pt x="630" y="312"/>
                  </a:lnTo>
                  <a:lnTo>
                    <a:pt x="626" y="322"/>
                  </a:lnTo>
                  <a:lnTo>
                    <a:pt x="624" y="328"/>
                  </a:lnTo>
                  <a:lnTo>
                    <a:pt x="620" y="336"/>
                  </a:lnTo>
                  <a:lnTo>
                    <a:pt x="608" y="352"/>
                  </a:lnTo>
                  <a:lnTo>
                    <a:pt x="600" y="370"/>
                  </a:lnTo>
                  <a:lnTo>
                    <a:pt x="598" y="376"/>
                  </a:lnTo>
                  <a:lnTo>
                    <a:pt x="594" y="378"/>
                  </a:lnTo>
                  <a:lnTo>
                    <a:pt x="590" y="382"/>
                  </a:lnTo>
                  <a:lnTo>
                    <a:pt x="586" y="384"/>
                  </a:lnTo>
                  <a:lnTo>
                    <a:pt x="582" y="390"/>
                  </a:lnTo>
                  <a:lnTo>
                    <a:pt x="578" y="394"/>
                  </a:lnTo>
                  <a:lnTo>
                    <a:pt x="566" y="402"/>
                  </a:lnTo>
                  <a:lnTo>
                    <a:pt x="558" y="408"/>
                  </a:lnTo>
                  <a:lnTo>
                    <a:pt x="552" y="416"/>
                  </a:lnTo>
                  <a:lnTo>
                    <a:pt x="548" y="424"/>
                  </a:lnTo>
                  <a:lnTo>
                    <a:pt x="542" y="432"/>
                  </a:lnTo>
                  <a:lnTo>
                    <a:pt x="522" y="454"/>
                  </a:lnTo>
                  <a:lnTo>
                    <a:pt x="510" y="466"/>
                  </a:lnTo>
                  <a:lnTo>
                    <a:pt x="500" y="480"/>
                  </a:lnTo>
                  <a:lnTo>
                    <a:pt x="498" y="482"/>
                  </a:lnTo>
                  <a:lnTo>
                    <a:pt x="496" y="486"/>
                  </a:lnTo>
                  <a:lnTo>
                    <a:pt x="496" y="488"/>
                  </a:lnTo>
                  <a:lnTo>
                    <a:pt x="494" y="490"/>
                  </a:lnTo>
                  <a:lnTo>
                    <a:pt x="484" y="490"/>
                  </a:lnTo>
                  <a:lnTo>
                    <a:pt x="476" y="490"/>
                  </a:lnTo>
                  <a:lnTo>
                    <a:pt x="468" y="492"/>
                  </a:lnTo>
                  <a:lnTo>
                    <a:pt x="462" y="492"/>
                  </a:lnTo>
                  <a:lnTo>
                    <a:pt x="454" y="496"/>
                  </a:lnTo>
                  <a:lnTo>
                    <a:pt x="448" y="500"/>
                  </a:lnTo>
                  <a:lnTo>
                    <a:pt x="442" y="504"/>
                  </a:lnTo>
                  <a:lnTo>
                    <a:pt x="438" y="506"/>
                  </a:lnTo>
                  <a:lnTo>
                    <a:pt x="434" y="508"/>
                  </a:lnTo>
                  <a:lnTo>
                    <a:pt x="432" y="512"/>
                  </a:lnTo>
                  <a:lnTo>
                    <a:pt x="428" y="514"/>
                  </a:lnTo>
                  <a:lnTo>
                    <a:pt x="426" y="516"/>
                  </a:lnTo>
                  <a:lnTo>
                    <a:pt x="420" y="506"/>
                  </a:lnTo>
                  <a:lnTo>
                    <a:pt x="416" y="494"/>
                  </a:lnTo>
                  <a:lnTo>
                    <a:pt x="412" y="494"/>
                  </a:lnTo>
                  <a:lnTo>
                    <a:pt x="410" y="496"/>
                  </a:lnTo>
                  <a:lnTo>
                    <a:pt x="408" y="500"/>
                  </a:lnTo>
                  <a:lnTo>
                    <a:pt x="386" y="514"/>
                  </a:lnTo>
                  <a:lnTo>
                    <a:pt x="380" y="510"/>
                  </a:lnTo>
                  <a:lnTo>
                    <a:pt x="378" y="504"/>
                  </a:lnTo>
                  <a:lnTo>
                    <a:pt x="370" y="504"/>
                  </a:lnTo>
                  <a:lnTo>
                    <a:pt x="364" y="504"/>
                  </a:lnTo>
                  <a:lnTo>
                    <a:pt x="358" y="500"/>
                  </a:lnTo>
                  <a:lnTo>
                    <a:pt x="354" y="494"/>
                  </a:lnTo>
                  <a:lnTo>
                    <a:pt x="348" y="488"/>
                  </a:lnTo>
                  <a:lnTo>
                    <a:pt x="346" y="482"/>
                  </a:lnTo>
                  <a:lnTo>
                    <a:pt x="346" y="478"/>
                  </a:lnTo>
                  <a:lnTo>
                    <a:pt x="350" y="474"/>
                  </a:lnTo>
                  <a:lnTo>
                    <a:pt x="352" y="470"/>
                  </a:lnTo>
                  <a:lnTo>
                    <a:pt x="354" y="464"/>
                  </a:lnTo>
                  <a:lnTo>
                    <a:pt x="352" y="458"/>
                  </a:lnTo>
                  <a:lnTo>
                    <a:pt x="348" y="454"/>
                  </a:lnTo>
                  <a:lnTo>
                    <a:pt x="344" y="452"/>
                  </a:lnTo>
                  <a:lnTo>
                    <a:pt x="340" y="448"/>
                  </a:lnTo>
                  <a:lnTo>
                    <a:pt x="346" y="440"/>
                  </a:lnTo>
                  <a:lnTo>
                    <a:pt x="346" y="436"/>
                  </a:lnTo>
                  <a:lnTo>
                    <a:pt x="348" y="432"/>
                  </a:lnTo>
                  <a:lnTo>
                    <a:pt x="346" y="428"/>
                  </a:lnTo>
                  <a:lnTo>
                    <a:pt x="342" y="428"/>
                  </a:lnTo>
                  <a:lnTo>
                    <a:pt x="340" y="430"/>
                  </a:lnTo>
                  <a:lnTo>
                    <a:pt x="336" y="436"/>
                  </a:lnTo>
                  <a:lnTo>
                    <a:pt x="332" y="442"/>
                  </a:lnTo>
                  <a:lnTo>
                    <a:pt x="330" y="444"/>
                  </a:lnTo>
                  <a:lnTo>
                    <a:pt x="326" y="444"/>
                  </a:lnTo>
                  <a:lnTo>
                    <a:pt x="324" y="444"/>
                  </a:lnTo>
                  <a:lnTo>
                    <a:pt x="322" y="442"/>
                  </a:lnTo>
                  <a:lnTo>
                    <a:pt x="324" y="438"/>
                  </a:lnTo>
                  <a:lnTo>
                    <a:pt x="328" y="438"/>
                  </a:lnTo>
                  <a:lnTo>
                    <a:pt x="332" y="436"/>
                  </a:lnTo>
                  <a:lnTo>
                    <a:pt x="346" y="420"/>
                  </a:lnTo>
                  <a:lnTo>
                    <a:pt x="352" y="412"/>
                  </a:lnTo>
                  <a:lnTo>
                    <a:pt x="356" y="404"/>
                  </a:lnTo>
                  <a:lnTo>
                    <a:pt x="350" y="404"/>
                  </a:lnTo>
                  <a:lnTo>
                    <a:pt x="342" y="404"/>
                  </a:lnTo>
                  <a:lnTo>
                    <a:pt x="340" y="410"/>
                  </a:lnTo>
                  <a:lnTo>
                    <a:pt x="338" y="416"/>
                  </a:lnTo>
                  <a:lnTo>
                    <a:pt x="332" y="416"/>
                  </a:lnTo>
                  <a:lnTo>
                    <a:pt x="326" y="418"/>
                  </a:lnTo>
                  <a:lnTo>
                    <a:pt x="318" y="424"/>
                  </a:lnTo>
                  <a:lnTo>
                    <a:pt x="312" y="432"/>
                  </a:lnTo>
                  <a:lnTo>
                    <a:pt x="310" y="438"/>
                  </a:lnTo>
                  <a:lnTo>
                    <a:pt x="304" y="438"/>
                  </a:lnTo>
                  <a:lnTo>
                    <a:pt x="304" y="436"/>
                  </a:lnTo>
                  <a:lnTo>
                    <a:pt x="304" y="434"/>
                  </a:lnTo>
                  <a:lnTo>
                    <a:pt x="304" y="426"/>
                  </a:lnTo>
                  <a:lnTo>
                    <a:pt x="306" y="418"/>
                  </a:lnTo>
                  <a:lnTo>
                    <a:pt x="304" y="410"/>
                  </a:lnTo>
                  <a:lnTo>
                    <a:pt x="304" y="406"/>
                  </a:lnTo>
                  <a:lnTo>
                    <a:pt x="302" y="400"/>
                  </a:lnTo>
                  <a:lnTo>
                    <a:pt x="300" y="392"/>
                  </a:lnTo>
                  <a:lnTo>
                    <a:pt x="286" y="388"/>
                  </a:lnTo>
                  <a:lnTo>
                    <a:pt x="276" y="384"/>
                  </a:lnTo>
                  <a:lnTo>
                    <a:pt x="270" y="382"/>
                  </a:lnTo>
                  <a:lnTo>
                    <a:pt x="268" y="380"/>
                  </a:lnTo>
                  <a:lnTo>
                    <a:pt x="264" y="378"/>
                  </a:lnTo>
                  <a:lnTo>
                    <a:pt x="232" y="378"/>
                  </a:lnTo>
                  <a:lnTo>
                    <a:pt x="208" y="392"/>
                  </a:lnTo>
                  <a:lnTo>
                    <a:pt x="176" y="392"/>
                  </a:lnTo>
                  <a:lnTo>
                    <a:pt x="164" y="398"/>
                  </a:lnTo>
                  <a:lnTo>
                    <a:pt x="150" y="406"/>
                  </a:lnTo>
                  <a:lnTo>
                    <a:pt x="134" y="416"/>
                  </a:lnTo>
                  <a:lnTo>
                    <a:pt x="122" y="420"/>
                  </a:lnTo>
                  <a:lnTo>
                    <a:pt x="108" y="422"/>
                  </a:lnTo>
                  <a:lnTo>
                    <a:pt x="92" y="422"/>
                  </a:lnTo>
                  <a:lnTo>
                    <a:pt x="84" y="424"/>
                  </a:lnTo>
                  <a:lnTo>
                    <a:pt x="74" y="426"/>
                  </a:lnTo>
                  <a:lnTo>
                    <a:pt x="58" y="432"/>
                  </a:lnTo>
                  <a:lnTo>
                    <a:pt x="42" y="438"/>
                  </a:lnTo>
                  <a:lnTo>
                    <a:pt x="32" y="440"/>
                  </a:lnTo>
                  <a:lnTo>
                    <a:pt x="24" y="440"/>
                  </a:lnTo>
                  <a:lnTo>
                    <a:pt x="18" y="440"/>
                  </a:lnTo>
                  <a:lnTo>
                    <a:pt x="14" y="436"/>
                  </a:lnTo>
                  <a:lnTo>
                    <a:pt x="6" y="430"/>
                  </a:lnTo>
                  <a:lnTo>
                    <a:pt x="4" y="428"/>
                  </a:lnTo>
                  <a:lnTo>
                    <a:pt x="2" y="428"/>
                  </a:lnTo>
                  <a:lnTo>
                    <a:pt x="0" y="426"/>
                  </a:lnTo>
                  <a:lnTo>
                    <a:pt x="0" y="422"/>
                  </a:lnTo>
                  <a:lnTo>
                    <a:pt x="0" y="420"/>
                  </a:lnTo>
                  <a:lnTo>
                    <a:pt x="2" y="416"/>
                  </a:lnTo>
                  <a:lnTo>
                    <a:pt x="4" y="414"/>
                  </a:lnTo>
                  <a:lnTo>
                    <a:pt x="10" y="412"/>
                  </a:lnTo>
                  <a:lnTo>
                    <a:pt x="16" y="408"/>
                  </a:lnTo>
                  <a:lnTo>
                    <a:pt x="24" y="394"/>
                  </a:lnTo>
                  <a:lnTo>
                    <a:pt x="30" y="380"/>
                  </a:lnTo>
                  <a:lnTo>
                    <a:pt x="28" y="376"/>
                  </a:lnTo>
                  <a:lnTo>
                    <a:pt x="26" y="372"/>
                  </a:lnTo>
                  <a:lnTo>
                    <a:pt x="26" y="362"/>
                  </a:lnTo>
                  <a:lnTo>
                    <a:pt x="26" y="328"/>
                  </a:lnTo>
                  <a:lnTo>
                    <a:pt x="26" y="316"/>
                  </a:lnTo>
                  <a:lnTo>
                    <a:pt x="26" y="304"/>
                  </a:lnTo>
                  <a:lnTo>
                    <a:pt x="24" y="296"/>
                  </a:lnTo>
                  <a:lnTo>
                    <a:pt x="20" y="288"/>
                  </a:lnTo>
                  <a:lnTo>
                    <a:pt x="16" y="280"/>
                  </a:lnTo>
                  <a:lnTo>
                    <a:pt x="16" y="276"/>
                  </a:lnTo>
                  <a:lnTo>
                    <a:pt x="20" y="280"/>
                  </a:lnTo>
                  <a:lnTo>
                    <a:pt x="20" y="284"/>
                  </a:lnTo>
                  <a:lnTo>
                    <a:pt x="26" y="284"/>
                  </a:lnTo>
                  <a:lnTo>
                    <a:pt x="24" y="278"/>
                  </a:lnTo>
                  <a:lnTo>
                    <a:pt x="24" y="272"/>
                  </a:lnTo>
                  <a:lnTo>
                    <a:pt x="28" y="276"/>
                  </a:lnTo>
                  <a:lnTo>
                    <a:pt x="28" y="280"/>
                  </a:lnTo>
                  <a:lnTo>
                    <a:pt x="30" y="278"/>
                  </a:lnTo>
                  <a:lnTo>
                    <a:pt x="30" y="276"/>
                  </a:lnTo>
                  <a:lnTo>
                    <a:pt x="32" y="272"/>
                  </a:lnTo>
                  <a:lnTo>
                    <a:pt x="28" y="256"/>
                  </a:lnTo>
                  <a:lnTo>
                    <a:pt x="36" y="236"/>
                  </a:lnTo>
                  <a:lnTo>
                    <a:pt x="38" y="226"/>
                  </a:lnTo>
                  <a:lnTo>
                    <a:pt x="40" y="214"/>
                  </a:lnTo>
                  <a:lnTo>
                    <a:pt x="40" y="208"/>
                  </a:lnTo>
                  <a:lnTo>
                    <a:pt x="44" y="202"/>
                  </a:lnTo>
                  <a:lnTo>
                    <a:pt x="46" y="206"/>
                  </a:lnTo>
                  <a:lnTo>
                    <a:pt x="48" y="208"/>
                  </a:lnTo>
                  <a:lnTo>
                    <a:pt x="48" y="210"/>
                  </a:lnTo>
                  <a:lnTo>
                    <a:pt x="52" y="208"/>
                  </a:lnTo>
                  <a:lnTo>
                    <a:pt x="54" y="206"/>
                  </a:lnTo>
                  <a:lnTo>
                    <a:pt x="56" y="202"/>
                  </a:lnTo>
                  <a:lnTo>
                    <a:pt x="58" y="198"/>
                  </a:lnTo>
                  <a:lnTo>
                    <a:pt x="62" y="196"/>
                  </a:lnTo>
                  <a:lnTo>
                    <a:pt x="70" y="194"/>
                  </a:lnTo>
                  <a:lnTo>
                    <a:pt x="76" y="190"/>
                  </a:lnTo>
                  <a:lnTo>
                    <a:pt x="78" y="188"/>
                  </a:lnTo>
                  <a:lnTo>
                    <a:pt x="82" y="186"/>
                  </a:lnTo>
                  <a:lnTo>
                    <a:pt x="86" y="182"/>
                  </a:lnTo>
                  <a:lnTo>
                    <a:pt x="94" y="178"/>
                  </a:lnTo>
                  <a:lnTo>
                    <a:pt x="102" y="176"/>
                  </a:lnTo>
                  <a:lnTo>
                    <a:pt x="110" y="174"/>
                  </a:lnTo>
                  <a:lnTo>
                    <a:pt x="118" y="172"/>
                  </a:lnTo>
                  <a:lnTo>
                    <a:pt x="128" y="168"/>
                  </a:lnTo>
                  <a:lnTo>
                    <a:pt x="138" y="166"/>
                  </a:lnTo>
                  <a:lnTo>
                    <a:pt x="146" y="166"/>
                  </a:lnTo>
                  <a:lnTo>
                    <a:pt x="156" y="164"/>
                  </a:lnTo>
                  <a:lnTo>
                    <a:pt x="162" y="162"/>
                  </a:lnTo>
                  <a:lnTo>
                    <a:pt x="168" y="152"/>
                  </a:lnTo>
                  <a:lnTo>
                    <a:pt x="180" y="1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17" name="Freeform 272"/>
            <p:cNvSpPr>
              <a:spLocks/>
            </p:cNvSpPr>
            <p:nvPr/>
          </p:nvSpPr>
          <p:spPr bwMode="auto">
            <a:xfrm>
              <a:off x="7515983" y="4807908"/>
              <a:ext cx="94555" cy="58407"/>
            </a:xfrm>
            <a:custGeom>
              <a:avLst/>
              <a:gdLst>
                <a:gd name="T0" fmla="*/ 2147483647 w 64"/>
                <a:gd name="T1" fmla="*/ 0 h 38"/>
                <a:gd name="T2" fmla="*/ 2147483647 w 64"/>
                <a:gd name="T3" fmla="*/ 2147483647 h 38"/>
                <a:gd name="T4" fmla="*/ 2147483647 w 64"/>
                <a:gd name="T5" fmla="*/ 2147483647 h 38"/>
                <a:gd name="T6" fmla="*/ 2147483647 w 64"/>
                <a:gd name="T7" fmla="*/ 2147483647 h 38"/>
                <a:gd name="T8" fmla="*/ 2147483647 w 64"/>
                <a:gd name="T9" fmla="*/ 2147483647 h 38"/>
                <a:gd name="T10" fmla="*/ 2147483647 w 64"/>
                <a:gd name="T11" fmla="*/ 2147483647 h 38"/>
                <a:gd name="T12" fmla="*/ 2147483647 w 64"/>
                <a:gd name="T13" fmla="*/ 2147483647 h 38"/>
                <a:gd name="T14" fmla="*/ 2147483647 w 64"/>
                <a:gd name="T15" fmla="*/ 2147483647 h 38"/>
                <a:gd name="T16" fmla="*/ 2147483647 w 64"/>
                <a:gd name="T17" fmla="*/ 2147483647 h 38"/>
                <a:gd name="T18" fmla="*/ 0 w 64"/>
                <a:gd name="T19" fmla="*/ 2147483647 h 38"/>
                <a:gd name="T20" fmla="*/ 0 w 64"/>
                <a:gd name="T21" fmla="*/ 2147483647 h 38"/>
                <a:gd name="T22" fmla="*/ 0 w 64"/>
                <a:gd name="T23" fmla="*/ 2147483647 h 38"/>
                <a:gd name="T24" fmla="*/ 2147483647 w 64"/>
                <a:gd name="T25" fmla="*/ 2147483647 h 38"/>
                <a:gd name="T26" fmla="*/ 2147483647 w 64"/>
                <a:gd name="T27" fmla="*/ 2147483647 h 38"/>
                <a:gd name="T28" fmla="*/ 2147483647 w 64"/>
                <a:gd name="T29" fmla="*/ 2147483647 h 38"/>
                <a:gd name="T30" fmla="*/ 2147483647 w 64"/>
                <a:gd name="T31" fmla="*/ 2147483647 h 38"/>
                <a:gd name="T32" fmla="*/ 2147483647 w 64"/>
                <a:gd name="T33" fmla="*/ 2147483647 h 38"/>
                <a:gd name="T34" fmla="*/ 2147483647 w 64"/>
                <a:gd name="T35" fmla="*/ 2147483647 h 38"/>
                <a:gd name="T36" fmla="*/ 2147483647 w 64"/>
                <a:gd name="T37" fmla="*/ 2147483647 h 38"/>
                <a:gd name="T38" fmla="*/ 2147483647 w 64"/>
                <a:gd name="T39" fmla="*/ 2147483647 h 38"/>
                <a:gd name="T40" fmla="*/ 2147483647 w 64"/>
                <a:gd name="T41" fmla="*/ 0 h 38"/>
                <a:gd name="T42" fmla="*/ 2147483647 w 64"/>
                <a:gd name="T43" fmla="*/ 0 h 38"/>
                <a:gd name="T44" fmla="*/ 2147483647 w 64"/>
                <a:gd name="T45" fmla="*/ 2147483647 h 38"/>
                <a:gd name="T46" fmla="*/ 2147483647 w 64"/>
                <a:gd name="T47" fmla="*/ 0 h 3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4"/>
                <a:gd name="T73" fmla="*/ 0 h 38"/>
                <a:gd name="T74" fmla="*/ 64 w 64"/>
                <a:gd name="T75" fmla="*/ 38 h 3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4" h="38">
                  <a:moveTo>
                    <a:pt x="64" y="0"/>
                  </a:moveTo>
                  <a:lnTo>
                    <a:pt x="52" y="10"/>
                  </a:lnTo>
                  <a:lnTo>
                    <a:pt x="36" y="16"/>
                  </a:lnTo>
                  <a:lnTo>
                    <a:pt x="32" y="18"/>
                  </a:lnTo>
                  <a:lnTo>
                    <a:pt x="28" y="20"/>
                  </a:lnTo>
                  <a:lnTo>
                    <a:pt x="22" y="28"/>
                  </a:lnTo>
                  <a:lnTo>
                    <a:pt x="14" y="36"/>
                  </a:lnTo>
                  <a:lnTo>
                    <a:pt x="8" y="38"/>
                  </a:lnTo>
                  <a:lnTo>
                    <a:pt x="2" y="38"/>
                  </a:lnTo>
                  <a:lnTo>
                    <a:pt x="0" y="38"/>
                  </a:lnTo>
                  <a:lnTo>
                    <a:pt x="0" y="34"/>
                  </a:lnTo>
                  <a:lnTo>
                    <a:pt x="0" y="30"/>
                  </a:lnTo>
                  <a:lnTo>
                    <a:pt x="2" y="26"/>
                  </a:lnTo>
                  <a:lnTo>
                    <a:pt x="10" y="20"/>
                  </a:lnTo>
                  <a:lnTo>
                    <a:pt x="26" y="14"/>
                  </a:lnTo>
                  <a:lnTo>
                    <a:pt x="28" y="12"/>
                  </a:lnTo>
                  <a:lnTo>
                    <a:pt x="30" y="8"/>
                  </a:lnTo>
                  <a:lnTo>
                    <a:pt x="32" y="6"/>
                  </a:lnTo>
                  <a:lnTo>
                    <a:pt x="36" y="4"/>
                  </a:lnTo>
                  <a:lnTo>
                    <a:pt x="46" y="2"/>
                  </a:lnTo>
                  <a:lnTo>
                    <a:pt x="54" y="0"/>
                  </a:lnTo>
                  <a:lnTo>
                    <a:pt x="64" y="0"/>
                  </a:lnTo>
                  <a:lnTo>
                    <a:pt x="64"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18" name="Freeform 273"/>
            <p:cNvSpPr>
              <a:spLocks/>
            </p:cNvSpPr>
            <p:nvPr/>
          </p:nvSpPr>
          <p:spPr bwMode="auto">
            <a:xfrm>
              <a:off x="7437572" y="4799943"/>
              <a:ext cx="72646" cy="15929"/>
            </a:xfrm>
            <a:custGeom>
              <a:avLst/>
              <a:gdLst>
                <a:gd name="T0" fmla="*/ 2147483647 w 50"/>
                <a:gd name="T1" fmla="*/ 2147483647 h 10"/>
                <a:gd name="T2" fmla="*/ 2147483647 w 50"/>
                <a:gd name="T3" fmla="*/ 2147483647 h 10"/>
                <a:gd name="T4" fmla="*/ 2147483647 w 50"/>
                <a:gd name="T5" fmla="*/ 2147483647 h 10"/>
                <a:gd name="T6" fmla="*/ 2147483647 w 50"/>
                <a:gd name="T7" fmla="*/ 2147483647 h 10"/>
                <a:gd name="T8" fmla="*/ 2147483647 w 50"/>
                <a:gd name="T9" fmla="*/ 2147483647 h 10"/>
                <a:gd name="T10" fmla="*/ 2147483647 w 50"/>
                <a:gd name="T11" fmla="*/ 2147483647 h 10"/>
                <a:gd name="T12" fmla="*/ 2147483647 w 50"/>
                <a:gd name="T13" fmla="*/ 2147483647 h 10"/>
                <a:gd name="T14" fmla="*/ 0 w 50"/>
                <a:gd name="T15" fmla="*/ 2147483647 h 10"/>
                <a:gd name="T16" fmla="*/ 2147483647 w 50"/>
                <a:gd name="T17" fmla="*/ 2147483647 h 10"/>
                <a:gd name="T18" fmla="*/ 2147483647 w 50"/>
                <a:gd name="T19" fmla="*/ 0 h 10"/>
                <a:gd name="T20" fmla="*/ 2147483647 w 50"/>
                <a:gd name="T21" fmla="*/ 2147483647 h 10"/>
                <a:gd name="T22" fmla="*/ 2147483647 w 50"/>
                <a:gd name="T23" fmla="*/ 2147483647 h 10"/>
                <a:gd name="T24" fmla="*/ 2147483647 w 50"/>
                <a:gd name="T25" fmla="*/ 2147483647 h 10"/>
                <a:gd name="T26" fmla="*/ 2147483647 w 50"/>
                <a:gd name="T27" fmla="*/ 2147483647 h 10"/>
                <a:gd name="T28" fmla="*/ 2147483647 w 50"/>
                <a:gd name="T29" fmla="*/ 2147483647 h 10"/>
                <a:gd name="T30" fmla="*/ 2147483647 w 50"/>
                <a:gd name="T31" fmla="*/ 2147483647 h 10"/>
                <a:gd name="T32" fmla="*/ 2147483647 w 50"/>
                <a:gd name="T33" fmla="*/ 2147483647 h 10"/>
                <a:gd name="T34" fmla="*/ 2147483647 w 50"/>
                <a:gd name="T35" fmla="*/ 2147483647 h 10"/>
                <a:gd name="T36" fmla="*/ 2147483647 w 50"/>
                <a:gd name="T37" fmla="*/ 2147483647 h 10"/>
                <a:gd name="T38" fmla="*/ 2147483647 w 50"/>
                <a:gd name="T39" fmla="*/ 2147483647 h 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
                <a:gd name="T61" fmla="*/ 0 h 10"/>
                <a:gd name="T62" fmla="*/ 50 w 50"/>
                <a:gd name="T63" fmla="*/ 10 h 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 h="10">
                  <a:moveTo>
                    <a:pt x="40" y="8"/>
                  </a:moveTo>
                  <a:lnTo>
                    <a:pt x="34" y="10"/>
                  </a:lnTo>
                  <a:lnTo>
                    <a:pt x="28" y="10"/>
                  </a:lnTo>
                  <a:lnTo>
                    <a:pt x="22" y="8"/>
                  </a:lnTo>
                  <a:lnTo>
                    <a:pt x="10" y="10"/>
                  </a:lnTo>
                  <a:lnTo>
                    <a:pt x="4" y="10"/>
                  </a:lnTo>
                  <a:lnTo>
                    <a:pt x="2" y="8"/>
                  </a:lnTo>
                  <a:lnTo>
                    <a:pt x="0" y="4"/>
                  </a:lnTo>
                  <a:lnTo>
                    <a:pt x="6" y="2"/>
                  </a:lnTo>
                  <a:lnTo>
                    <a:pt x="12" y="0"/>
                  </a:lnTo>
                  <a:lnTo>
                    <a:pt x="18" y="2"/>
                  </a:lnTo>
                  <a:lnTo>
                    <a:pt x="24" y="4"/>
                  </a:lnTo>
                  <a:lnTo>
                    <a:pt x="28" y="6"/>
                  </a:lnTo>
                  <a:lnTo>
                    <a:pt x="34" y="8"/>
                  </a:lnTo>
                  <a:lnTo>
                    <a:pt x="42" y="6"/>
                  </a:lnTo>
                  <a:lnTo>
                    <a:pt x="50" y="4"/>
                  </a:lnTo>
                  <a:lnTo>
                    <a:pt x="46" y="8"/>
                  </a:lnTo>
                  <a:lnTo>
                    <a:pt x="44" y="10"/>
                  </a:lnTo>
                  <a:lnTo>
                    <a:pt x="38" y="10"/>
                  </a:lnTo>
                  <a:lnTo>
                    <a:pt x="4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19" name="Freeform 274"/>
            <p:cNvSpPr>
              <a:spLocks/>
            </p:cNvSpPr>
            <p:nvPr/>
          </p:nvSpPr>
          <p:spPr bwMode="auto">
            <a:xfrm>
              <a:off x="7105476" y="4737554"/>
              <a:ext cx="235234" cy="78319"/>
            </a:xfrm>
            <a:custGeom>
              <a:avLst/>
              <a:gdLst>
                <a:gd name="T0" fmla="*/ 2147483647 w 162"/>
                <a:gd name="T1" fmla="*/ 2147483647 h 50"/>
                <a:gd name="T2" fmla="*/ 0 w 162"/>
                <a:gd name="T3" fmla="*/ 2147483647 h 50"/>
                <a:gd name="T4" fmla="*/ 2147483647 w 162"/>
                <a:gd name="T5" fmla="*/ 2147483647 h 50"/>
                <a:gd name="T6" fmla="*/ 2147483647 w 162"/>
                <a:gd name="T7" fmla="*/ 2147483647 h 50"/>
                <a:gd name="T8" fmla="*/ 2147483647 w 162"/>
                <a:gd name="T9" fmla="*/ 2147483647 h 50"/>
                <a:gd name="T10" fmla="*/ 2147483647 w 162"/>
                <a:gd name="T11" fmla="*/ 0 h 50"/>
                <a:gd name="T12" fmla="*/ 2147483647 w 162"/>
                <a:gd name="T13" fmla="*/ 2147483647 h 50"/>
                <a:gd name="T14" fmla="*/ 2147483647 w 162"/>
                <a:gd name="T15" fmla="*/ 2147483647 h 50"/>
                <a:gd name="T16" fmla="*/ 2147483647 w 162"/>
                <a:gd name="T17" fmla="*/ 2147483647 h 50"/>
                <a:gd name="T18" fmla="*/ 2147483647 w 162"/>
                <a:gd name="T19" fmla="*/ 2147483647 h 50"/>
                <a:gd name="T20" fmla="*/ 2147483647 w 162"/>
                <a:gd name="T21" fmla="*/ 2147483647 h 50"/>
                <a:gd name="T22" fmla="*/ 2147483647 w 162"/>
                <a:gd name="T23" fmla="*/ 2147483647 h 50"/>
                <a:gd name="T24" fmla="*/ 2147483647 w 162"/>
                <a:gd name="T25" fmla="*/ 2147483647 h 50"/>
                <a:gd name="T26" fmla="*/ 2147483647 w 162"/>
                <a:gd name="T27" fmla="*/ 2147483647 h 50"/>
                <a:gd name="T28" fmla="*/ 2147483647 w 162"/>
                <a:gd name="T29" fmla="*/ 2147483647 h 50"/>
                <a:gd name="T30" fmla="*/ 2147483647 w 162"/>
                <a:gd name="T31" fmla="*/ 2147483647 h 50"/>
                <a:gd name="T32" fmla="*/ 2147483647 w 162"/>
                <a:gd name="T33" fmla="*/ 2147483647 h 50"/>
                <a:gd name="T34" fmla="*/ 2147483647 w 162"/>
                <a:gd name="T35" fmla="*/ 2147483647 h 50"/>
                <a:gd name="T36" fmla="*/ 2147483647 w 162"/>
                <a:gd name="T37" fmla="*/ 2147483647 h 50"/>
                <a:gd name="T38" fmla="*/ 2147483647 w 162"/>
                <a:gd name="T39" fmla="*/ 2147483647 h 50"/>
                <a:gd name="T40" fmla="*/ 2147483647 w 162"/>
                <a:gd name="T41" fmla="*/ 2147483647 h 50"/>
                <a:gd name="T42" fmla="*/ 2147483647 w 162"/>
                <a:gd name="T43" fmla="*/ 2147483647 h 50"/>
                <a:gd name="T44" fmla="*/ 2147483647 w 162"/>
                <a:gd name="T45" fmla="*/ 2147483647 h 50"/>
                <a:gd name="T46" fmla="*/ 2147483647 w 162"/>
                <a:gd name="T47" fmla="*/ 2147483647 h 50"/>
                <a:gd name="T48" fmla="*/ 2147483647 w 162"/>
                <a:gd name="T49" fmla="*/ 2147483647 h 50"/>
                <a:gd name="T50" fmla="*/ 2147483647 w 162"/>
                <a:gd name="T51" fmla="*/ 2147483647 h 50"/>
                <a:gd name="T52" fmla="*/ 2147483647 w 162"/>
                <a:gd name="T53" fmla="*/ 2147483647 h 50"/>
                <a:gd name="T54" fmla="*/ 2147483647 w 162"/>
                <a:gd name="T55" fmla="*/ 2147483647 h 50"/>
                <a:gd name="T56" fmla="*/ 2147483647 w 162"/>
                <a:gd name="T57" fmla="*/ 2147483647 h 50"/>
                <a:gd name="T58" fmla="*/ 2147483647 w 162"/>
                <a:gd name="T59" fmla="*/ 2147483647 h 50"/>
                <a:gd name="T60" fmla="*/ 2147483647 w 162"/>
                <a:gd name="T61" fmla="*/ 2147483647 h 50"/>
                <a:gd name="T62" fmla="*/ 2147483647 w 162"/>
                <a:gd name="T63" fmla="*/ 2147483647 h 50"/>
                <a:gd name="T64" fmla="*/ 2147483647 w 162"/>
                <a:gd name="T65" fmla="*/ 2147483647 h 50"/>
                <a:gd name="T66" fmla="*/ 2147483647 w 162"/>
                <a:gd name="T67" fmla="*/ 2147483647 h 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2"/>
                <a:gd name="T103" fmla="*/ 0 h 50"/>
                <a:gd name="T104" fmla="*/ 162 w 162"/>
                <a:gd name="T105" fmla="*/ 50 h 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2" h="50">
                  <a:moveTo>
                    <a:pt x="16" y="16"/>
                  </a:moveTo>
                  <a:lnTo>
                    <a:pt x="8" y="16"/>
                  </a:lnTo>
                  <a:lnTo>
                    <a:pt x="4" y="14"/>
                  </a:lnTo>
                  <a:lnTo>
                    <a:pt x="0" y="12"/>
                  </a:lnTo>
                  <a:lnTo>
                    <a:pt x="4" y="10"/>
                  </a:lnTo>
                  <a:lnTo>
                    <a:pt x="8" y="10"/>
                  </a:lnTo>
                  <a:lnTo>
                    <a:pt x="10" y="8"/>
                  </a:lnTo>
                  <a:lnTo>
                    <a:pt x="10" y="6"/>
                  </a:lnTo>
                  <a:lnTo>
                    <a:pt x="10" y="4"/>
                  </a:lnTo>
                  <a:lnTo>
                    <a:pt x="10" y="2"/>
                  </a:lnTo>
                  <a:lnTo>
                    <a:pt x="12" y="0"/>
                  </a:lnTo>
                  <a:lnTo>
                    <a:pt x="16" y="0"/>
                  </a:lnTo>
                  <a:lnTo>
                    <a:pt x="22" y="2"/>
                  </a:lnTo>
                  <a:lnTo>
                    <a:pt x="36" y="2"/>
                  </a:lnTo>
                  <a:lnTo>
                    <a:pt x="48" y="4"/>
                  </a:lnTo>
                  <a:lnTo>
                    <a:pt x="50" y="6"/>
                  </a:lnTo>
                  <a:lnTo>
                    <a:pt x="52" y="8"/>
                  </a:lnTo>
                  <a:lnTo>
                    <a:pt x="54" y="12"/>
                  </a:lnTo>
                  <a:lnTo>
                    <a:pt x="56" y="14"/>
                  </a:lnTo>
                  <a:lnTo>
                    <a:pt x="62" y="16"/>
                  </a:lnTo>
                  <a:lnTo>
                    <a:pt x="70" y="16"/>
                  </a:lnTo>
                  <a:lnTo>
                    <a:pt x="78" y="14"/>
                  </a:lnTo>
                  <a:lnTo>
                    <a:pt x="84" y="12"/>
                  </a:lnTo>
                  <a:lnTo>
                    <a:pt x="88" y="10"/>
                  </a:lnTo>
                  <a:lnTo>
                    <a:pt x="90" y="8"/>
                  </a:lnTo>
                  <a:lnTo>
                    <a:pt x="92" y="10"/>
                  </a:lnTo>
                  <a:lnTo>
                    <a:pt x="94" y="10"/>
                  </a:lnTo>
                  <a:lnTo>
                    <a:pt x="100" y="12"/>
                  </a:lnTo>
                  <a:lnTo>
                    <a:pt x="102" y="16"/>
                  </a:lnTo>
                  <a:lnTo>
                    <a:pt x="106" y="16"/>
                  </a:lnTo>
                  <a:lnTo>
                    <a:pt x="114" y="18"/>
                  </a:lnTo>
                  <a:lnTo>
                    <a:pt x="118" y="20"/>
                  </a:lnTo>
                  <a:lnTo>
                    <a:pt x="118" y="22"/>
                  </a:lnTo>
                  <a:lnTo>
                    <a:pt x="118" y="30"/>
                  </a:lnTo>
                  <a:lnTo>
                    <a:pt x="124" y="32"/>
                  </a:lnTo>
                  <a:lnTo>
                    <a:pt x="132" y="32"/>
                  </a:lnTo>
                  <a:lnTo>
                    <a:pt x="146" y="34"/>
                  </a:lnTo>
                  <a:lnTo>
                    <a:pt x="150" y="36"/>
                  </a:lnTo>
                  <a:lnTo>
                    <a:pt x="162" y="40"/>
                  </a:lnTo>
                  <a:lnTo>
                    <a:pt x="162" y="42"/>
                  </a:lnTo>
                  <a:lnTo>
                    <a:pt x="160" y="46"/>
                  </a:lnTo>
                  <a:lnTo>
                    <a:pt x="156" y="48"/>
                  </a:lnTo>
                  <a:lnTo>
                    <a:pt x="152" y="48"/>
                  </a:lnTo>
                  <a:lnTo>
                    <a:pt x="150" y="46"/>
                  </a:lnTo>
                  <a:lnTo>
                    <a:pt x="146" y="40"/>
                  </a:lnTo>
                  <a:lnTo>
                    <a:pt x="144" y="46"/>
                  </a:lnTo>
                  <a:lnTo>
                    <a:pt x="144" y="48"/>
                  </a:lnTo>
                  <a:lnTo>
                    <a:pt x="142" y="50"/>
                  </a:lnTo>
                  <a:lnTo>
                    <a:pt x="136" y="48"/>
                  </a:lnTo>
                  <a:lnTo>
                    <a:pt x="130" y="46"/>
                  </a:lnTo>
                  <a:lnTo>
                    <a:pt x="126" y="44"/>
                  </a:lnTo>
                  <a:lnTo>
                    <a:pt x="118" y="42"/>
                  </a:lnTo>
                  <a:lnTo>
                    <a:pt x="92" y="42"/>
                  </a:lnTo>
                  <a:lnTo>
                    <a:pt x="90" y="40"/>
                  </a:lnTo>
                  <a:lnTo>
                    <a:pt x="84" y="40"/>
                  </a:lnTo>
                  <a:lnTo>
                    <a:pt x="82" y="38"/>
                  </a:lnTo>
                  <a:lnTo>
                    <a:pt x="80" y="36"/>
                  </a:lnTo>
                  <a:lnTo>
                    <a:pt x="74" y="34"/>
                  </a:lnTo>
                  <a:lnTo>
                    <a:pt x="64" y="32"/>
                  </a:lnTo>
                  <a:lnTo>
                    <a:pt x="56" y="32"/>
                  </a:lnTo>
                  <a:lnTo>
                    <a:pt x="48" y="32"/>
                  </a:lnTo>
                  <a:lnTo>
                    <a:pt x="40" y="32"/>
                  </a:lnTo>
                  <a:lnTo>
                    <a:pt x="36" y="32"/>
                  </a:lnTo>
                  <a:lnTo>
                    <a:pt x="36" y="30"/>
                  </a:lnTo>
                  <a:lnTo>
                    <a:pt x="32" y="26"/>
                  </a:lnTo>
                  <a:lnTo>
                    <a:pt x="24" y="26"/>
                  </a:lnTo>
                  <a:lnTo>
                    <a:pt x="20" y="26"/>
                  </a:lnTo>
                  <a:lnTo>
                    <a:pt x="18" y="22"/>
                  </a:lnTo>
                  <a:lnTo>
                    <a:pt x="1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20" name="Freeform 275"/>
            <p:cNvSpPr>
              <a:spLocks/>
            </p:cNvSpPr>
            <p:nvPr/>
          </p:nvSpPr>
          <p:spPr bwMode="auto">
            <a:xfrm>
              <a:off x="7105476" y="4610119"/>
              <a:ext cx="33440" cy="41151"/>
            </a:xfrm>
            <a:custGeom>
              <a:avLst/>
              <a:gdLst>
                <a:gd name="T0" fmla="*/ 0 w 24"/>
                <a:gd name="T1" fmla="*/ 2147483647 h 26"/>
                <a:gd name="T2" fmla="*/ 2147483647 w 24"/>
                <a:gd name="T3" fmla="*/ 2147483647 h 26"/>
                <a:gd name="T4" fmla="*/ 2147483647 w 24"/>
                <a:gd name="T5" fmla="*/ 2147483647 h 26"/>
                <a:gd name="T6" fmla="*/ 2147483647 w 24"/>
                <a:gd name="T7" fmla="*/ 0 h 26"/>
                <a:gd name="T8" fmla="*/ 2147483647 w 24"/>
                <a:gd name="T9" fmla="*/ 0 h 26"/>
                <a:gd name="T10" fmla="*/ 2147483647 w 24"/>
                <a:gd name="T11" fmla="*/ 2147483647 h 26"/>
                <a:gd name="T12" fmla="*/ 2147483647 w 24"/>
                <a:gd name="T13" fmla="*/ 2147483647 h 26"/>
                <a:gd name="T14" fmla="*/ 2147483647 w 24"/>
                <a:gd name="T15" fmla="*/ 2147483647 h 26"/>
                <a:gd name="T16" fmla="*/ 2147483647 w 24"/>
                <a:gd name="T17" fmla="*/ 2147483647 h 26"/>
                <a:gd name="T18" fmla="*/ 2147483647 w 24"/>
                <a:gd name="T19" fmla="*/ 2147483647 h 26"/>
                <a:gd name="T20" fmla="*/ 2147483647 w 24"/>
                <a:gd name="T21" fmla="*/ 2147483647 h 26"/>
                <a:gd name="T22" fmla="*/ 2147483647 w 24"/>
                <a:gd name="T23" fmla="*/ 2147483647 h 26"/>
                <a:gd name="T24" fmla="*/ 2147483647 w 24"/>
                <a:gd name="T25" fmla="*/ 2147483647 h 26"/>
                <a:gd name="T26" fmla="*/ 2147483647 w 24"/>
                <a:gd name="T27" fmla="*/ 2147483647 h 26"/>
                <a:gd name="T28" fmla="*/ 2147483647 w 24"/>
                <a:gd name="T29" fmla="*/ 2147483647 h 26"/>
                <a:gd name="T30" fmla="*/ 2147483647 w 24"/>
                <a:gd name="T31" fmla="*/ 2147483647 h 26"/>
                <a:gd name="T32" fmla="*/ 2147483647 w 24"/>
                <a:gd name="T33" fmla="*/ 2147483647 h 26"/>
                <a:gd name="T34" fmla="*/ 2147483647 w 24"/>
                <a:gd name="T35" fmla="*/ 2147483647 h 26"/>
                <a:gd name="T36" fmla="*/ 0 w 24"/>
                <a:gd name="T37" fmla="*/ 2147483647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26"/>
                <a:gd name="T59" fmla="*/ 24 w 24"/>
                <a:gd name="T60" fmla="*/ 26 h 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26">
                  <a:moveTo>
                    <a:pt x="0" y="6"/>
                  </a:moveTo>
                  <a:lnTo>
                    <a:pt x="4" y="4"/>
                  </a:lnTo>
                  <a:lnTo>
                    <a:pt x="6" y="2"/>
                  </a:lnTo>
                  <a:lnTo>
                    <a:pt x="10" y="0"/>
                  </a:lnTo>
                  <a:lnTo>
                    <a:pt x="12" y="0"/>
                  </a:lnTo>
                  <a:lnTo>
                    <a:pt x="14" y="2"/>
                  </a:lnTo>
                  <a:lnTo>
                    <a:pt x="14" y="6"/>
                  </a:lnTo>
                  <a:lnTo>
                    <a:pt x="18" y="12"/>
                  </a:lnTo>
                  <a:lnTo>
                    <a:pt x="24" y="18"/>
                  </a:lnTo>
                  <a:lnTo>
                    <a:pt x="24" y="24"/>
                  </a:lnTo>
                  <a:lnTo>
                    <a:pt x="22" y="26"/>
                  </a:lnTo>
                  <a:lnTo>
                    <a:pt x="14" y="22"/>
                  </a:lnTo>
                  <a:lnTo>
                    <a:pt x="12" y="18"/>
                  </a:lnTo>
                  <a:lnTo>
                    <a:pt x="10" y="16"/>
                  </a:lnTo>
                  <a:lnTo>
                    <a:pt x="12" y="12"/>
                  </a:lnTo>
                  <a:lnTo>
                    <a:pt x="12" y="10"/>
                  </a:lnTo>
                  <a:lnTo>
                    <a:pt x="6" y="8"/>
                  </a:lnTo>
                  <a:lnTo>
                    <a:pt x="2" y="6"/>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21" name="Freeform 276"/>
            <p:cNvSpPr>
              <a:spLocks/>
            </p:cNvSpPr>
            <p:nvPr/>
          </p:nvSpPr>
          <p:spPr bwMode="auto">
            <a:xfrm>
              <a:off x="7159672" y="4639322"/>
              <a:ext cx="17296" cy="15929"/>
            </a:xfrm>
            <a:custGeom>
              <a:avLst/>
              <a:gdLst>
                <a:gd name="T0" fmla="*/ 2147483647 w 12"/>
                <a:gd name="T1" fmla="*/ 2147483647 h 10"/>
                <a:gd name="T2" fmla="*/ 2147483647 w 12"/>
                <a:gd name="T3" fmla="*/ 2147483647 h 10"/>
                <a:gd name="T4" fmla="*/ 2147483647 w 12"/>
                <a:gd name="T5" fmla="*/ 2147483647 h 10"/>
                <a:gd name="T6" fmla="*/ 2147483647 w 12"/>
                <a:gd name="T7" fmla="*/ 2147483647 h 10"/>
                <a:gd name="T8" fmla="*/ 2147483647 w 12"/>
                <a:gd name="T9" fmla="*/ 2147483647 h 10"/>
                <a:gd name="T10" fmla="*/ 0 w 12"/>
                <a:gd name="T11" fmla="*/ 2147483647 h 10"/>
                <a:gd name="T12" fmla="*/ 2147483647 w 12"/>
                <a:gd name="T13" fmla="*/ 2147483647 h 10"/>
                <a:gd name="T14" fmla="*/ 2147483647 w 12"/>
                <a:gd name="T15" fmla="*/ 0 h 10"/>
                <a:gd name="T16" fmla="*/ 2147483647 w 12"/>
                <a:gd name="T17" fmla="*/ 214748364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0"/>
                <a:gd name="T29" fmla="*/ 12 w 12"/>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0">
                  <a:moveTo>
                    <a:pt x="12" y="2"/>
                  </a:moveTo>
                  <a:lnTo>
                    <a:pt x="10" y="6"/>
                  </a:lnTo>
                  <a:lnTo>
                    <a:pt x="10" y="10"/>
                  </a:lnTo>
                  <a:lnTo>
                    <a:pt x="4" y="10"/>
                  </a:lnTo>
                  <a:lnTo>
                    <a:pt x="2" y="8"/>
                  </a:lnTo>
                  <a:lnTo>
                    <a:pt x="0" y="4"/>
                  </a:lnTo>
                  <a:lnTo>
                    <a:pt x="2" y="2"/>
                  </a:lnTo>
                  <a:lnTo>
                    <a:pt x="4" y="0"/>
                  </a:lnTo>
                  <a:lnTo>
                    <a:pt x="1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22" name="Freeform 277"/>
            <p:cNvSpPr>
              <a:spLocks/>
            </p:cNvSpPr>
            <p:nvPr/>
          </p:nvSpPr>
          <p:spPr bwMode="auto">
            <a:xfrm>
              <a:off x="6948653" y="4592862"/>
              <a:ext cx="13837" cy="17257"/>
            </a:xfrm>
            <a:custGeom>
              <a:avLst/>
              <a:gdLst>
                <a:gd name="T0" fmla="*/ 2147483647 w 10"/>
                <a:gd name="T1" fmla="*/ 0 h 12"/>
                <a:gd name="T2" fmla="*/ 2147483647 w 10"/>
                <a:gd name="T3" fmla="*/ 2147483647 h 12"/>
                <a:gd name="T4" fmla="*/ 2147483647 w 10"/>
                <a:gd name="T5" fmla="*/ 2147483647 h 12"/>
                <a:gd name="T6" fmla="*/ 2147483647 w 10"/>
                <a:gd name="T7" fmla="*/ 2147483647 h 12"/>
                <a:gd name="T8" fmla="*/ 2147483647 w 10"/>
                <a:gd name="T9" fmla="*/ 2147483647 h 12"/>
                <a:gd name="T10" fmla="*/ 2147483647 w 10"/>
                <a:gd name="T11" fmla="*/ 2147483647 h 12"/>
                <a:gd name="T12" fmla="*/ 2147483647 w 10"/>
                <a:gd name="T13" fmla="*/ 2147483647 h 12"/>
                <a:gd name="T14" fmla="*/ 0 w 10"/>
                <a:gd name="T15" fmla="*/ 2147483647 h 12"/>
                <a:gd name="T16" fmla="*/ 2147483647 w 10"/>
                <a:gd name="T17" fmla="*/ 0 h 12"/>
                <a:gd name="T18" fmla="*/ 2147483647 w 10"/>
                <a:gd name="T19" fmla="*/ 0 h 12"/>
                <a:gd name="T20" fmla="*/ 2147483647 w 10"/>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12"/>
                <a:gd name="T35" fmla="*/ 10 w 10"/>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12">
                  <a:moveTo>
                    <a:pt x="6" y="0"/>
                  </a:moveTo>
                  <a:lnTo>
                    <a:pt x="6" y="6"/>
                  </a:lnTo>
                  <a:lnTo>
                    <a:pt x="10" y="8"/>
                  </a:lnTo>
                  <a:lnTo>
                    <a:pt x="10" y="12"/>
                  </a:lnTo>
                  <a:lnTo>
                    <a:pt x="6" y="12"/>
                  </a:lnTo>
                  <a:lnTo>
                    <a:pt x="4" y="10"/>
                  </a:lnTo>
                  <a:lnTo>
                    <a:pt x="2" y="8"/>
                  </a:lnTo>
                  <a:lnTo>
                    <a:pt x="0" y="4"/>
                  </a:lnTo>
                  <a:lnTo>
                    <a:pt x="2" y="0"/>
                  </a:lnTo>
                  <a:lnTo>
                    <a:pt x="4" y="0"/>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23" name="Freeform 278"/>
            <p:cNvSpPr>
              <a:spLocks/>
            </p:cNvSpPr>
            <p:nvPr/>
          </p:nvSpPr>
          <p:spPr bwMode="auto">
            <a:xfrm>
              <a:off x="6917519" y="4522508"/>
              <a:ext cx="17296" cy="22567"/>
            </a:xfrm>
            <a:custGeom>
              <a:avLst/>
              <a:gdLst>
                <a:gd name="T0" fmla="*/ 2147483647 w 12"/>
                <a:gd name="T1" fmla="*/ 2147483647 h 14"/>
                <a:gd name="T2" fmla="*/ 2147483647 w 12"/>
                <a:gd name="T3" fmla="*/ 2147483647 h 14"/>
                <a:gd name="T4" fmla="*/ 2147483647 w 12"/>
                <a:gd name="T5" fmla="*/ 2147483647 h 14"/>
                <a:gd name="T6" fmla="*/ 2147483647 w 12"/>
                <a:gd name="T7" fmla="*/ 2147483647 h 14"/>
                <a:gd name="T8" fmla="*/ 0 w 12"/>
                <a:gd name="T9" fmla="*/ 2147483647 h 14"/>
                <a:gd name="T10" fmla="*/ 0 w 12"/>
                <a:gd name="T11" fmla="*/ 2147483647 h 14"/>
                <a:gd name="T12" fmla="*/ 0 w 12"/>
                <a:gd name="T13" fmla="*/ 0 h 14"/>
                <a:gd name="T14" fmla="*/ 2147483647 w 12"/>
                <a:gd name="T15" fmla="*/ 2147483647 h 14"/>
                <a:gd name="T16" fmla="*/ 2147483647 w 12"/>
                <a:gd name="T17" fmla="*/ 2147483647 h 14"/>
                <a:gd name="T18" fmla="*/ 2147483647 w 12"/>
                <a:gd name="T19" fmla="*/ 2147483647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4"/>
                <a:gd name="T32" fmla="*/ 12 w 12"/>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4">
                  <a:moveTo>
                    <a:pt x="12" y="8"/>
                  </a:moveTo>
                  <a:lnTo>
                    <a:pt x="10" y="12"/>
                  </a:lnTo>
                  <a:lnTo>
                    <a:pt x="8" y="14"/>
                  </a:lnTo>
                  <a:lnTo>
                    <a:pt x="4" y="12"/>
                  </a:lnTo>
                  <a:lnTo>
                    <a:pt x="0" y="8"/>
                  </a:lnTo>
                  <a:lnTo>
                    <a:pt x="0" y="6"/>
                  </a:lnTo>
                  <a:lnTo>
                    <a:pt x="0" y="0"/>
                  </a:lnTo>
                  <a:lnTo>
                    <a:pt x="6" y="4"/>
                  </a:lnTo>
                  <a:lnTo>
                    <a:pt x="10" y="6"/>
                  </a:lnTo>
                  <a:lnTo>
                    <a:pt x="1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24" name="Freeform 279"/>
            <p:cNvSpPr>
              <a:spLocks/>
            </p:cNvSpPr>
            <p:nvPr/>
          </p:nvSpPr>
          <p:spPr bwMode="auto">
            <a:xfrm>
              <a:off x="7673959" y="4888882"/>
              <a:ext cx="29981" cy="15929"/>
            </a:xfrm>
            <a:custGeom>
              <a:avLst/>
              <a:gdLst>
                <a:gd name="T0" fmla="*/ 0 w 20"/>
                <a:gd name="T1" fmla="*/ 0 h 10"/>
                <a:gd name="T2" fmla="*/ 0 w 20"/>
                <a:gd name="T3" fmla="*/ 2147483647 h 10"/>
                <a:gd name="T4" fmla="*/ 2147483647 w 20"/>
                <a:gd name="T5" fmla="*/ 2147483647 h 10"/>
                <a:gd name="T6" fmla="*/ 2147483647 w 20"/>
                <a:gd name="T7" fmla="*/ 2147483647 h 10"/>
                <a:gd name="T8" fmla="*/ 2147483647 w 20"/>
                <a:gd name="T9" fmla="*/ 2147483647 h 10"/>
                <a:gd name="T10" fmla="*/ 2147483647 w 20"/>
                <a:gd name="T11" fmla="*/ 2147483647 h 10"/>
                <a:gd name="T12" fmla="*/ 2147483647 w 20"/>
                <a:gd name="T13" fmla="*/ 2147483647 h 10"/>
                <a:gd name="T14" fmla="*/ 2147483647 w 20"/>
                <a:gd name="T15" fmla="*/ 0 h 10"/>
                <a:gd name="T16" fmla="*/ 2147483647 w 20"/>
                <a:gd name="T17" fmla="*/ 0 h 10"/>
                <a:gd name="T18" fmla="*/ 0 w 20"/>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10"/>
                <a:gd name="T32" fmla="*/ 20 w 20"/>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10">
                  <a:moveTo>
                    <a:pt x="0" y="0"/>
                  </a:moveTo>
                  <a:lnTo>
                    <a:pt x="0" y="8"/>
                  </a:lnTo>
                  <a:lnTo>
                    <a:pt x="4" y="10"/>
                  </a:lnTo>
                  <a:lnTo>
                    <a:pt x="10" y="10"/>
                  </a:lnTo>
                  <a:lnTo>
                    <a:pt x="14" y="10"/>
                  </a:lnTo>
                  <a:lnTo>
                    <a:pt x="16" y="6"/>
                  </a:lnTo>
                  <a:lnTo>
                    <a:pt x="20" y="2"/>
                  </a:lnTo>
                  <a:lnTo>
                    <a:pt x="16" y="0"/>
                  </a:lnTo>
                  <a:lnTo>
                    <a:pt x="1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25" name="Freeform 280"/>
            <p:cNvSpPr>
              <a:spLocks/>
            </p:cNvSpPr>
            <p:nvPr/>
          </p:nvSpPr>
          <p:spPr bwMode="auto">
            <a:xfrm>
              <a:off x="7730461" y="5734463"/>
              <a:ext cx="95708" cy="92921"/>
            </a:xfrm>
            <a:custGeom>
              <a:avLst/>
              <a:gdLst>
                <a:gd name="T0" fmla="*/ 2147483647 w 66"/>
                <a:gd name="T1" fmla="*/ 2147483647 h 58"/>
                <a:gd name="T2" fmla="*/ 2147483647 w 66"/>
                <a:gd name="T3" fmla="*/ 2147483647 h 58"/>
                <a:gd name="T4" fmla="*/ 2147483647 w 66"/>
                <a:gd name="T5" fmla="*/ 2147483647 h 58"/>
                <a:gd name="T6" fmla="*/ 2147483647 w 66"/>
                <a:gd name="T7" fmla="*/ 2147483647 h 58"/>
                <a:gd name="T8" fmla="*/ 2147483647 w 66"/>
                <a:gd name="T9" fmla="*/ 2147483647 h 58"/>
                <a:gd name="T10" fmla="*/ 2147483647 w 66"/>
                <a:gd name="T11" fmla="*/ 2147483647 h 58"/>
                <a:gd name="T12" fmla="*/ 2147483647 w 66"/>
                <a:gd name="T13" fmla="*/ 2147483647 h 58"/>
                <a:gd name="T14" fmla="*/ 2147483647 w 66"/>
                <a:gd name="T15" fmla="*/ 2147483647 h 58"/>
                <a:gd name="T16" fmla="*/ 2147483647 w 66"/>
                <a:gd name="T17" fmla="*/ 2147483647 h 58"/>
                <a:gd name="T18" fmla="*/ 2147483647 w 66"/>
                <a:gd name="T19" fmla="*/ 2147483647 h 58"/>
                <a:gd name="T20" fmla="*/ 2147483647 w 66"/>
                <a:gd name="T21" fmla="*/ 2147483647 h 58"/>
                <a:gd name="T22" fmla="*/ 2147483647 w 66"/>
                <a:gd name="T23" fmla="*/ 2147483647 h 58"/>
                <a:gd name="T24" fmla="*/ 2147483647 w 66"/>
                <a:gd name="T25" fmla="*/ 2147483647 h 58"/>
                <a:gd name="T26" fmla="*/ 2147483647 w 66"/>
                <a:gd name="T27" fmla="*/ 2147483647 h 58"/>
                <a:gd name="T28" fmla="*/ 2147483647 w 66"/>
                <a:gd name="T29" fmla="*/ 2147483647 h 58"/>
                <a:gd name="T30" fmla="*/ 2147483647 w 66"/>
                <a:gd name="T31" fmla="*/ 2147483647 h 58"/>
                <a:gd name="T32" fmla="*/ 2147483647 w 66"/>
                <a:gd name="T33" fmla="*/ 2147483647 h 58"/>
                <a:gd name="T34" fmla="*/ 2147483647 w 66"/>
                <a:gd name="T35" fmla="*/ 2147483647 h 58"/>
                <a:gd name="T36" fmla="*/ 2147483647 w 66"/>
                <a:gd name="T37" fmla="*/ 2147483647 h 58"/>
                <a:gd name="T38" fmla="*/ 2147483647 w 66"/>
                <a:gd name="T39" fmla="*/ 2147483647 h 58"/>
                <a:gd name="T40" fmla="*/ 2147483647 w 66"/>
                <a:gd name="T41" fmla="*/ 2147483647 h 58"/>
                <a:gd name="T42" fmla="*/ 2147483647 w 66"/>
                <a:gd name="T43" fmla="*/ 2147483647 h 58"/>
                <a:gd name="T44" fmla="*/ 2147483647 w 66"/>
                <a:gd name="T45" fmla="*/ 2147483647 h 58"/>
                <a:gd name="T46" fmla="*/ 2147483647 w 66"/>
                <a:gd name="T47" fmla="*/ 2147483647 h 58"/>
                <a:gd name="T48" fmla="*/ 2147483647 w 66"/>
                <a:gd name="T49" fmla="*/ 2147483647 h 58"/>
                <a:gd name="T50" fmla="*/ 0 w 66"/>
                <a:gd name="T51" fmla="*/ 2147483647 h 58"/>
                <a:gd name="T52" fmla="*/ 0 w 66"/>
                <a:gd name="T53" fmla="*/ 2147483647 h 58"/>
                <a:gd name="T54" fmla="*/ 0 w 66"/>
                <a:gd name="T55" fmla="*/ 2147483647 h 58"/>
                <a:gd name="T56" fmla="*/ 0 w 66"/>
                <a:gd name="T57" fmla="*/ 2147483647 h 58"/>
                <a:gd name="T58" fmla="*/ 2147483647 w 66"/>
                <a:gd name="T59" fmla="*/ 2147483647 h 58"/>
                <a:gd name="T60" fmla="*/ 2147483647 w 66"/>
                <a:gd name="T61" fmla="*/ 2147483647 h 58"/>
                <a:gd name="T62" fmla="*/ 2147483647 w 66"/>
                <a:gd name="T63" fmla="*/ 2147483647 h 58"/>
                <a:gd name="T64" fmla="*/ 2147483647 w 66"/>
                <a:gd name="T65" fmla="*/ 2147483647 h 58"/>
                <a:gd name="T66" fmla="*/ 2147483647 w 66"/>
                <a:gd name="T67" fmla="*/ 2147483647 h 58"/>
                <a:gd name="T68" fmla="*/ 2147483647 w 66"/>
                <a:gd name="T69" fmla="*/ 2147483647 h 58"/>
                <a:gd name="T70" fmla="*/ 2147483647 w 66"/>
                <a:gd name="T71" fmla="*/ 2147483647 h 58"/>
                <a:gd name="T72" fmla="*/ 2147483647 w 66"/>
                <a:gd name="T73" fmla="*/ 0 h 58"/>
                <a:gd name="T74" fmla="*/ 2147483647 w 66"/>
                <a:gd name="T75" fmla="*/ 2147483647 h 58"/>
                <a:gd name="T76" fmla="*/ 2147483647 w 66"/>
                <a:gd name="T77" fmla="*/ 2147483647 h 5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6"/>
                <a:gd name="T118" fmla="*/ 0 h 58"/>
                <a:gd name="T119" fmla="*/ 66 w 66"/>
                <a:gd name="T120" fmla="*/ 58 h 5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6" h="58">
                  <a:moveTo>
                    <a:pt x="18" y="2"/>
                  </a:moveTo>
                  <a:lnTo>
                    <a:pt x="24" y="8"/>
                  </a:lnTo>
                  <a:lnTo>
                    <a:pt x="28" y="10"/>
                  </a:lnTo>
                  <a:lnTo>
                    <a:pt x="32" y="12"/>
                  </a:lnTo>
                  <a:lnTo>
                    <a:pt x="40" y="12"/>
                  </a:lnTo>
                  <a:lnTo>
                    <a:pt x="46" y="10"/>
                  </a:lnTo>
                  <a:lnTo>
                    <a:pt x="58" y="6"/>
                  </a:lnTo>
                  <a:lnTo>
                    <a:pt x="66" y="6"/>
                  </a:lnTo>
                  <a:lnTo>
                    <a:pt x="66" y="8"/>
                  </a:lnTo>
                  <a:lnTo>
                    <a:pt x="64" y="12"/>
                  </a:lnTo>
                  <a:lnTo>
                    <a:pt x="60" y="16"/>
                  </a:lnTo>
                  <a:lnTo>
                    <a:pt x="56" y="24"/>
                  </a:lnTo>
                  <a:lnTo>
                    <a:pt x="54" y="32"/>
                  </a:lnTo>
                  <a:lnTo>
                    <a:pt x="50" y="34"/>
                  </a:lnTo>
                  <a:lnTo>
                    <a:pt x="46" y="36"/>
                  </a:lnTo>
                  <a:lnTo>
                    <a:pt x="42" y="42"/>
                  </a:lnTo>
                  <a:lnTo>
                    <a:pt x="38" y="48"/>
                  </a:lnTo>
                  <a:lnTo>
                    <a:pt x="34" y="50"/>
                  </a:lnTo>
                  <a:lnTo>
                    <a:pt x="32" y="52"/>
                  </a:lnTo>
                  <a:lnTo>
                    <a:pt x="30" y="50"/>
                  </a:lnTo>
                  <a:lnTo>
                    <a:pt x="28" y="46"/>
                  </a:lnTo>
                  <a:lnTo>
                    <a:pt x="18" y="54"/>
                  </a:lnTo>
                  <a:lnTo>
                    <a:pt x="16" y="56"/>
                  </a:lnTo>
                  <a:lnTo>
                    <a:pt x="10" y="58"/>
                  </a:lnTo>
                  <a:lnTo>
                    <a:pt x="4" y="56"/>
                  </a:lnTo>
                  <a:lnTo>
                    <a:pt x="0" y="52"/>
                  </a:lnTo>
                  <a:lnTo>
                    <a:pt x="0" y="48"/>
                  </a:lnTo>
                  <a:lnTo>
                    <a:pt x="0" y="42"/>
                  </a:lnTo>
                  <a:lnTo>
                    <a:pt x="0" y="38"/>
                  </a:lnTo>
                  <a:lnTo>
                    <a:pt x="2" y="36"/>
                  </a:lnTo>
                  <a:lnTo>
                    <a:pt x="6" y="32"/>
                  </a:lnTo>
                  <a:lnTo>
                    <a:pt x="8" y="32"/>
                  </a:lnTo>
                  <a:lnTo>
                    <a:pt x="8" y="28"/>
                  </a:lnTo>
                  <a:lnTo>
                    <a:pt x="6" y="20"/>
                  </a:lnTo>
                  <a:lnTo>
                    <a:pt x="8" y="16"/>
                  </a:lnTo>
                  <a:lnTo>
                    <a:pt x="12" y="8"/>
                  </a:lnTo>
                  <a:lnTo>
                    <a:pt x="18" y="0"/>
                  </a:lnTo>
                  <a:lnTo>
                    <a:pt x="18" y="4"/>
                  </a:lnTo>
                  <a:lnTo>
                    <a:pt x="18"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26" name="Freeform 281"/>
            <p:cNvSpPr>
              <a:spLocks/>
            </p:cNvSpPr>
            <p:nvPr/>
          </p:nvSpPr>
          <p:spPr bwMode="auto">
            <a:xfrm>
              <a:off x="8116753" y="5739773"/>
              <a:ext cx="267521" cy="179205"/>
            </a:xfrm>
            <a:custGeom>
              <a:avLst/>
              <a:gdLst>
                <a:gd name="T0" fmla="*/ 2147483647 w 184"/>
                <a:gd name="T1" fmla="*/ 2147483647 h 114"/>
                <a:gd name="T2" fmla="*/ 2147483647 w 184"/>
                <a:gd name="T3" fmla="*/ 2147483647 h 114"/>
                <a:gd name="T4" fmla="*/ 2147483647 w 184"/>
                <a:gd name="T5" fmla="*/ 2147483647 h 114"/>
                <a:gd name="T6" fmla="*/ 2147483647 w 184"/>
                <a:gd name="T7" fmla="*/ 2147483647 h 114"/>
                <a:gd name="T8" fmla="*/ 2147483647 w 184"/>
                <a:gd name="T9" fmla="*/ 2147483647 h 114"/>
                <a:gd name="T10" fmla="*/ 2147483647 w 184"/>
                <a:gd name="T11" fmla="*/ 2147483647 h 114"/>
                <a:gd name="T12" fmla="*/ 2147483647 w 184"/>
                <a:gd name="T13" fmla="*/ 2147483647 h 114"/>
                <a:gd name="T14" fmla="*/ 2147483647 w 184"/>
                <a:gd name="T15" fmla="*/ 0 h 114"/>
                <a:gd name="T16" fmla="*/ 2147483647 w 184"/>
                <a:gd name="T17" fmla="*/ 2147483647 h 114"/>
                <a:gd name="T18" fmla="*/ 2147483647 w 184"/>
                <a:gd name="T19" fmla="*/ 2147483647 h 114"/>
                <a:gd name="T20" fmla="*/ 2147483647 w 184"/>
                <a:gd name="T21" fmla="*/ 2147483647 h 114"/>
                <a:gd name="T22" fmla="*/ 2147483647 w 184"/>
                <a:gd name="T23" fmla="*/ 2147483647 h 114"/>
                <a:gd name="T24" fmla="*/ 2147483647 w 184"/>
                <a:gd name="T25" fmla="*/ 2147483647 h 114"/>
                <a:gd name="T26" fmla="*/ 2147483647 w 184"/>
                <a:gd name="T27" fmla="*/ 2147483647 h 114"/>
                <a:gd name="T28" fmla="*/ 2147483647 w 184"/>
                <a:gd name="T29" fmla="*/ 2147483647 h 114"/>
                <a:gd name="T30" fmla="*/ 2147483647 w 184"/>
                <a:gd name="T31" fmla="*/ 2147483647 h 114"/>
                <a:gd name="T32" fmla="*/ 2147483647 w 184"/>
                <a:gd name="T33" fmla="*/ 2147483647 h 114"/>
                <a:gd name="T34" fmla="*/ 2147483647 w 184"/>
                <a:gd name="T35" fmla="*/ 2147483647 h 114"/>
                <a:gd name="T36" fmla="*/ 2147483647 w 184"/>
                <a:gd name="T37" fmla="*/ 2147483647 h 114"/>
                <a:gd name="T38" fmla="*/ 2147483647 w 184"/>
                <a:gd name="T39" fmla="*/ 2147483647 h 114"/>
                <a:gd name="T40" fmla="*/ 2147483647 w 184"/>
                <a:gd name="T41" fmla="*/ 2147483647 h 114"/>
                <a:gd name="T42" fmla="*/ 2147483647 w 184"/>
                <a:gd name="T43" fmla="*/ 2147483647 h 114"/>
                <a:gd name="T44" fmla="*/ 2147483647 w 184"/>
                <a:gd name="T45" fmla="*/ 2147483647 h 114"/>
                <a:gd name="T46" fmla="*/ 2147483647 w 184"/>
                <a:gd name="T47" fmla="*/ 2147483647 h 114"/>
                <a:gd name="T48" fmla="*/ 2147483647 w 184"/>
                <a:gd name="T49" fmla="*/ 2147483647 h 114"/>
                <a:gd name="T50" fmla="*/ 2147483647 w 184"/>
                <a:gd name="T51" fmla="*/ 2147483647 h 114"/>
                <a:gd name="T52" fmla="*/ 2147483647 w 184"/>
                <a:gd name="T53" fmla="*/ 2147483647 h 114"/>
                <a:gd name="T54" fmla="*/ 2147483647 w 184"/>
                <a:gd name="T55" fmla="*/ 2147483647 h 114"/>
                <a:gd name="T56" fmla="*/ 2147483647 w 184"/>
                <a:gd name="T57" fmla="*/ 2147483647 h 114"/>
                <a:gd name="T58" fmla="*/ 2147483647 w 184"/>
                <a:gd name="T59" fmla="*/ 2147483647 h 114"/>
                <a:gd name="T60" fmla="*/ 2147483647 w 184"/>
                <a:gd name="T61" fmla="*/ 2147483647 h 114"/>
                <a:gd name="T62" fmla="*/ 2147483647 w 184"/>
                <a:gd name="T63" fmla="*/ 2147483647 h 114"/>
                <a:gd name="T64" fmla="*/ 2147483647 w 184"/>
                <a:gd name="T65" fmla="*/ 2147483647 h 114"/>
                <a:gd name="T66" fmla="*/ 2147483647 w 184"/>
                <a:gd name="T67" fmla="*/ 2147483647 h 114"/>
                <a:gd name="T68" fmla="*/ 2147483647 w 184"/>
                <a:gd name="T69" fmla="*/ 2147483647 h 114"/>
                <a:gd name="T70" fmla="*/ 2147483647 w 184"/>
                <a:gd name="T71" fmla="*/ 2147483647 h 114"/>
                <a:gd name="T72" fmla="*/ 2147483647 w 184"/>
                <a:gd name="T73" fmla="*/ 2147483647 h 114"/>
                <a:gd name="T74" fmla="*/ 2147483647 w 184"/>
                <a:gd name="T75" fmla="*/ 2147483647 h 114"/>
                <a:gd name="T76" fmla="*/ 2147483647 w 184"/>
                <a:gd name="T77" fmla="*/ 2147483647 h 114"/>
                <a:gd name="T78" fmla="*/ 2147483647 w 184"/>
                <a:gd name="T79" fmla="*/ 2147483647 h 114"/>
                <a:gd name="T80" fmla="*/ 2147483647 w 184"/>
                <a:gd name="T81" fmla="*/ 2147483647 h 114"/>
                <a:gd name="T82" fmla="*/ 2147483647 w 184"/>
                <a:gd name="T83" fmla="*/ 2147483647 h 114"/>
                <a:gd name="T84" fmla="*/ 0 w 184"/>
                <a:gd name="T85" fmla="*/ 2147483647 h 114"/>
                <a:gd name="T86" fmla="*/ 0 w 184"/>
                <a:gd name="T87" fmla="*/ 2147483647 h 114"/>
                <a:gd name="T88" fmla="*/ 2147483647 w 184"/>
                <a:gd name="T89" fmla="*/ 2147483647 h 114"/>
                <a:gd name="T90" fmla="*/ 2147483647 w 184"/>
                <a:gd name="T91" fmla="*/ 2147483647 h 114"/>
                <a:gd name="T92" fmla="*/ 2147483647 w 184"/>
                <a:gd name="T93" fmla="*/ 2147483647 h 114"/>
                <a:gd name="T94" fmla="*/ 2147483647 w 184"/>
                <a:gd name="T95" fmla="*/ 2147483647 h 114"/>
                <a:gd name="T96" fmla="*/ 2147483647 w 184"/>
                <a:gd name="T97" fmla="*/ 2147483647 h 114"/>
                <a:gd name="T98" fmla="*/ 2147483647 w 184"/>
                <a:gd name="T99" fmla="*/ 2147483647 h 114"/>
                <a:gd name="T100" fmla="*/ 2147483647 w 184"/>
                <a:gd name="T101" fmla="*/ 2147483647 h 114"/>
                <a:gd name="T102" fmla="*/ 2147483647 w 184"/>
                <a:gd name="T103" fmla="*/ 2147483647 h 114"/>
                <a:gd name="T104" fmla="*/ 2147483647 w 184"/>
                <a:gd name="T105" fmla="*/ 2147483647 h 114"/>
                <a:gd name="T106" fmla="*/ 2147483647 w 184"/>
                <a:gd name="T107" fmla="*/ 2147483647 h 1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84"/>
                <a:gd name="T163" fmla="*/ 0 h 114"/>
                <a:gd name="T164" fmla="*/ 184 w 184"/>
                <a:gd name="T165" fmla="*/ 114 h 1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84" h="114">
                  <a:moveTo>
                    <a:pt x="110" y="42"/>
                  </a:moveTo>
                  <a:lnTo>
                    <a:pt x="120" y="32"/>
                  </a:lnTo>
                  <a:lnTo>
                    <a:pt x="132" y="24"/>
                  </a:lnTo>
                  <a:lnTo>
                    <a:pt x="138" y="22"/>
                  </a:lnTo>
                  <a:lnTo>
                    <a:pt x="144" y="18"/>
                  </a:lnTo>
                  <a:lnTo>
                    <a:pt x="154" y="6"/>
                  </a:lnTo>
                  <a:lnTo>
                    <a:pt x="162" y="2"/>
                  </a:lnTo>
                  <a:lnTo>
                    <a:pt x="166" y="0"/>
                  </a:lnTo>
                  <a:lnTo>
                    <a:pt x="172" y="2"/>
                  </a:lnTo>
                  <a:lnTo>
                    <a:pt x="168" y="6"/>
                  </a:lnTo>
                  <a:lnTo>
                    <a:pt x="166" y="14"/>
                  </a:lnTo>
                  <a:lnTo>
                    <a:pt x="172" y="12"/>
                  </a:lnTo>
                  <a:lnTo>
                    <a:pt x="176" y="10"/>
                  </a:lnTo>
                  <a:lnTo>
                    <a:pt x="184" y="6"/>
                  </a:lnTo>
                  <a:lnTo>
                    <a:pt x="184" y="16"/>
                  </a:lnTo>
                  <a:lnTo>
                    <a:pt x="178" y="18"/>
                  </a:lnTo>
                  <a:lnTo>
                    <a:pt x="176" y="22"/>
                  </a:lnTo>
                  <a:lnTo>
                    <a:pt x="172" y="28"/>
                  </a:lnTo>
                  <a:lnTo>
                    <a:pt x="168" y="32"/>
                  </a:lnTo>
                  <a:lnTo>
                    <a:pt x="164" y="34"/>
                  </a:lnTo>
                  <a:lnTo>
                    <a:pt x="158" y="36"/>
                  </a:lnTo>
                  <a:lnTo>
                    <a:pt x="140" y="46"/>
                  </a:lnTo>
                  <a:lnTo>
                    <a:pt x="132" y="52"/>
                  </a:lnTo>
                  <a:lnTo>
                    <a:pt x="130" y="54"/>
                  </a:lnTo>
                  <a:lnTo>
                    <a:pt x="128" y="56"/>
                  </a:lnTo>
                  <a:lnTo>
                    <a:pt x="128" y="60"/>
                  </a:lnTo>
                  <a:lnTo>
                    <a:pt x="122" y="64"/>
                  </a:lnTo>
                  <a:lnTo>
                    <a:pt x="114" y="64"/>
                  </a:lnTo>
                  <a:lnTo>
                    <a:pt x="102" y="66"/>
                  </a:lnTo>
                  <a:lnTo>
                    <a:pt x="94" y="70"/>
                  </a:lnTo>
                  <a:lnTo>
                    <a:pt x="86" y="78"/>
                  </a:lnTo>
                  <a:lnTo>
                    <a:pt x="74" y="90"/>
                  </a:lnTo>
                  <a:lnTo>
                    <a:pt x="70" y="94"/>
                  </a:lnTo>
                  <a:lnTo>
                    <a:pt x="66" y="98"/>
                  </a:lnTo>
                  <a:lnTo>
                    <a:pt x="54" y="100"/>
                  </a:lnTo>
                  <a:lnTo>
                    <a:pt x="50" y="104"/>
                  </a:lnTo>
                  <a:lnTo>
                    <a:pt x="42" y="110"/>
                  </a:lnTo>
                  <a:lnTo>
                    <a:pt x="36" y="112"/>
                  </a:lnTo>
                  <a:lnTo>
                    <a:pt x="28" y="114"/>
                  </a:lnTo>
                  <a:lnTo>
                    <a:pt x="20" y="112"/>
                  </a:lnTo>
                  <a:lnTo>
                    <a:pt x="10" y="108"/>
                  </a:lnTo>
                  <a:lnTo>
                    <a:pt x="2" y="102"/>
                  </a:lnTo>
                  <a:lnTo>
                    <a:pt x="0" y="100"/>
                  </a:lnTo>
                  <a:lnTo>
                    <a:pt x="0" y="96"/>
                  </a:lnTo>
                  <a:lnTo>
                    <a:pt x="8" y="90"/>
                  </a:lnTo>
                  <a:lnTo>
                    <a:pt x="20" y="84"/>
                  </a:lnTo>
                  <a:lnTo>
                    <a:pt x="30" y="78"/>
                  </a:lnTo>
                  <a:lnTo>
                    <a:pt x="40" y="72"/>
                  </a:lnTo>
                  <a:lnTo>
                    <a:pt x="62" y="60"/>
                  </a:lnTo>
                  <a:lnTo>
                    <a:pt x="68" y="58"/>
                  </a:lnTo>
                  <a:lnTo>
                    <a:pt x="72" y="58"/>
                  </a:lnTo>
                  <a:lnTo>
                    <a:pt x="82" y="58"/>
                  </a:lnTo>
                  <a:lnTo>
                    <a:pt x="96" y="52"/>
                  </a:lnTo>
                  <a:lnTo>
                    <a:pt x="110"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27" name="Freeform 282"/>
            <p:cNvSpPr>
              <a:spLocks/>
            </p:cNvSpPr>
            <p:nvPr/>
          </p:nvSpPr>
          <p:spPr bwMode="auto">
            <a:xfrm>
              <a:off x="8391193" y="5565877"/>
              <a:ext cx="153364" cy="208409"/>
            </a:xfrm>
            <a:custGeom>
              <a:avLst/>
              <a:gdLst>
                <a:gd name="T0" fmla="*/ 2147483647 w 106"/>
                <a:gd name="T1" fmla="*/ 2147483647 h 132"/>
                <a:gd name="T2" fmla="*/ 0 w 106"/>
                <a:gd name="T3" fmla="*/ 2147483647 h 132"/>
                <a:gd name="T4" fmla="*/ 2147483647 w 106"/>
                <a:gd name="T5" fmla="*/ 2147483647 h 132"/>
                <a:gd name="T6" fmla="*/ 2147483647 w 106"/>
                <a:gd name="T7" fmla="*/ 2147483647 h 132"/>
                <a:gd name="T8" fmla="*/ 2147483647 w 106"/>
                <a:gd name="T9" fmla="*/ 2147483647 h 132"/>
                <a:gd name="T10" fmla="*/ 2147483647 w 106"/>
                <a:gd name="T11" fmla="*/ 2147483647 h 132"/>
                <a:gd name="T12" fmla="*/ 2147483647 w 106"/>
                <a:gd name="T13" fmla="*/ 2147483647 h 132"/>
                <a:gd name="T14" fmla="*/ 2147483647 w 106"/>
                <a:gd name="T15" fmla="*/ 2147483647 h 132"/>
                <a:gd name="T16" fmla="*/ 2147483647 w 106"/>
                <a:gd name="T17" fmla="*/ 2147483647 h 132"/>
                <a:gd name="T18" fmla="*/ 2147483647 w 106"/>
                <a:gd name="T19" fmla="*/ 2147483647 h 132"/>
                <a:gd name="T20" fmla="*/ 2147483647 w 106"/>
                <a:gd name="T21" fmla="*/ 2147483647 h 132"/>
                <a:gd name="T22" fmla="*/ 2147483647 w 106"/>
                <a:gd name="T23" fmla="*/ 2147483647 h 132"/>
                <a:gd name="T24" fmla="*/ 2147483647 w 106"/>
                <a:gd name="T25" fmla="*/ 2147483647 h 132"/>
                <a:gd name="T26" fmla="*/ 2147483647 w 106"/>
                <a:gd name="T27" fmla="*/ 2147483647 h 132"/>
                <a:gd name="T28" fmla="*/ 2147483647 w 106"/>
                <a:gd name="T29" fmla="*/ 2147483647 h 132"/>
                <a:gd name="T30" fmla="*/ 2147483647 w 106"/>
                <a:gd name="T31" fmla="*/ 2147483647 h 132"/>
                <a:gd name="T32" fmla="*/ 2147483647 w 106"/>
                <a:gd name="T33" fmla="*/ 2147483647 h 132"/>
                <a:gd name="T34" fmla="*/ 2147483647 w 106"/>
                <a:gd name="T35" fmla="*/ 0 h 132"/>
                <a:gd name="T36" fmla="*/ 2147483647 w 106"/>
                <a:gd name="T37" fmla="*/ 2147483647 h 132"/>
                <a:gd name="T38" fmla="*/ 2147483647 w 106"/>
                <a:gd name="T39" fmla="*/ 2147483647 h 132"/>
                <a:gd name="T40" fmla="*/ 2147483647 w 106"/>
                <a:gd name="T41" fmla="*/ 2147483647 h 132"/>
                <a:gd name="T42" fmla="*/ 2147483647 w 106"/>
                <a:gd name="T43" fmla="*/ 2147483647 h 132"/>
                <a:gd name="T44" fmla="*/ 2147483647 w 106"/>
                <a:gd name="T45" fmla="*/ 2147483647 h 132"/>
                <a:gd name="T46" fmla="*/ 2147483647 w 106"/>
                <a:gd name="T47" fmla="*/ 2147483647 h 132"/>
                <a:gd name="T48" fmla="*/ 2147483647 w 106"/>
                <a:gd name="T49" fmla="*/ 2147483647 h 132"/>
                <a:gd name="T50" fmla="*/ 2147483647 w 106"/>
                <a:gd name="T51" fmla="*/ 2147483647 h 132"/>
                <a:gd name="T52" fmla="*/ 2147483647 w 106"/>
                <a:gd name="T53" fmla="*/ 2147483647 h 132"/>
                <a:gd name="T54" fmla="*/ 2147483647 w 106"/>
                <a:gd name="T55" fmla="*/ 2147483647 h 132"/>
                <a:gd name="T56" fmla="*/ 2147483647 w 106"/>
                <a:gd name="T57" fmla="*/ 2147483647 h 132"/>
                <a:gd name="T58" fmla="*/ 2147483647 w 106"/>
                <a:gd name="T59" fmla="*/ 2147483647 h 132"/>
                <a:gd name="T60" fmla="*/ 2147483647 w 106"/>
                <a:gd name="T61" fmla="*/ 2147483647 h 132"/>
                <a:gd name="T62" fmla="*/ 2147483647 w 106"/>
                <a:gd name="T63" fmla="*/ 2147483647 h 132"/>
                <a:gd name="T64" fmla="*/ 2147483647 w 106"/>
                <a:gd name="T65" fmla="*/ 2147483647 h 132"/>
                <a:gd name="T66" fmla="*/ 2147483647 w 106"/>
                <a:gd name="T67" fmla="*/ 2147483647 h 132"/>
                <a:gd name="T68" fmla="*/ 2147483647 w 106"/>
                <a:gd name="T69" fmla="*/ 2147483647 h 132"/>
                <a:gd name="T70" fmla="*/ 2147483647 w 106"/>
                <a:gd name="T71" fmla="*/ 2147483647 h 132"/>
                <a:gd name="T72" fmla="*/ 2147483647 w 106"/>
                <a:gd name="T73" fmla="*/ 2147483647 h 132"/>
                <a:gd name="T74" fmla="*/ 2147483647 w 106"/>
                <a:gd name="T75" fmla="*/ 2147483647 h 132"/>
                <a:gd name="T76" fmla="*/ 2147483647 w 106"/>
                <a:gd name="T77" fmla="*/ 2147483647 h 132"/>
                <a:gd name="T78" fmla="*/ 2147483647 w 106"/>
                <a:gd name="T79" fmla="*/ 2147483647 h 132"/>
                <a:gd name="T80" fmla="*/ 2147483647 w 106"/>
                <a:gd name="T81" fmla="*/ 2147483647 h 13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6"/>
                <a:gd name="T124" fmla="*/ 0 h 132"/>
                <a:gd name="T125" fmla="*/ 106 w 106"/>
                <a:gd name="T126" fmla="*/ 132 h 13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6" h="132">
                  <a:moveTo>
                    <a:pt x="6" y="132"/>
                  </a:moveTo>
                  <a:lnTo>
                    <a:pt x="2" y="130"/>
                  </a:lnTo>
                  <a:lnTo>
                    <a:pt x="0" y="126"/>
                  </a:lnTo>
                  <a:lnTo>
                    <a:pt x="0" y="122"/>
                  </a:lnTo>
                  <a:lnTo>
                    <a:pt x="2" y="120"/>
                  </a:lnTo>
                  <a:lnTo>
                    <a:pt x="6" y="120"/>
                  </a:lnTo>
                  <a:lnTo>
                    <a:pt x="12" y="116"/>
                  </a:lnTo>
                  <a:lnTo>
                    <a:pt x="18" y="114"/>
                  </a:lnTo>
                  <a:lnTo>
                    <a:pt x="22" y="110"/>
                  </a:lnTo>
                  <a:lnTo>
                    <a:pt x="24" y="104"/>
                  </a:lnTo>
                  <a:lnTo>
                    <a:pt x="16" y="98"/>
                  </a:lnTo>
                  <a:lnTo>
                    <a:pt x="12" y="94"/>
                  </a:lnTo>
                  <a:lnTo>
                    <a:pt x="12" y="90"/>
                  </a:lnTo>
                  <a:lnTo>
                    <a:pt x="14" y="86"/>
                  </a:lnTo>
                  <a:lnTo>
                    <a:pt x="16" y="84"/>
                  </a:lnTo>
                  <a:lnTo>
                    <a:pt x="18" y="84"/>
                  </a:lnTo>
                  <a:lnTo>
                    <a:pt x="20" y="84"/>
                  </a:lnTo>
                  <a:lnTo>
                    <a:pt x="26" y="84"/>
                  </a:lnTo>
                  <a:lnTo>
                    <a:pt x="30" y="82"/>
                  </a:lnTo>
                  <a:lnTo>
                    <a:pt x="34" y="78"/>
                  </a:lnTo>
                  <a:lnTo>
                    <a:pt x="40" y="70"/>
                  </a:lnTo>
                  <a:lnTo>
                    <a:pt x="44" y="68"/>
                  </a:lnTo>
                  <a:lnTo>
                    <a:pt x="48" y="62"/>
                  </a:lnTo>
                  <a:lnTo>
                    <a:pt x="52" y="54"/>
                  </a:lnTo>
                  <a:lnTo>
                    <a:pt x="54" y="44"/>
                  </a:lnTo>
                  <a:lnTo>
                    <a:pt x="58" y="34"/>
                  </a:lnTo>
                  <a:lnTo>
                    <a:pt x="54" y="32"/>
                  </a:lnTo>
                  <a:lnTo>
                    <a:pt x="52" y="30"/>
                  </a:lnTo>
                  <a:lnTo>
                    <a:pt x="52" y="24"/>
                  </a:lnTo>
                  <a:lnTo>
                    <a:pt x="52" y="22"/>
                  </a:lnTo>
                  <a:lnTo>
                    <a:pt x="54" y="20"/>
                  </a:lnTo>
                  <a:lnTo>
                    <a:pt x="52" y="16"/>
                  </a:lnTo>
                  <a:lnTo>
                    <a:pt x="52" y="14"/>
                  </a:lnTo>
                  <a:lnTo>
                    <a:pt x="54" y="4"/>
                  </a:lnTo>
                  <a:lnTo>
                    <a:pt x="56" y="2"/>
                  </a:lnTo>
                  <a:lnTo>
                    <a:pt x="58" y="0"/>
                  </a:lnTo>
                  <a:lnTo>
                    <a:pt x="60" y="4"/>
                  </a:lnTo>
                  <a:lnTo>
                    <a:pt x="64" y="8"/>
                  </a:lnTo>
                  <a:lnTo>
                    <a:pt x="68" y="14"/>
                  </a:lnTo>
                  <a:lnTo>
                    <a:pt x="70" y="20"/>
                  </a:lnTo>
                  <a:lnTo>
                    <a:pt x="70" y="24"/>
                  </a:lnTo>
                  <a:lnTo>
                    <a:pt x="68" y="26"/>
                  </a:lnTo>
                  <a:lnTo>
                    <a:pt x="64" y="28"/>
                  </a:lnTo>
                  <a:lnTo>
                    <a:pt x="62" y="30"/>
                  </a:lnTo>
                  <a:lnTo>
                    <a:pt x="62" y="34"/>
                  </a:lnTo>
                  <a:lnTo>
                    <a:pt x="60" y="38"/>
                  </a:lnTo>
                  <a:lnTo>
                    <a:pt x="58" y="44"/>
                  </a:lnTo>
                  <a:lnTo>
                    <a:pt x="60" y="46"/>
                  </a:lnTo>
                  <a:lnTo>
                    <a:pt x="62" y="48"/>
                  </a:lnTo>
                  <a:lnTo>
                    <a:pt x="66" y="46"/>
                  </a:lnTo>
                  <a:lnTo>
                    <a:pt x="68" y="44"/>
                  </a:lnTo>
                  <a:lnTo>
                    <a:pt x="74" y="38"/>
                  </a:lnTo>
                  <a:lnTo>
                    <a:pt x="74" y="40"/>
                  </a:lnTo>
                  <a:lnTo>
                    <a:pt x="74" y="44"/>
                  </a:lnTo>
                  <a:lnTo>
                    <a:pt x="72" y="48"/>
                  </a:lnTo>
                  <a:lnTo>
                    <a:pt x="70" y="52"/>
                  </a:lnTo>
                  <a:lnTo>
                    <a:pt x="70" y="56"/>
                  </a:lnTo>
                  <a:lnTo>
                    <a:pt x="72" y="60"/>
                  </a:lnTo>
                  <a:lnTo>
                    <a:pt x="76" y="62"/>
                  </a:lnTo>
                  <a:lnTo>
                    <a:pt x="78" y="64"/>
                  </a:lnTo>
                  <a:lnTo>
                    <a:pt x="84" y="62"/>
                  </a:lnTo>
                  <a:lnTo>
                    <a:pt x="88" y="60"/>
                  </a:lnTo>
                  <a:lnTo>
                    <a:pt x="92" y="58"/>
                  </a:lnTo>
                  <a:lnTo>
                    <a:pt x="96" y="56"/>
                  </a:lnTo>
                  <a:lnTo>
                    <a:pt x="102" y="58"/>
                  </a:lnTo>
                  <a:lnTo>
                    <a:pt x="104" y="60"/>
                  </a:lnTo>
                  <a:lnTo>
                    <a:pt x="106" y="62"/>
                  </a:lnTo>
                  <a:lnTo>
                    <a:pt x="104" y="64"/>
                  </a:lnTo>
                  <a:lnTo>
                    <a:pt x="102" y="68"/>
                  </a:lnTo>
                  <a:lnTo>
                    <a:pt x="96" y="70"/>
                  </a:lnTo>
                  <a:lnTo>
                    <a:pt x="80" y="86"/>
                  </a:lnTo>
                  <a:lnTo>
                    <a:pt x="76" y="88"/>
                  </a:lnTo>
                  <a:lnTo>
                    <a:pt x="72" y="86"/>
                  </a:lnTo>
                  <a:lnTo>
                    <a:pt x="68" y="86"/>
                  </a:lnTo>
                  <a:lnTo>
                    <a:pt x="64" y="86"/>
                  </a:lnTo>
                  <a:lnTo>
                    <a:pt x="58" y="92"/>
                  </a:lnTo>
                  <a:lnTo>
                    <a:pt x="54" y="98"/>
                  </a:lnTo>
                  <a:lnTo>
                    <a:pt x="44" y="108"/>
                  </a:lnTo>
                  <a:lnTo>
                    <a:pt x="30" y="118"/>
                  </a:lnTo>
                  <a:lnTo>
                    <a:pt x="18" y="128"/>
                  </a:lnTo>
                  <a:lnTo>
                    <a:pt x="12" y="130"/>
                  </a:lnTo>
                  <a:lnTo>
                    <a:pt x="6"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28" name="Freeform 283"/>
            <p:cNvSpPr>
              <a:spLocks/>
            </p:cNvSpPr>
            <p:nvPr/>
          </p:nvSpPr>
          <p:spPr bwMode="auto">
            <a:xfrm>
              <a:off x="8418868" y="5151716"/>
              <a:ext cx="56503" cy="70354"/>
            </a:xfrm>
            <a:custGeom>
              <a:avLst/>
              <a:gdLst>
                <a:gd name="T0" fmla="*/ 2147483647 w 38"/>
                <a:gd name="T1" fmla="*/ 2147483647 h 44"/>
                <a:gd name="T2" fmla="*/ 2147483647 w 38"/>
                <a:gd name="T3" fmla="*/ 2147483647 h 44"/>
                <a:gd name="T4" fmla="*/ 2147483647 w 38"/>
                <a:gd name="T5" fmla="*/ 2147483647 h 44"/>
                <a:gd name="T6" fmla="*/ 2147483647 w 38"/>
                <a:gd name="T7" fmla="*/ 2147483647 h 44"/>
                <a:gd name="T8" fmla="*/ 2147483647 w 38"/>
                <a:gd name="T9" fmla="*/ 2147483647 h 44"/>
                <a:gd name="T10" fmla="*/ 2147483647 w 38"/>
                <a:gd name="T11" fmla="*/ 2147483647 h 44"/>
                <a:gd name="T12" fmla="*/ 0 w 38"/>
                <a:gd name="T13" fmla="*/ 2147483647 h 44"/>
                <a:gd name="T14" fmla="*/ 0 w 38"/>
                <a:gd name="T15" fmla="*/ 0 h 44"/>
                <a:gd name="T16" fmla="*/ 2147483647 w 38"/>
                <a:gd name="T17" fmla="*/ 2147483647 h 44"/>
                <a:gd name="T18" fmla="*/ 2147483647 w 38"/>
                <a:gd name="T19" fmla="*/ 2147483647 h 44"/>
                <a:gd name="T20" fmla="*/ 2147483647 w 38"/>
                <a:gd name="T21" fmla="*/ 2147483647 h 44"/>
                <a:gd name="T22" fmla="*/ 2147483647 w 38"/>
                <a:gd name="T23" fmla="*/ 2147483647 h 44"/>
                <a:gd name="T24" fmla="*/ 2147483647 w 38"/>
                <a:gd name="T25" fmla="*/ 2147483647 h 44"/>
                <a:gd name="T26" fmla="*/ 2147483647 w 38"/>
                <a:gd name="T27" fmla="*/ 2147483647 h 44"/>
                <a:gd name="T28" fmla="*/ 2147483647 w 38"/>
                <a:gd name="T29" fmla="*/ 2147483647 h 44"/>
                <a:gd name="T30" fmla="*/ 2147483647 w 38"/>
                <a:gd name="T31" fmla="*/ 2147483647 h 44"/>
                <a:gd name="T32" fmla="*/ 2147483647 w 38"/>
                <a:gd name="T33" fmla="*/ 2147483647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44"/>
                <a:gd name="T53" fmla="*/ 38 w 38"/>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44">
                  <a:moveTo>
                    <a:pt x="38" y="42"/>
                  </a:moveTo>
                  <a:lnTo>
                    <a:pt x="36" y="44"/>
                  </a:lnTo>
                  <a:lnTo>
                    <a:pt x="32" y="42"/>
                  </a:lnTo>
                  <a:lnTo>
                    <a:pt x="26" y="40"/>
                  </a:lnTo>
                  <a:lnTo>
                    <a:pt x="14" y="32"/>
                  </a:lnTo>
                  <a:lnTo>
                    <a:pt x="6" y="20"/>
                  </a:lnTo>
                  <a:lnTo>
                    <a:pt x="0" y="12"/>
                  </a:lnTo>
                  <a:lnTo>
                    <a:pt x="0" y="0"/>
                  </a:lnTo>
                  <a:lnTo>
                    <a:pt x="8" y="4"/>
                  </a:lnTo>
                  <a:lnTo>
                    <a:pt x="12" y="10"/>
                  </a:lnTo>
                  <a:lnTo>
                    <a:pt x="16" y="16"/>
                  </a:lnTo>
                  <a:lnTo>
                    <a:pt x="20" y="22"/>
                  </a:lnTo>
                  <a:lnTo>
                    <a:pt x="24" y="24"/>
                  </a:lnTo>
                  <a:lnTo>
                    <a:pt x="28" y="26"/>
                  </a:lnTo>
                  <a:lnTo>
                    <a:pt x="32" y="28"/>
                  </a:lnTo>
                  <a:lnTo>
                    <a:pt x="34" y="32"/>
                  </a:lnTo>
                  <a:lnTo>
                    <a:pt x="38"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29" name="Freeform 284"/>
            <p:cNvSpPr>
              <a:spLocks/>
            </p:cNvSpPr>
            <p:nvPr/>
          </p:nvSpPr>
          <p:spPr bwMode="auto">
            <a:xfrm>
              <a:off x="8116753" y="4691093"/>
              <a:ext cx="92249" cy="59734"/>
            </a:xfrm>
            <a:custGeom>
              <a:avLst/>
              <a:gdLst>
                <a:gd name="T0" fmla="*/ 2147483647 w 64"/>
                <a:gd name="T1" fmla="*/ 2147483647 h 38"/>
                <a:gd name="T2" fmla="*/ 2147483647 w 64"/>
                <a:gd name="T3" fmla="*/ 2147483647 h 38"/>
                <a:gd name="T4" fmla="*/ 2147483647 w 64"/>
                <a:gd name="T5" fmla="*/ 2147483647 h 38"/>
                <a:gd name="T6" fmla="*/ 2147483647 w 64"/>
                <a:gd name="T7" fmla="*/ 2147483647 h 38"/>
                <a:gd name="T8" fmla="*/ 2147483647 w 64"/>
                <a:gd name="T9" fmla="*/ 2147483647 h 38"/>
                <a:gd name="T10" fmla="*/ 2147483647 w 64"/>
                <a:gd name="T11" fmla="*/ 2147483647 h 38"/>
                <a:gd name="T12" fmla="*/ 0 w 64"/>
                <a:gd name="T13" fmla="*/ 2147483647 h 38"/>
                <a:gd name="T14" fmla="*/ 0 w 64"/>
                <a:gd name="T15" fmla="*/ 2147483647 h 38"/>
                <a:gd name="T16" fmla="*/ 0 w 64"/>
                <a:gd name="T17" fmla="*/ 2147483647 h 38"/>
                <a:gd name="T18" fmla="*/ 2147483647 w 64"/>
                <a:gd name="T19" fmla="*/ 2147483647 h 38"/>
                <a:gd name="T20" fmla="*/ 2147483647 w 64"/>
                <a:gd name="T21" fmla="*/ 2147483647 h 38"/>
                <a:gd name="T22" fmla="*/ 2147483647 w 64"/>
                <a:gd name="T23" fmla="*/ 2147483647 h 38"/>
                <a:gd name="T24" fmla="*/ 2147483647 w 64"/>
                <a:gd name="T25" fmla="*/ 2147483647 h 38"/>
                <a:gd name="T26" fmla="*/ 2147483647 w 64"/>
                <a:gd name="T27" fmla="*/ 2147483647 h 38"/>
                <a:gd name="T28" fmla="*/ 2147483647 w 64"/>
                <a:gd name="T29" fmla="*/ 2147483647 h 38"/>
                <a:gd name="T30" fmla="*/ 2147483647 w 64"/>
                <a:gd name="T31" fmla="*/ 2147483647 h 38"/>
                <a:gd name="T32" fmla="*/ 2147483647 w 64"/>
                <a:gd name="T33" fmla="*/ 2147483647 h 38"/>
                <a:gd name="T34" fmla="*/ 2147483647 w 64"/>
                <a:gd name="T35" fmla="*/ 2147483647 h 38"/>
                <a:gd name="T36" fmla="*/ 2147483647 w 64"/>
                <a:gd name="T37" fmla="*/ 0 h 38"/>
                <a:gd name="T38" fmla="*/ 2147483647 w 64"/>
                <a:gd name="T39" fmla="*/ 0 h 38"/>
                <a:gd name="T40" fmla="*/ 2147483647 w 64"/>
                <a:gd name="T41" fmla="*/ 2147483647 h 38"/>
                <a:gd name="T42" fmla="*/ 2147483647 w 64"/>
                <a:gd name="T43" fmla="*/ 2147483647 h 38"/>
                <a:gd name="T44" fmla="*/ 2147483647 w 64"/>
                <a:gd name="T45" fmla="*/ 2147483647 h 38"/>
                <a:gd name="T46" fmla="*/ 2147483647 w 64"/>
                <a:gd name="T47" fmla="*/ 2147483647 h 38"/>
                <a:gd name="T48" fmla="*/ 2147483647 w 64"/>
                <a:gd name="T49" fmla="*/ 2147483647 h 38"/>
                <a:gd name="T50" fmla="*/ 2147483647 w 64"/>
                <a:gd name="T51" fmla="*/ 2147483647 h 38"/>
                <a:gd name="T52" fmla="*/ 2147483647 w 64"/>
                <a:gd name="T53" fmla="*/ 2147483647 h 38"/>
                <a:gd name="T54" fmla="*/ 2147483647 w 64"/>
                <a:gd name="T55" fmla="*/ 2147483647 h 38"/>
                <a:gd name="T56" fmla="*/ 2147483647 w 64"/>
                <a:gd name="T57" fmla="*/ 2147483647 h 38"/>
                <a:gd name="T58" fmla="*/ 2147483647 w 64"/>
                <a:gd name="T59" fmla="*/ 2147483647 h 38"/>
                <a:gd name="T60" fmla="*/ 2147483647 w 64"/>
                <a:gd name="T61" fmla="*/ 2147483647 h 38"/>
                <a:gd name="T62" fmla="*/ 2147483647 w 64"/>
                <a:gd name="T63" fmla="*/ 2147483647 h 38"/>
                <a:gd name="T64" fmla="*/ 2147483647 w 64"/>
                <a:gd name="T65" fmla="*/ 2147483647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38"/>
                <a:gd name="T101" fmla="*/ 64 w 64"/>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38">
                  <a:moveTo>
                    <a:pt x="36" y="38"/>
                  </a:moveTo>
                  <a:lnTo>
                    <a:pt x="34" y="38"/>
                  </a:lnTo>
                  <a:lnTo>
                    <a:pt x="30" y="38"/>
                  </a:lnTo>
                  <a:lnTo>
                    <a:pt x="22" y="38"/>
                  </a:lnTo>
                  <a:lnTo>
                    <a:pt x="10" y="36"/>
                  </a:lnTo>
                  <a:lnTo>
                    <a:pt x="2" y="32"/>
                  </a:lnTo>
                  <a:lnTo>
                    <a:pt x="0" y="28"/>
                  </a:lnTo>
                  <a:lnTo>
                    <a:pt x="0" y="26"/>
                  </a:lnTo>
                  <a:lnTo>
                    <a:pt x="0" y="24"/>
                  </a:lnTo>
                  <a:lnTo>
                    <a:pt x="2" y="22"/>
                  </a:lnTo>
                  <a:lnTo>
                    <a:pt x="24" y="22"/>
                  </a:lnTo>
                  <a:lnTo>
                    <a:pt x="28" y="24"/>
                  </a:lnTo>
                  <a:lnTo>
                    <a:pt x="30" y="24"/>
                  </a:lnTo>
                  <a:lnTo>
                    <a:pt x="38" y="22"/>
                  </a:lnTo>
                  <a:lnTo>
                    <a:pt x="42" y="18"/>
                  </a:lnTo>
                  <a:lnTo>
                    <a:pt x="46" y="14"/>
                  </a:lnTo>
                  <a:lnTo>
                    <a:pt x="52" y="10"/>
                  </a:lnTo>
                  <a:lnTo>
                    <a:pt x="52" y="4"/>
                  </a:lnTo>
                  <a:lnTo>
                    <a:pt x="52" y="0"/>
                  </a:lnTo>
                  <a:lnTo>
                    <a:pt x="54" y="0"/>
                  </a:lnTo>
                  <a:lnTo>
                    <a:pt x="56" y="2"/>
                  </a:lnTo>
                  <a:lnTo>
                    <a:pt x="60" y="4"/>
                  </a:lnTo>
                  <a:lnTo>
                    <a:pt x="62" y="8"/>
                  </a:lnTo>
                  <a:lnTo>
                    <a:pt x="64" y="10"/>
                  </a:lnTo>
                  <a:lnTo>
                    <a:pt x="62" y="12"/>
                  </a:lnTo>
                  <a:lnTo>
                    <a:pt x="60" y="16"/>
                  </a:lnTo>
                  <a:lnTo>
                    <a:pt x="58" y="18"/>
                  </a:lnTo>
                  <a:lnTo>
                    <a:pt x="58" y="20"/>
                  </a:lnTo>
                  <a:lnTo>
                    <a:pt x="54" y="26"/>
                  </a:lnTo>
                  <a:lnTo>
                    <a:pt x="46" y="32"/>
                  </a:lnTo>
                  <a:lnTo>
                    <a:pt x="40" y="36"/>
                  </a:lnTo>
                  <a:lnTo>
                    <a:pt x="34" y="38"/>
                  </a:lnTo>
                  <a:lnTo>
                    <a:pt x="36"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30" name="Freeform 285"/>
            <p:cNvSpPr>
              <a:spLocks/>
            </p:cNvSpPr>
            <p:nvPr/>
          </p:nvSpPr>
          <p:spPr bwMode="auto">
            <a:xfrm>
              <a:off x="7778892" y="4725607"/>
              <a:ext cx="17296" cy="25221"/>
            </a:xfrm>
            <a:custGeom>
              <a:avLst/>
              <a:gdLst>
                <a:gd name="T0" fmla="*/ 2147483647 w 12"/>
                <a:gd name="T1" fmla="*/ 2147483647 h 16"/>
                <a:gd name="T2" fmla="*/ 2147483647 w 12"/>
                <a:gd name="T3" fmla="*/ 2147483647 h 16"/>
                <a:gd name="T4" fmla="*/ 2147483647 w 12"/>
                <a:gd name="T5" fmla="*/ 2147483647 h 16"/>
                <a:gd name="T6" fmla="*/ 2147483647 w 12"/>
                <a:gd name="T7" fmla="*/ 2147483647 h 16"/>
                <a:gd name="T8" fmla="*/ 2147483647 w 12"/>
                <a:gd name="T9" fmla="*/ 2147483647 h 16"/>
                <a:gd name="T10" fmla="*/ 0 w 12"/>
                <a:gd name="T11" fmla="*/ 2147483647 h 16"/>
                <a:gd name="T12" fmla="*/ 2147483647 w 12"/>
                <a:gd name="T13" fmla="*/ 2147483647 h 16"/>
                <a:gd name="T14" fmla="*/ 2147483647 w 12"/>
                <a:gd name="T15" fmla="*/ 0 h 16"/>
                <a:gd name="T16" fmla="*/ 2147483647 w 12"/>
                <a:gd name="T17" fmla="*/ 2147483647 h 16"/>
                <a:gd name="T18" fmla="*/ 2147483647 w 12"/>
                <a:gd name="T19" fmla="*/ 2147483647 h 16"/>
                <a:gd name="T20" fmla="*/ 2147483647 w 12"/>
                <a:gd name="T21" fmla="*/ 2147483647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6"/>
                <a:gd name="T35" fmla="*/ 12 w 12"/>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6">
                  <a:moveTo>
                    <a:pt x="12" y="10"/>
                  </a:moveTo>
                  <a:lnTo>
                    <a:pt x="12" y="14"/>
                  </a:lnTo>
                  <a:lnTo>
                    <a:pt x="12" y="16"/>
                  </a:lnTo>
                  <a:lnTo>
                    <a:pt x="6" y="16"/>
                  </a:lnTo>
                  <a:lnTo>
                    <a:pt x="2" y="14"/>
                  </a:lnTo>
                  <a:lnTo>
                    <a:pt x="0" y="10"/>
                  </a:lnTo>
                  <a:lnTo>
                    <a:pt x="2" y="4"/>
                  </a:lnTo>
                  <a:lnTo>
                    <a:pt x="8" y="0"/>
                  </a:lnTo>
                  <a:lnTo>
                    <a:pt x="10" y="6"/>
                  </a:lnTo>
                  <a:lnTo>
                    <a:pt x="10" y="8"/>
                  </a:lnTo>
                  <a:lnTo>
                    <a:pt x="12"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31" name="Freeform 286"/>
            <p:cNvSpPr>
              <a:spLocks/>
            </p:cNvSpPr>
            <p:nvPr/>
          </p:nvSpPr>
          <p:spPr bwMode="auto">
            <a:xfrm>
              <a:off x="7703940" y="4773395"/>
              <a:ext cx="17296" cy="29203"/>
            </a:xfrm>
            <a:custGeom>
              <a:avLst/>
              <a:gdLst>
                <a:gd name="T0" fmla="*/ 2147483647 w 12"/>
                <a:gd name="T1" fmla="*/ 2147483647 h 20"/>
                <a:gd name="T2" fmla="*/ 2147483647 w 12"/>
                <a:gd name="T3" fmla="*/ 2147483647 h 20"/>
                <a:gd name="T4" fmla="*/ 2147483647 w 12"/>
                <a:gd name="T5" fmla="*/ 0 h 20"/>
                <a:gd name="T6" fmla="*/ 2147483647 w 12"/>
                <a:gd name="T7" fmla="*/ 2147483647 h 20"/>
                <a:gd name="T8" fmla="*/ 2147483647 w 12"/>
                <a:gd name="T9" fmla="*/ 2147483647 h 20"/>
                <a:gd name="T10" fmla="*/ 2147483647 w 12"/>
                <a:gd name="T11" fmla="*/ 2147483647 h 20"/>
                <a:gd name="T12" fmla="*/ 2147483647 w 12"/>
                <a:gd name="T13" fmla="*/ 2147483647 h 20"/>
                <a:gd name="T14" fmla="*/ 0 w 12"/>
                <a:gd name="T15" fmla="*/ 2147483647 h 20"/>
                <a:gd name="T16" fmla="*/ 0 w 12"/>
                <a:gd name="T17" fmla="*/ 2147483647 h 20"/>
                <a:gd name="T18" fmla="*/ 2147483647 w 12"/>
                <a:gd name="T19" fmla="*/ 2147483647 h 20"/>
                <a:gd name="T20" fmla="*/ 2147483647 w 12"/>
                <a:gd name="T21" fmla="*/ 2147483647 h 20"/>
                <a:gd name="T22" fmla="*/ 2147483647 w 12"/>
                <a:gd name="T23" fmla="*/ 2147483647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20"/>
                <a:gd name="T38" fmla="*/ 12 w 12"/>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20">
                  <a:moveTo>
                    <a:pt x="6" y="2"/>
                  </a:moveTo>
                  <a:lnTo>
                    <a:pt x="8" y="2"/>
                  </a:lnTo>
                  <a:lnTo>
                    <a:pt x="8" y="0"/>
                  </a:lnTo>
                  <a:lnTo>
                    <a:pt x="10" y="2"/>
                  </a:lnTo>
                  <a:lnTo>
                    <a:pt x="12" y="4"/>
                  </a:lnTo>
                  <a:lnTo>
                    <a:pt x="10" y="6"/>
                  </a:lnTo>
                  <a:lnTo>
                    <a:pt x="8" y="12"/>
                  </a:lnTo>
                  <a:lnTo>
                    <a:pt x="0" y="20"/>
                  </a:lnTo>
                  <a:lnTo>
                    <a:pt x="0" y="10"/>
                  </a:lnTo>
                  <a:lnTo>
                    <a:pt x="2" y="6"/>
                  </a:lnTo>
                  <a:lnTo>
                    <a:pt x="4" y="4"/>
                  </a:lnTo>
                  <a:lnTo>
                    <a:pt x="6"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32" name="Freeform 287"/>
            <p:cNvSpPr>
              <a:spLocks/>
            </p:cNvSpPr>
            <p:nvPr/>
          </p:nvSpPr>
          <p:spPr bwMode="auto">
            <a:xfrm>
              <a:off x="7635907" y="4645960"/>
              <a:ext cx="73799" cy="34513"/>
            </a:xfrm>
            <a:custGeom>
              <a:avLst/>
              <a:gdLst>
                <a:gd name="T0" fmla="*/ 2147483647 w 50"/>
                <a:gd name="T1" fmla="*/ 2147483647 h 22"/>
                <a:gd name="T2" fmla="*/ 2147483647 w 50"/>
                <a:gd name="T3" fmla="*/ 2147483647 h 22"/>
                <a:gd name="T4" fmla="*/ 2147483647 w 50"/>
                <a:gd name="T5" fmla="*/ 2147483647 h 22"/>
                <a:gd name="T6" fmla="*/ 2147483647 w 50"/>
                <a:gd name="T7" fmla="*/ 2147483647 h 22"/>
                <a:gd name="T8" fmla="*/ 2147483647 w 50"/>
                <a:gd name="T9" fmla="*/ 2147483647 h 22"/>
                <a:gd name="T10" fmla="*/ 2147483647 w 50"/>
                <a:gd name="T11" fmla="*/ 2147483647 h 22"/>
                <a:gd name="T12" fmla="*/ 2147483647 w 50"/>
                <a:gd name="T13" fmla="*/ 2147483647 h 22"/>
                <a:gd name="T14" fmla="*/ 2147483647 w 50"/>
                <a:gd name="T15" fmla="*/ 2147483647 h 22"/>
                <a:gd name="T16" fmla="*/ 2147483647 w 50"/>
                <a:gd name="T17" fmla="*/ 2147483647 h 22"/>
                <a:gd name="T18" fmla="*/ 0 w 50"/>
                <a:gd name="T19" fmla="*/ 2147483647 h 22"/>
                <a:gd name="T20" fmla="*/ 2147483647 w 50"/>
                <a:gd name="T21" fmla="*/ 2147483647 h 22"/>
                <a:gd name="T22" fmla="*/ 2147483647 w 50"/>
                <a:gd name="T23" fmla="*/ 2147483647 h 22"/>
                <a:gd name="T24" fmla="*/ 2147483647 w 50"/>
                <a:gd name="T25" fmla="*/ 2147483647 h 22"/>
                <a:gd name="T26" fmla="*/ 2147483647 w 50"/>
                <a:gd name="T27" fmla="*/ 2147483647 h 22"/>
                <a:gd name="T28" fmla="*/ 2147483647 w 50"/>
                <a:gd name="T29" fmla="*/ 0 h 22"/>
                <a:gd name="T30" fmla="*/ 2147483647 w 50"/>
                <a:gd name="T31" fmla="*/ 2147483647 h 22"/>
                <a:gd name="T32" fmla="*/ 2147483647 w 50"/>
                <a:gd name="T33" fmla="*/ 2147483647 h 22"/>
                <a:gd name="T34" fmla="*/ 2147483647 w 50"/>
                <a:gd name="T35" fmla="*/ 0 h 22"/>
                <a:gd name="T36" fmla="*/ 2147483647 w 50"/>
                <a:gd name="T37" fmla="*/ 2147483647 h 22"/>
                <a:gd name="T38" fmla="*/ 2147483647 w 50"/>
                <a:gd name="T39" fmla="*/ 2147483647 h 22"/>
                <a:gd name="T40" fmla="*/ 2147483647 w 50"/>
                <a:gd name="T41" fmla="*/ 2147483647 h 22"/>
                <a:gd name="T42" fmla="*/ 2147483647 w 50"/>
                <a:gd name="T43" fmla="*/ 2147483647 h 22"/>
                <a:gd name="T44" fmla="*/ 2147483647 w 50"/>
                <a:gd name="T45" fmla="*/ 2147483647 h 22"/>
                <a:gd name="T46" fmla="*/ 2147483647 w 50"/>
                <a:gd name="T47" fmla="*/ 2147483647 h 22"/>
                <a:gd name="T48" fmla="*/ 2147483647 w 50"/>
                <a:gd name="T49" fmla="*/ 2147483647 h 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0"/>
                <a:gd name="T76" fmla="*/ 0 h 22"/>
                <a:gd name="T77" fmla="*/ 50 w 50"/>
                <a:gd name="T78" fmla="*/ 22 h 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0" h="22">
                  <a:moveTo>
                    <a:pt x="42" y="22"/>
                  </a:moveTo>
                  <a:lnTo>
                    <a:pt x="40" y="20"/>
                  </a:lnTo>
                  <a:lnTo>
                    <a:pt x="38" y="16"/>
                  </a:lnTo>
                  <a:lnTo>
                    <a:pt x="34" y="14"/>
                  </a:lnTo>
                  <a:lnTo>
                    <a:pt x="30" y="14"/>
                  </a:lnTo>
                  <a:lnTo>
                    <a:pt x="24" y="12"/>
                  </a:lnTo>
                  <a:lnTo>
                    <a:pt x="16" y="12"/>
                  </a:lnTo>
                  <a:lnTo>
                    <a:pt x="10" y="12"/>
                  </a:lnTo>
                  <a:lnTo>
                    <a:pt x="2" y="12"/>
                  </a:lnTo>
                  <a:lnTo>
                    <a:pt x="0" y="10"/>
                  </a:lnTo>
                  <a:lnTo>
                    <a:pt x="8" y="4"/>
                  </a:lnTo>
                  <a:lnTo>
                    <a:pt x="14" y="4"/>
                  </a:lnTo>
                  <a:lnTo>
                    <a:pt x="18" y="2"/>
                  </a:lnTo>
                  <a:lnTo>
                    <a:pt x="24" y="2"/>
                  </a:lnTo>
                  <a:lnTo>
                    <a:pt x="28" y="0"/>
                  </a:lnTo>
                  <a:lnTo>
                    <a:pt x="28" y="2"/>
                  </a:lnTo>
                  <a:lnTo>
                    <a:pt x="30" y="2"/>
                  </a:lnTo>
                  <a:lnTo>
                    <a:pt x="34" y="0"/>
                  </a:lnTo>
                  <a:lnTo>
                    <a:pt x="38" y="2"/>
                  </a:lnTo>
                  <a:lnTo>
                    <a:pt x="44" y="6"/>
                  </a:lnTo>
                  <a:lnTo>
                    <a:pt x="48" y="10"/>
                  </a:lnTo>
                  <a:lnTo>
                    <a:pt x="50" y="16"/>
                  </a:lnTo>
                  <a:lnTo>
                    <a:pt x="48" y="18"/>
                  </a:lnTo>
                  <a:lnTo>
                    <a:pt x="46" y="20"/>
                  </a:lnTo>
                  <a:lnTo>
                    <a:pt x="42"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33" name="Freeform 288"/>
            <p:cNvSpPr>
              <a:spLocks/>
            </p:cNvSpPr>
            <p:nvPr/>
          </p:nvSpPr>
          <p:spPr bwMode="auto">
            <a:xfrm>
              <a:off x="7633600" y="4510561"/>
              <a:ext cx="28828" cy="66372"/>
            </a:xfrm>
            <a:custGeom>
              <a:avLst/>
              <a:gdLst>
                <a:gd name="T0" fmla="*/ 2147483647 w 20"/>
                <a:gd name="T1" fmla="*/ 2147483647 h 42"/>
                <a:gd name="T2" fmla="*/ 2147483647 w 20"/>
                <a:gd name="T3" fmla="*/ 2147483647 h 42"/>
                <a:gd name="T4" fmla="*/ 2147483647 w 20"/>
                <a:gd name="T5" fmla="*/ 2147483647 h 42"/>
                <a:gd name="T6" fmla="*/ 0 w 20"/>
                <a:gd name="T7" fmla="*/ 2147483647 h 42"/>
                <a:gd name="T8" fmla="*/ 2147483647 w 20"/>
                <a:gd name="T9" fmla="*/ 2147483647 h 42"/>
                <a:gd name="T10" fmla="*/ 0 w 20"/>
                <a:gd name="T11" fmla="*/ 0 h 42"/>
                <a:gd name="T12" fmla="*/ 2147483647 w 20"/>
                <a:gd name="T13" fmla="*/ 0 h 42"/>
                <a:gd name="T14" fmla="*/ 2147483647 w 20"/>
                <a:gd name="T15" fmla="*/ 2147483647 h 42"/>
                <a:gd name="T16" fmla="*/ 2147483647 w 20"/>
                <a:gd name="T17" fmla="*/ 2147483647 h 42"/>
                <a:gd name="T18" fmla="*/ 2147483647 w 20"/>
                <a:gd name="T19" fmla="*/ 2147483647 h 42"/>
                <a:gd name="T20" fmla="*/ 2147483647 w 20"/>
                <a:gd name="T21" fmla="*/ 2147483647 h 42"/>
                <a:gd name="T22" fmla="*/ 2147483647 w 20"/>
                <a:gd name="T23" fmla="*/ 2147483647 h 42"/>
                <a:gd name="T24" fmla="*/ 2147483647 w 20"/>
                <a:gd name="T25" fmla="*/ 2147483647 h 42"/>
                <a:gd name="T26" fmla="*/ 2147483647 w 20"/>
                <a:gd name="T27" fmla="*/ 2147483647 h 42"/>
                <a:gd name="T28" fmla="*/ 2147483647 w 20"/>
                <a:gd name="T29" fmla="*/ 2147483647 h 42"/>
                <a:gd name="T30" fmla="*/ 2147483647 w 20"/>
                <a:gd name="T31" fmla="*/ 2147483647 h 42"/>
                <a:gd name="T32" fmla="*/ 2147483647 w 20"/>
                <a:gd name="T33" fmla="*/ 2147483647 h 42"/>
                <a:gd name="T34" fmla="*/ 2147483647 w 20"/>
                <a:gd name="T35" fmla="*/ 2147483647 h 42"/>
                <a:gd name="T36" fmla="*/ 2147483647 w 20"/>
                <a:gd name="T37" fmla="*/ 2147483647 h 42"/>
                <a:gd name="T38" fmla="*/ 2147483647 w 20"/>
                <a:gd name="T39" fmla="*/ 2147483647 h 42"/>
                <a:gd name="T40" fmla="*/ 2147483647 w 20"/>
                <a:gd name="T41" fmla="*/ 2147483647 h 42"/>
                <a:gd name="T42" fmla="*/ 2147483647 w 20"/>
                <a:gd name="T43" fmla="*/ 2147483647 h 42"/>
                <a:gd name="T44" fmla="*/ 2147483647 w 20"/>
                <a:gd name="T45" fmla="*/ 2147483647 h 42"/>
                <a:gd name="T46" fmla="*/ 2147483647 w 20"/>
                <a:gd name="T47" fmla="*/ 2147483647 h 42"/>
                <a:gd name="T48" fmla="*/ 2147483647 w 20"/>
                <a:gd name="T49" fmla="*/ 2147483647 h 42"/>
                <a:gd name="T50" fmla="*/ 2147483647 w 20"/>
                <a:gd name="T51" fmla="*/ 2147483647 h 42"/>
                <a:gd name="T52" fmla="*/ 2147483647 w 20"/>
                <a:gd name="T53" fmla="*/ 2147483647 h 42"/>
                <a:gd name="T54" fmla="*/ 2147483647 w 20"/>
                <a:gd name="T55" fmla="*/ 2147483647 h 42"/>
                <a:gd name="T56" fmla="*/ 2147483647 w 20"/>
                <a:gd name="T57" fmla="*/ 2147483647 h 42"/>
                <a:gd name="T58" fmla="*/ 2147483647 w 20"/>
                <a:gd name="T59" fmla="*/ 2147483647 h 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
                <a:gd name="T91" fmla="*/ 0 h 42"/>
                <a:gd name="T92" fmla="*/ 20 w 20"/>
                <a:gd name="T93" fmla="*/ 42 h 4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 h="42">
                  <a:moveTo>
                    <a:pt x="2" y="22"/>
                  </a:moveTo>
                  <a:lnTo>
                    <a:pt x="2" y="18"/>
                  </a:lnTo>
                  <a:lnTo>
                    <a:pt x="2" y="14"/>
                  </a:lnTo>
                  <a:lnTo>
                    <a:pt x="0" y="10"/>
                  </a:lnTo>
                  <a:lnTo>
                    <a:pt x="2" y="4"/>
                  </a:lnTo>
                  <a:lnTo>
                    <a:pt x="0" y="0"/>
                  </a:lnTo>
                  <a:lnTo>
                    <a:pt x="4" y="0"/>
                  </a:lnTo>
                  <a:lnTo>
                    <a:pt x="6" y="8"/>
                  </a:lnTo>
                  <a:lnTo>
                    <a:pt x="4" y="16"/>
                  </a:lnTo>
                  <a:lnTo>
                    <a:pt x="8" y="16"/>
                  </a:lnTo>
                  <a:lnTo>
                    <a:pt x="8" y="8"/>
                  </a:lnTo>
                  <a:lnTo>
                    <a:pt x="16" y="8"/>
                  </a:lnTo>
                  <a:lnTo>
                    <a:pt x="16" y="12"/>
                  </a:lnTo>
                  <a:lnTo>
                    <a:pt x="16" y="14"/>
                  </a:lnTo>
                  <a:lnTo>
                    <a:pt x="14" y="16"/>
                  </a:lnTo>
                  <a:lnTo>
                    <a:pt x="12" y="18"/>
                  </a:lnTo>
                  <a:lnTo>
                    <a:pt x="12" y="22"/>
                  </a:lnTo>
                  <a:lnTo>
                    <a:pt x="20" y="32"/>
                  </a:lnTo>
                  <a:lnTo>
                    <a:pt x="16" y="32"/>
                  </a:lnTo>
                  <a:lnTo>
                    <a:pt x="14" y="30"/>
                  </a:lnTo>
                  <a:lnTo>
                    <a:pt x="12" y="28"/>
                  </a:lnTo>
                  <a:lnTo>
                    <a:pt x="8" y="28"/>
                  </a:lnTo>
                  <a:lnTo>
                    <a:pt x="6" y="28"/>
                  </a:lnTo>
                  <a:lnTo>
                    <a:pt x="4" y="30"/>
                  </a:lnTo>
                  <a:lnTo>
                    <a:pt x="4" y="34"/>
                  </a:lnTo>
                  <a:lnTo>
                    <a:pt x="4" y="38"/>
                  </a:lnTo>
                  <a:lnTo>
                    <a:pt x="6" y="42"/>
                  </a:lnTo>
                  <a:lnTo>
                    <a:pt x="2" y="40"/>
                  </a:lnTo>
                  <a:lnTo>
                    <a:pt x="2" y="34"/>
                  </a:lnTo>
                  <a:lnTo>
                    <a:pt x="2"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34" name="Freeform 289"/>
            <p:cNvSpPr>
              <a:spLocks/>
            </p:cNvSpPr>
            <p:nvPr/>
          </p:nvSpPr>
          <p:spPr bwMode="auto">
            <a:xfrm>
              <a:off x="7596701" y="4655252"/>
              <a:ext cx="24215" cy="25221"/>
            </a:xfrm>
            <a:custGeom>
              <a:avLst/>
              <a:gdLst>
                <a:gd name="T0" fmla="*/ 2147483647 w 18"/>
                <a:gd name="T1" fmla="*/ 2147483647 h 16"/>
                <a:gd name="T2" fmla="*/ 2147483647 w 18"/>
                <a:gd name="T3" fmla="*/ 2147483647 h 16"/>
                <a:gd name="T4" fmla="*/ 2147483647 w 18"/>
                <a:gd name="T5" fmla="*/ 2147483647 h 16"/>
                <a:gd name="T6" fmla="*/ 2147483647 w 18"/>
                <a:gd name="T7" fmla="*/ 2147483647 h 16"/>
                <a:gd name="T8" fmla="*/ 2147483647 w 18"/>
                <a:gd name="T9" fmla="*/ 2147483647 h 16"/>
                <a:gd name="T10" fmla="*/ 2147483647 w 18"/>
                <a:gd name="T11" fmla="*/ 2147483647 h 16"/>
                <a:gd name="T12" fmla="*/ 2147483647 w 18"/>
                <a:gd name="T13" fmla="*/ 2147483647 h 16"/>
                <a:gd name="T14" fmla="*/ 0 w 18"/>
                <a:gd name="T15" fmla="*/ 2147483647 h 16"/>
                <a:gd name="T16" fmla="*/ 0 w 18"/>
                <a:gd name="T17" fmla="*/ 2147483647 h 16"/>
                <a:gd name="T18" fmla="*/ 2147483647 w 18"/>
                <a:gd name="T19" fmla="*/ 0 h 16"/>
                <a:gd name="T20" fmla="*/ 2147483647 w 18"/>
                <a:gd name="T21" fmla="*/ 2147483647 h 16"/>
                <a:gd name="T22" fmla="*/ 2147483647 w 18"/>
                <a:gd name="T23" fmla="*/ 2147483647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16"/>
                <a:gd name="T38" fmla="*/ 18 w 18"/>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16">
                  <a:moveTo>
                    <a:pt x="16" y="4"/>
                  </a:moveTo>
                  <a:lnTo>
                    <a:pt x="18" y="6"/>
                  </a:lnTo>
                  <a:lnTo>
                    <a:pt x="18" y="10"/>
                  </a:lnTo>
                  <a:lnTo>
                    <a:pt x="18" y="12"/>
                  </a:lnTo>
                  <a:lnTo>
                    <a:pt x="16" y="14"/>
                  </a:lnTo>
                  <a:lnTo>
                    <a:pt x="10" y="16"/>
                  </a:lnTo>
                  <a:lnTo>
                    <a:pt x="2" y="12"/>
                  </a:lnTo>
                  <a:lnTo>
                    <a:pt x="0" y="8"/>
                  </a:lnTo>
                  <a:lnTo>
                    <a:pt x="0" y="4"/>
                  </a:lnTo>
                  <a:lnTo>
                    <a:pt x="10" y="0"/>
                  </a:lnTo>
                  <a:lnTo>
                    <a:pt x="18" y="4"/>
                  </a:lnTo>
                  <a:lnTo>
                    <a:pt x="16"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35" name="Freeform 290"/>
            <p:cNvSpPr>
              <a:spLocks/>
            </p:cNvSpPr>
            <p:nvPr/>
          </p:nvSpPr>
          <p:spPr bwMode="auto">
            <a:xfrm>
              <a:off x="7349935" y="4798616"/>
              <a:ext cx="73799" cy="25221"/>
            </a:xfrm>
            <a:custGeom>
              <a:avLst/>
              <a:gdLst>
                <a:gd name="T0" fmla="*/ 2147483647 w 50"/>
                <a:gd name="T1" fmla="*/ 2147483647 h 16"/>
                <a:gd name="T2" fmla="*/ 2147483647 w 50"/>
                <a:gd name="T3" fmla="*/ 2147483647 h 16"/>
                <a:gd name="T4" fmla="*/ 2147483647 w 50"/>
                <a:gd name="T5" fmla="*/ 2147483647 h 16"/>
                <a:gd name="T6" fmla="*/ 2147483647 w 50"/>
                <a:gd name="T7" fmla="*/ 2147483647 h 16"/>
                <a:gd name="T8" fmla="*/ 2147483647 w 50"/>
                <a:gd name="T9" fmla="*/ 2147483647 h 16"/>
                <a:gd name="T10" fmla="*/ 2147483647 w 50"/>
                <a:gd name="T11" fmla="*/ 2147483647 h 16"/>
                <a:gd name="T12" fmla="*/ 2147483647 w 50"/>
                <a:gd name="T13" fmla="*/ 2147483647 h 16"/>
                <a:gd name="T14" fmla="*/ 2147483647 w 50"/>
                <a:gd name="T15" fmla="*/ 2147483647 h 16"/>
                <a:gd name="T16" fmla="*/ 2147483647 w 50"/>
                <a:gd name="T17" fmla="*/ 2147483647 h 16"/>
                <a:gd name="T18" fmla="*/ 2147483647 w 50"/>
                <a:gd name="T19" fmla="*/ 2147483647 h 16"/>
                <a:gd name="T20" fmla="*/ 2147483647 w 50"/>
                <a:gd name="T21" fmla="*/ 2147483647 h 16"/>
                <a:gd name="T22" fmla="*/ 2147483647 w 50"/>
                <a:gd name="T23" fmla="*/ 2147483647 h 16"/>
                <a:gd name="T24" fmla="*/ 2147483647 w 50"/>
                <a:gd name="T25" fmla="*/ 2147483647 h 16"/>
                <a:gd name="T26" fmla="*/ 0 w 50"/>
                <a:gd name="T27" fmla="*/ 2147483647 h 16"/>
                <a:gd name="T28" fmla="*/ 2147483647 w 50"/>
                <a:gd name="T29" fmla="*/ 2147483647 h 16"/>
                <a:gd name="T30" fmla="*/ 2147483647 w 50"/>
                <a:gd name="T31" fmla="*/ 2147483647 h 16"/>
                <a:gd name="T32" fmla="*/ 2147483647 w 50"/>
                <a:gd name="T33" fmla="*/ 2147483647 h 16"/>
                <a:gd name="T34" fmla="*/ 2147483647 w 50"/>
                <a:gd name="T35" fmla="*/ 2147483647 h 16"/>
                <a:gd name="T36" fmla="*/ 2147483647 w 50"/>
                <a:gd name="T37" fmla="*/ 2147483647 h 16"/>
                <a:gd name="T38" fmla="*/ 2147483647 w 50"/>
                <a:gd name="T39" fmla="*/ 2147483647 h 16"/>
                <a:gd name="T40" fmla="*/ 2147483647 w 50"/>
                <a:gd name="T41" fmla="*/ 2147483647 h 16"/>
                <a:gd name="T42" fmla="*/ 2147483647 w 50"/>
                <a:gd name="T43" fmla="*/ 2147483647 h 16"/>
                <a:gd name="T44" fmla="*/ 2147483647 w 50"/>
                <a:gd name="T45" fmla="*/ 2147483647 h 16"/>
                <a:gd name="T46" fmla="*/ 2147483647 w 50"/>
                <a:gd name="T47" fmla="*/ 2147483647 h 16"/>
                <a:gd name="T48" fmla="*/ 2147483647 w 50"/>
                <a:gd name="T49" fmla="*/ 0 h 16"/>
                <a:gd name="T50" fmla="*/ 2147483647 w 50"/>
                <a:gd name="T51" fmla="*/ 2147483647 h 16"/>
                <a:gd name="T52" fmla="*/ 2147483647 w 50"/>
                <a:gd name="T53" fmla="*/ 2147483647 h 16"/>
                <a:gd name="T54" fmla="*/ 2147483647 w 50"/>
                <a:gd name="T55" fmla="*/ 2147483647 h 1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0"/>
                <a:gd name="T85" fmla="*/ 0 h 16"/>
                <a:gd name="T86" fmla="*/ 50 w 50"/>
                <a:gd name="T87" fmla="*/ 16 h 1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0" h="16">
                  <a:moveTo>
                    <a:pt x="50" y="12"/>
                  </a:moveTo>
                  <a:lnTo>
                    <a:pt x="48" y="12"/>
                  </a:lnTo>
                  <a:lnTo>
                    <a:pt x="42" y="12"/>
                  </a:lnTo>
                  <a:lnTo>
                    <a:pt x="38" y="10"/>
                  </a:lnTo>
                  <a:lnTo>
                    <a:pt x="34" y="14"/>
                  </a:lnTo>
                  <a:lnTo>
                    <a:pt x="30" y="16"/>
                  </a:lnTo>
                  <a:lnTo>
                    <a:pt x="20" y="16"/>
                  </a:lnTo>
                  <a:lnTo>
                    <a:pt x="16" y="16"/>
                  </a:lnTo>
                  <a:lnTo>
                    <a:pt x="14" y="14"/>
                  </a:lnTo>
                  <a:lnTo>
                    <a:pt x="12" y="10"/>
                  </a:lnTo>
                  <a:lnTo>
                    <a:pt x="8" y="12"/>
                  </a:lnTo>
                  <a:lnTo>
                    <a:pt x="6" y="14"/>
                  </a:lnTo>
                  <a:lnTo>
                    <a:pt x="2" y="12"/>
                  </a:lnTo>
                  <a:lnTo>
                    <a:pt x="0" y="10"/>
                  </a:lnTo>
                  <a:lnTo>
                    <a:pt x="2" y="6"/>
                  </a:lnTo>
                  <a:lnTo>
                    <a:pt x="6" y="4"/>
                  </a:lnTo>
                  <a:lnTo>
                    <a:pt x="10" y="2"/>
                  </a:lnTo>
                  <a:lnTo>
                    <a:pt x="14" y="2"/>
                  </a:lnTo>
                  <a:lnTo>
                    <a:pt x="14" y="6"/>
                  </a:lnTo>
                  <a:lnTo>
                    <a:pt x="32" y="10"/>
                  </a:lnTo>
                  <a:lnTo>
                    <a:pt x="38" y="10"/>
                  </a:lnTo>
                  <a:lnTo>
                    <a:pt x="34" y="6"/>
                  </a:lnTo>
                  <a:lnTo>
                    <a:pt x="32" y="4"/>
                  </a:lnTo>
                  <a:lnTo>
                    <a:pt x="34" y="2"/>
                  </a:lnTo>
                  <a:lnTo>
                    <a:pt x="38" y="0"/>
                  </a:lnTo>
                  <a:lnTo>
                    <a:pt x="42" y="4"/>
                  </a:lnTo>
                  <a:lnTo>
                    <a:pt x="50" y="8"/>
                  </a:lnTo>
                  <a:lnTo>
                    <a:pt x="5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36" name="Freeform 291"/>
            <p:cNvSpPr>
              <a:spLocks/>
            </p:cNvSpPr>
            <p:nvPr/>
          </p:nvSpPr>
          <p:spPr bwMode="auto">
            <a:xfrm>
              <a:off x="7494074" y="4279585"/>
              <a:ext cx="110698" cy="122125"/>
            </a:xfrm>
            <a:custGeom>
              <a:avLst/>
              <a:gdLst>
                <a:gd name="T0" fmla="*/ 2147483647 w 76"/>
                <a:gd name="T1" fmla="*/ 2147483647 h 78"/>
                <a:gd name="T2" fmla="*/ 2147483647 w 76"/>
                <a:gd name="T3" fmla="*/ 2147483647 h 78"/>
                <a:gd name="T4" fmla="*/ 2147483647 w 76"/>
                <a:gd name="T5" fmla="*/ 2147483647 h 78"/>
                <a:gd name="T6" fmla="*/ 2147483647 w 76"/>
                <a:gd name="T7" fmla="*/ 2147483647 h 78"/>
                <a:gd name="T8" fmla="*/ 2147483647 w 76"/>
                <a:gd name="T9" fmla="*/ 2147483647 h 78"/>
                <a:gd name="T10" fmla="*/ 2147483647 w 76"/>
                <a:gd name="T11" fmla="*/ 2147483647 h 78"/>
                <a:gd name="T12" fmla="*/ 2147483647 w 76"/>
                <a:gd name="T13" fmla="*/ 2147483647 h 78"/>
                <a:gd name="T14" fmla="*/ 2147483647 w 76"/>
                <a:gd name="T15" fmla="*/ 2147483647 h 78"/>
                <a:gd name="T16" fmla="*/ 2147483647 w 76"/>
                <a:gd name="T17" fmla="*/ 2147483647 h 78"/>
                <a:gd name="T18" fmla="*/ 2147483647 w 76"/>
                <a:gd name="T19" fmla="*/ 2147483647 h 78"/>
                <a:gd name="T20" fmla="*/ 2147483647 w 76"/>
                <a:gd name="T21" fmla="*/ 2147483647 h 78"/>
                <a:gd name="T22" fmla="*/ 2147483647 w 76"/>
                <a:gd name="T23" fmla="*/ 2147483647 h 78"/>
                <a:gd name="T24" fmla="*/ 2147483647 w 76"/>
                <a:gd name="T25" fmla="*/ 2147483647 h 78"/>
                <a:gd name="T26" fmla="*/ 2147483647 w 76"/>
                <a:gd name="T27" fmla="*/ 2147483647 h 78"/>
                <a:gd name="T28" fmla="*/ 2147483647 w 76"/>
                <a:gd name="T29" fmla="*/ 2147483647 h 78"/>
                <a:gd name="T30" fmla="*/ 2147483647 w 76"/>
                <a:gd name="T31" fmla="*/ 2147483647 h 78"/>
                <a:gd name="T32" fmla="*/ 0 w 76"/>
                <a:gd name="T33" fmla="*/ 2147483647 h 78"/>
                <a:gd name="T34" fmla="*/ 2147483647 w 76"/>
                <a:gd name="T35" fmla="*/ 2147483647 h 78"/>
                <a:gd name="T36" fmla="*/ 0 w 76"/>
                <a:gd name="T37" fmla="*/ 2147483647 h 78"/>
                <a:gd name="T38" fmla="*/ 2147483647 w 76"/>
                <a:gd name="T39" fmla="*/ 2147483647 h 78"/>
                <a:gd name="T40" fmla="*/ 2147483647 w 76"/>
                <a:gd name="T41" fmla="*/ 2147483647 h 78"/>
                <a:gd name="T42" fmla="*/ 2147483647 w 76"/>
                <a:gd name="T43" fmla="*/ 2147483647 h 78"/>
                <a:gd name="T44" fmla="*/ 2147483647 w 76"/>
                <a:gd name="T45" fmla="*/ 2147483647 h 78"/>
                <a:gd name="T46" fmla="*/ 2147483647 w 76"/>
                <a:gd name="T47" fmla="*/ 2147483647 h 78"/>
                <a:gd name="T48" fmla="*/ 2147483647 w 76"/>
                <a:gd name="T49" fmla="*/ 2147483647 h 78"/>
                <a:gd name="T50" fmla="*/ 2147483647 w 76"/>
                <a:gd name="T51" fmla="*/ 2147483647 h 78"/>
                <a:gd name="T52" fmla="*/ 2147483647 w 76"/>
                <a:gd name="T53" fmla="*/ 2147483647 h 78"/>
                <a:gd name="T54" fmla="*/ 2147483647 w 76"/>
                <a:gd name="T55" fmla="*/ 2147483647 h 78"/>
                <a:gd name="T56" fmla="*/ 2147483647 w 76"/>
                <a:gd name="T57" fmla="*/ 0 h 78"/>
                <a:gd name="T58" fmla="*/ 2147483647 w 76"/>
                <a:gd name="T59" fmla="*/ 2147483647 h 78"/>
                <a:gd name="T60" fmla="*/ 2147483647 w 76"/>
                <a:gd name="T61" fmla="*/ 2147483647 h 78"/>
                <a:gd name="T62" fmla="*/ 2147483647 w 76"/>
                <a:gd name="T63" fmla="*/ 2147483647 h 78"/>
                <a:gd name="T64" fmla="*/ 2147483647 w 76"/>
                <a:gd name="T65" fmla="*/ 2147483647 h 78"/>
                <a:gd name="T66" fmla="*/ 2147483647 w 76"/>
                <a:gd name="T67" fmla="*/ 2147483647 h 78"/>
                <a:gd name="T68" fmla="*/ 2147483647 w 76"/>
                <a:gd name="T69" fmla="*/ 2147483647 h 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6"/>
                <a:gd name="T106" fmla="*/ 0 h 78"/>
                <a:gd name="T107" fmla="*/ 76 w 76"/>
                <a:gd name="T108" fmla="*/ 78 h 7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6" h="78">
                  <a:moveTo>
                    <a:pt x="64" y="56"/>
                  </a:moveTo>
                  <a:lnTo>
                    <a:pt x="60" y="52"/>
                  </a:lnTo>
                  <a:lnTo>
                    <a:pt x="56" y="54"/>
                  </a:lnTo>
                  <a:lnTo>
                    <a:pt x="54" y="58"/>
                  </a:lnTo>
                  <a:lnTo>
                    <a:pt x="56" y="62"/>
                  </a:lnTo>
                  <a:lnTo>
                    <a:pt x="58" y="64"/>
                  </a:lnTo>
                  <a:lnTo>
                    <a:pt x="60" y="68"/>
                  </a:lnTo>
                  <a:lnTo>
                    <a:pt x="62" y="72"/>
                  </a:lnTo>
                  <a:lnTo>
                    <a:pt x="60" y="78"/>
                  </a:lnTo>
                  <a:lnTo>
                    <a:pt x="58" y="78"/>
                  </a:lnTo>
                  <a:lnTo>
                    <a:pt x="54" y="78"/>
                  </a:lnTo>
                  <a:lnTo>
                    <a:pt x="52" y="78"/>
                  </a:lnTo>
                  <a:lnTo>
                    <a:pt x="52" y="74"/>
                  </a:lnTo>
                  <a:lnTo>
                    <a:pt x="48" y="76"/>
                  </a:lnTo>
                  <a:lnTo>
                    <a:pt x="46" y="76"/>
                  </a:lnTo>
                  <a:lnTo>
                    <a:pt x="42" y="74"/>
                  </a:lnTo>
                  <a:lnTo>
                    <a:pt x="36" y="70"/>
                  </a:lnTo>
                  <a:lnTo>
                    <a:pt x="34" y="62"/>
                  </a:lnTo>
                  <a:lnTo>
                    <a:pt x="32" y="54"/>
                  </a:lnTo>
                  <a:lnTo>
                    <a:pt x="34" y="52"/>
                  </a:lnTo>
                  <a:lnTo>
                    <a:pt x="36" y="50"/>
                  </a:lnTo>
                  <a:lnTo>
                    <a:pt x="32" y="44"/>
                  </a:lnTo>
                  <a:lnTo>
                    <a:pt x="24" y="44"/>
                  </a:lnTo>
                  <a:lnTo>
                    <a:pt x="24" y="48"/>
                  </a:lnTo>
                  <a:lnTo>
                    <a:pt x="20" y="48"/>
                  </a:lnTo>
                  <a:lnTo>
                    <a:pt x="18" y="46"/>
                  </a:lnTo>
                  <a:lnTo>
                    <a:pt x="16" y="48"/>
                  </a:lnTo>
                  <a:lnTo>
                    <a:pt x="12" y="44"/>
                  </a:lnTo>
                  <a:lnTo>
                    <a:pt x="10" y="50"/>
                  </a:lnTo>
                  <a:lnTo>
                    <a:pt x="8" y="56"/>
                  </a:lnTo>
                  <a:lnTo>
                    <a:pt x="6" y="64"/>
                  </a:lnTo>
                  <a:lnTo>
                    <a:pt x="4" y="66"/>
                  </a:lnTo>
                  <a:lnTo>
                    <a:pt x="2" y="68"/>
                  </a:lnTo>
                  <a:lnTo>
                    <a:pt x="0" y="66"/>
                  </a:lnTo>
                  <a:lnTo>
                    <a:pt x="0" y="62"/>
                  </a:lnTo>
                  <a:lnTo>
                    <a:pt x="2" y="54"/>
                  </a:lnTo>
                  <a:lnTo>
                    <a:pt x="0" y="50"/>
                  </a:lnTo>
                  <a:lnTo>
                    <a:pt x="0" y="42"/>
                  </a:lnTo>
                  <a:lnTo>
                    <a:pt x="2" y="34"/>
                  </a:lnTo>
                  <a:lnTo>
                    <a:pt x="6" y="34"/>
                  </a:lnTo>
                  <a:lnTo>
                    <a:pt x="10" y="32"/>
                  </a:lnTo>
                  <a:lnTo>
                    <a:pt x="14" y="28"/>
                  </a:lnTo>
                  <a:lnTo>
                    <a:pt x="16" y="24"/>
                  </a:lnTo>
                  <a:lnTo>
                    <a:pt x="18" y="24"/>
                  </a:lnTo>
                  <a:lnTo>
                    <a:pt x="20" y="22"/>
                  </a:lnTo>
                  <a:lnTo>
                    <a:pt x="26" y="24"/>
                  </a:lnTo>
                  <a:lnTo>
                    <a:pt x="28" y="26"/>
                  </a:lnTo>
                  <a:lnTo>
                    <a:pt x="30" y="28"/>
                  </a:lnTo>
                  <a:lnTo>
                    <a:pt x="32" y="30"/>
                  </a:lnTo>
                  <a:lnTo>
                    <a:pt x="36" y="30"/>
                  </a:lnTo>
                  <a:lnTo>
                    <a:pt x="36" y="26"/>
                  </a:lnTo>
                  <a:lnTo>
                    <a:pt x="40" y="24"/>
                  </a:lnTo>
                  <a:lnTo>
                    <a:pt x="42" y="20"/>
                  </a:lnTo>
                  <a:lnTo>
                    <a:pt x="44" y="18"/>
                  </a:lnTo>
                  <a:lnTo>
                    <a:pt x="48" y="16"/>
                  </a:lnTo>
                  <a:lnTo>
                    <a:pt x="52" y="14"/>
                  </a:lnTo>
                  <a:lnTo>
                    <a:pt x="52" y="6"/>
                  </a:lnTo>
                  <a:lnTo>
                    <a:pt x="54" y="0"/>
                  </a:lnTo>
                  <a:lnTo>
                    <a:pt x="58" y="2"/>
                  </a:lnTo>
                  <a:lnTo>
                    <a:pt x="62" y="6"/>
                  </a:lnTo>
                  <a:lnTo>
                    <a:pt x="68" y="14"/>
                  </a:lnTo>
                  <a:lnTo>
                    <a:pt x="70" y="26"/>
                  </a:lnTo>
                  <a:lnTo>
                    <a:pt x="76" y="50"/>
                  </a:lnTo>
                  <a:lnTo>
                    <a:pt x="74" y="52"/>
                  </a:lnTo>
                  <a:lnTo>
                    <a:pt x="72" y="56"/>
                  </a:lnTo>
                  <a:lnTo>
                    <a:pt x="70" y="62"/>
                  </a:lnTo>
                  <a:lnTo>
                    <a:pt x="70" y="68"/>
                  </a:lnTo>
                  <a:lnTo>
                    <a:pt x="68" y="66"/>
                  </a:lnTo>
                  <a:lnTo>
                    <a:pt x="66" y="60"/>
                  </a:lnTo>
                  <a:lnTo>
                    <a:pt x="62" y="52"/>
                  </a:lnTo>
                  <a:lnTo>
                    <a:pt x="64"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37" name="Freeform 292"/>
            <p:cNvSpPr>
              <a:spLocks/>
            </p:cNvSpPr>
            <p:nvPr/>
          </p:nvSpPr>
          <p:spPr bwMode="auto">
            <a:xfrm>
              <a:off x="7379916" y="4251709"/>
              <a:ext cx="57656" cy="66372"/>
            </a:xfrm>
            <a:custGeom>
              <a:avLst/>
              <a:gdLst>
                <a:gd name="T0" fmla="*/ 2147483647 w 38"/>
                <a:gd name="T1" fmla="*/ 2147483647 h 42"/>
                <a:gd name="T2" fmla="*/ 0 w 38"/>
                <a:gd name="T3" fmla="*/ 2147483647 h 42"/>
                <a:gd name="T4" fmla="*/ 2147483647 w 38"/>
                <a:gd name="T5" fmla="*/ 2147483647 h 42"/>
                <a:gd name="T6" fmla="*/ 2147483647 w 38"/>
                <a:gd name="T7" fmla="*/ 2147483647 h 42"/>
                <a:gd name="T8" fmla="*/ 2147483647 w 38"/>
                <a:gd name="T9" fmla="*/ 2147483647 h 42"/>
                <a:gd name="T10" fmla="*/ 2147483647 w 38"/>
                <a:gd name="T11" fmla="*/ 2147483647 h 42"/>
                <a:gd name="T12" fmla="*/ 2147483647 w 38"/>
                <a:gd name="T13" fmla="*/ 2147483647 h 42"/>
                <a:gd name="T14" fmla="*/ 2147483647 w 38"/>
                <a:gd name="T15" fmla="*/ 2147483647 h 42"/>
                <a:gd name="T16" fmla="*/ 2147483647 w 38"/>
                <a:gd name="T17" fmla="*/ 0 h 42"/>
                <a:gd name="T18" fmla="*/ 2147483647 w 38"/>
                <a:gd name="T19" fmla="*/ 2147483647 h 42"/>
                <a:gd name="T20" fmla="*/ 2147483647 w 38"/>
                <a:gd name="T21" fmla="*/ 2147483647 h 42"/>
                <a:gd name="T22" fmla="*/ 2147483647 w 38"/>
                <a:gd name="T23" fmla="*/ 2147483647 h 42"/>
                <a:gd name="T24" fmla="*/ 2147483647 w 38"/>
                <a:gd name="T25" fmla="*/ 2147483647 h 42"/>
                <a:gd name="T26" fmla="*/ 2147483647 w 38"/>
                <a:gd name="T27" fmla="*/ 2147483647 h 42"/>
                <a:gd name="T28" fmla="*/ 2147483647 w 38"/>
                <a:gd name="T29" fmla="*/ 2147483647 h 42"/>
                <a:gd name="T30" fmla="*/ 2147483647 w 38"/>
                <a:gd name="T31" fmla="*/ 2147483647 h 42"/>
                <a:gd name="T32" fmla="*/ 2147483647 w 38"/>
                <a:gd name="T33" fmla="*/ 2147483647 h 42"/>
                <a:gd name="T34" fmla="*/ 2147483647 w 38"/>
                <a:gd name="T35" fmla="*/ 2147483647 h 42"/>
                <a:gd name="T36" fmla="*/ 2147483647 w 38"/>
                <a:gd name="T37" fmla="*/ 2147483647 h 42"/>
                <a:gd name="T38" fmla="*/ 2147483647 w 38"/>
                <a:gd name="T39" fmla="*/ 2147483647 h 42"/>
                <a:gd name="T40" fmla="*/ 2147483647 w 38"/>
                <a:gd name="T41" fmla="*/ 2147483647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
                <a:gd name="T64" fmla="*/ 0 h 42"/>
                <a:gd name="T65" fmla="*/ 38 w 38"/>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 h="42">
                  <a:moveTo>
                    <a:pt x="4" y="42"/>
                  </a:moveTo>
                  <a:lnTo>
                    <a:pt x="0" y="42"/>
                  </a:lnTo>
                  <a:lnTo>
                    <a:pt x="2" y="38"/>
                  </a:lnTo>
                  <a:lnTo>
                    <a:pt x="6" y="34"/>
                  </a:lnTo>
                  <a:lnTo>
                    <a:pt x="14" y="24"/>
                  </a:lnTo>
                  <a:lnTo>
                    <a:pt x="24" y="16"/>
                  </a:lnTo>
                  <a:lnTo>
                    <a:pt x="30" y="8"/>
                  </a:lnTo>
                  <a:lnTo>
                    <a:pt x="32" y="4"/>
                  </a:lnTo>
                  <a:lnTo>
                    <a:pt x="34" y="0"/>
                  </a:lnTo>
                  <a:lnTo>
                    <a:pt x="34" y="4"/>
                  </a:lnTo>
                  <a:lnTo>
                    <a:pt x="36" y="6"/>
                  </a:lnTo>
                  <a:lnTo>
                    <a:pt x="38" y="10"/>
                  </a:lnTo>
                  <a:lnTo>
                    <a:pt x="36" y="12"/>
                  </a:lnTo>
                  <a:lnTo>
                    <a:pt x="32" y="14"/>
                  </a:lnTo>
                  <a:lnTo>
                    <a:pt x="32" y="16"/>
                  </a:lnTo>
                  <a:lnTo>
                    <a:pt x="30" y="18"/>
                  </a:lnTo>
                  <a:lnTo>
                    <a:pt x="22" y="18"/>
                  </a:lnTo>
                  <a:lnTo>
                    <a:pt x="20" y="28"/>
                  </a:lnTo>
                  <a:lnTo>
                    <a:pt x="14" y="36"/>
                  </a:lnTo>
                  <a:lnTo>
                    <a:pt x="10" y="40"/>
                  </a:lnTo>
                  <a:lnTo>
                    <a:pt x="4"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38" name="Freeform 293"/>
            <p:cNvSpPr>
              <a:spLocks/>
            </p:cNvSpPr>
            <p:nvPr/>
          </p:nvSpPr>
          <p:spPr bwMode="auto">
            <a:xfrm>
              <a:off x="7423734" y="4031354"/>
              <a:ext cx="107239" cy="171240"/>
            </a:xfrm>
            <a:custGeom>
              <a:avLst/>
              <a:gdLst>
                <a:gd name="T0" fmla="*/ 2147483647 w 74"/>
                <a:gd name="T1" fmla="*/ 2147483647 h 110"/>
                <a:gd name="T2" fmla="*/ 2147483647 w 74"/>
                <a:gd name="T3" fmla="*/ 2147483647 h 110"/>
                <a:gd name="T4" fmla="*/ 2147483647 w 74"/>
                <a:gd name="T5" fmla="*/ 2147483647 h 110"/>
                <a:gd name="T6" fmla="*/ 2147483647 w 74"/>
                <a:gd name="T7" fmla="*/ 0 h 110"/>
                <a:gd name="T8" fmla="*/ 2147483647 w 74"/>
                <a:gd name="T9" fmla="*/ 2147483647 h 110"/>
                <a:gd name="T10" fmla="*/ 2147483647 w 74"/>
                <a:gd name="T11" fmla="*/ 2147483647 h 110"/>
                <a:gd name="T12" fmla="*/ 2147483647 w 74"/>
                <a:gd name="T13" fmla="*/ 2147483647 h 110"/>
                <a:gd name="T14" fmla="*/ 2147483647 w 74"/>
                <a:gd name="T15" fmla="*/ 2147483647 h 110"/>
                <a:gd name="T16" fmla="*/ 2147483647 w 74"/>
                <a:gd name="T17" fmla="*/ 2147483647 h 110"/>
                <a:gd name="T18" fmla="*/ 2147483647 w 74"/>
                <a:gd name="T19" fmla="*/ 2147483647 h 110"/>
                <a:gd name="T20" fmla="*/ 2147483647 w 74"/>
                <a:gd name="T21" fmla="*/ 2147483647 h 110"/>
                <a:gd name="T22" fmla="*/ 2147483647 w 74"/>
                <a:gd name="T23" fmla="*/ 2147483647 h 110"/>
                <a:gd name="T24" fmla="*/ 2147483647 w 74"/>
                <a:gd name="T25" fmla="*/ 2147483647 h 110"/>
                <a:gd name="T26" fmla="*/ 2147483647 w 74"/>
                <a:gd name="T27" fmla="*/ 2147483647 h 110"/>
                <a:gd name="T28" fmla="*/ 2147483647 w 74"/>
                <a:gd name="T29" fmla="*/ 2147483647 h 110"/>
                <a:gd name="T30" fmla="*/ 2147483647 w 74"/>
                <a:gd name="T31" fmla="*/ 2147483647 h 110"/>
                <a:gd name="T32" fmla="*/ 2147483647 w 74"/>
                <a:gd name="T33" fmla="*/ 2147483647 h 110"/>
                <a:gd name="T34" fmla="*/ 2147483647 w 74"/>
                <a:gd name="T35" fmla="*/ 2147483647 h 110"/>
                <a:gd name="T36" fmla="*/ 2147483647 w 74"/>
                <a:gd name="T37" fmla="*/ 2147483647 h 110"/>
                <a:gd name="T38" fmla="*/ 2147483647 w 74"/>
                <a:gd name="T39" fmla="*/ 2147483647 h 110"/>
                <a:gd name="T40" fmla="*/ 2147483647 w 74"/>
                <a:gd name="T41" fmla="*/ 2147483647 h 110"/>
                <a:gd name="T42" fmla="*/ 2147483647 w 74"/>
                <a:gd name="T43" fmla="*/ 2147483647 h 110"/>
                <a:gd name="T44" fmla="*/ 2147483647 w 74"/>
                <a:gd name="T45" fmla="*/ 2147483647 h 110"/>
                <a:gd name="T46" fmla="*/ 2147483647 w 74"/>
                <a:gd name="T47" fmla="*/ 2147483647 h 110"/>
                <a:gd name="T48" fmla="*/ 2147483647 w 74"/>
                <a:gd name="T49" fmla="*/ 2147483647 h 110"/>
                <a:gd name="T50" fmla="*/ 2147483647 w 74"/>
                <a:gd name="T51" fmla="*/ 2147483647 h 110"/>
                <a:gd name="T52" fmla="*/ 2147483647 w 74"/>
                <a:gd name="T53" fmla="*/ 2147483647 h 110"/>
                <a:gd name="T54" fmla="*/ 2147483647 w 74"/>
                <a:gd name="T55" fmla="*/ 2147483647 h 110"/>
                <a:gd name="T56" fmla="*/ 2147483647 w 74"/>
                <a:gd name="T57" fmla="*/ 2147483647 h 110"/>
                <a:gd name="T58" fmla="*/ 2147483647 w 74"/>
                <a:gd name="T59" fmla="*/ 2147483647 h 110"/>
                <a:gd name="T60" fmla="*/ 2147483647 w 74"/>
                <a:gd name="T61" fmla="*/ 2147483647 h 110"/>
                <a:gd name="T62" fmla="*/ 2147483647 w 74"/>
                <a:gd name="T63" fmla="*/ 2147483647 h 110"/>
                <a:gd name="T64" fmla="*/ 2147483647 w 74"/>
                <a:gd name="T65" fmla="*/ 2147483647 h 110"/>
                <a:gd name="T66" fmla="*/ 2147483647 w 74"/>
                <a:gd name="T67" fmla="*/ 2147483647 h 110"/>
                <a:gd name="T68" fmla="*/ 2147483647 w 74"/>
                <a:gd name="T69" fmla="*/ 2147483647 h 110"/>
                <a:gd name="T70" fmla="*/ 2147483647 w 74"/>
                <a:gd name="T71" fmla="*/ 2147483647 h 110"/>
                <a:gd name="T72" fmla="*/ 2147483647 w 74"/>
                <a:gd name="T73" fmla="*/ 2147483647 h 110"/>
                <a:gd name="T74" fmla="*/ 0 w 74"/>
                <a:gd name="T75" fmla="*/ 2147483647 h 110"/>
                <a:gd name="T76" fmla="*/ 2147483647 w 74"/>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4"/>
                <a:gd name="T118" fmla="*/ 0 h 110"/>
                <a:gd name="T119" fmla="*/ 74 w 74"/>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4" h="110">
                  <a:moveTo>
                    <a:pt x="4" y="46"/>
                  </a:moveTo>
                  <a:lnTo>
                    <a:pt x="8" y="38"/>
                  </a:lnTo>
                  <a:lnTo>
                    <a:pt x="8" y="30"/>
                  </a:lnTo>
                  <a:lnTo>
                    <a:pt x="6" y="20"/>
                  </a:lnTo>
                  <a:lnTo>
                    <a:pt x="4" y="12"/>
                  </a:lnTo>
                  <a:lnTo>
                    <a:pt x="6" y="4"/>
                  </a:lnTo>
                  <a:lnTo>
                    <a:pt x="8" y="2"/>
                  </a:lnTo>
                  <a:lnTo>
                    <a:pt x="10" y="0"/>
                  </a:lnTo>
                  <a:lnTo>
                    <a:pt x="12" y="2"/>
                  </a:lnTo>
                  <a:lnTo>
                    <a:pt x="14" y="6"/>
                  </a:lnTo>
                  <a:lnTo>
                    <a:pt x="16" y="10"/>
                  </a:lnTo>
                  <a:lnTo>
                    <a:pt x="20" y="10"/>
                  </a:lnTo>
                  <a:lnTo>
                    <a:pt x="22" y="10"/>
                  </a:lnTo>
                  <a:lnTo>
                    <a:pt x="24" y="8"/>
                  </a:lnTo>
                  <a:lnTo>
                    <a:pt x="28" y="4"/>
                  </a:lnTo>
                  <a:lnTo>
                    <a:pt x="28" y="8"/>
                  </a:lnTo>
                  <a:lnTo>
                    <a:pt x="30" y="12"/>
                  </a:lnTo>
                  <a:lnTo>
                    <a:pt x="32" y="18"/>
                  </a:lnTo>
                  <a:lnTo>
                    <a:pt x="34" y="22"/>
                  </a:lnTo>
                  <a:lnTo>
                    <a:pt x="36" y="30"/>
                  </a:lnTo>
                  <a:lnTo>
                    <a:pt x="36" y="36"/>
                  </a:lnTo>
                  <a:lnTo>
                    <a:pt x="36" y="44"/>
                  </a:lnTo>
                  <a:lnTo>
                    <a:pt x="32" y="48"/>
                  </a:lnTo>
                  <a:lnTo>
                    <a:pt x="28" y="54"/>
                  </a:lnTo>
                  <a:lnTo>
                    <a:pt x="26" y="62"/>
                  </a:lnTo>
                  <a:lnTo>
                    <a:pt x="28" y="70"/>
                  </a:lnTo>
                  <a:lnTo>
                    <a:pt x="32" y="76"/>
                  </a:lnTo>
                  <a:lnTo>
                    <a:pt x="36" y="82"/>
                  </a:lnTo>
                  <a:lnTo>
                    <a:pt x="40" y="86"/>
                  </a:lnTo>
                  <a:lnTo>
                    <a:pt x="40" y="84"/>
                  </a:lnTo>
                  <a:lnTo>
                    <a:pt x="42" y="80"/>
                  </a:lnTo>
                  <a:lnTo>
                    <a:pt x="46" y="80"/>
                  </a:lnTo>
                  <a:lnTo>
                    <a:pt x="50" y="82"/>
                  </a:lnTo>
                  <a:lnTo>
                    <a:pt x="54" y="86"/>
                  </a:lnTo>
                  <a:lnTo>
                    <a:pt x="56" y="90"/>
                  </a:lnTo>
                  <a:lnTo>
                    <a:pt x="60" y="92"/>
                  </a:lnTo>
                  <a:lnTo>
                    <a:pt x="62" y="90"/>
                  </a:lnTo>
                  <a:lnTo>
                    <a:pt x="64" y="88"/>
                  </a:lnTo>
                  <a:lnTo>
                    <a:pt x="66" y="90"/>
                  </a:lnTo>
                  <a:lnTo>
                    <a:pt x="64" y="94"/>
                  </a:lnTo>
                  <a:lnTo>
                    <a:pt x="64" y="96"/>
                  </a:lnTo>
                  <a:lnTo>
                    <a:pt x="64" y="98"/>
                  </a:lnTo>
                  <a:lnTo>
                    <a:pt x="66" y="96"/>
                  </a:lnTo>
                  <a:lnTo>
                    <a:pt x="68" y="100"/>
                  </a:lnTo>
                  <a:lnTo>
                    <a:pt x="74" y="102"/>
                  </a:lnTo>
                  <a:lnTo>
                    <a:pt x="74" y="106"/>
                  </a:lnTo>
                  <a:lnTo>
                    <a:pt x="74" y="110"/>
                  </a:lnTo>
                  <a:lnTo>
                    <a:pt x="72" y="110"/>
                  </a:lnTo>
                  <a:lnTo>
                    <a:pt x="70" y="108"/>
                  </a:lnTo>
                  <a:lnTo>
                    <a:pt x="68" y="106"/>
                  </a:lnTo>
                  <a:lnTo>
                    <a:pt x="64" y="100"/>
                  </a:lnTo>
                  <a:lnTo>
                    <a:pt x="60" y="98"/>
                  </a:lnTo>
                  <a:lnTo>
                    <a:pt x="54" y="94"/>
                  </a:lnTo>
                  <a:lnTo>
                    <a:pt x="50" y="90"/>
                  </a:lnTo>
                  <a:lnTo>
                    <a:pt x="48" y="92"/>
                  </a:lnTo>
                  <a:lnTo>
                    <a:pt x="48" y="96"/>
                  </a:lnTo>
                  <a:lnTo>
                    <a:pt x="50" y="100"/>
                  </a:lnTo>
                  <a:lnTo>
                    <a:pt x="44" y="100"/>
                  </a:lnTo>
                  <a:lnTo>
                    <a:pt x="42" y="94"/>
                  </a:lnTo>
                  <a:lnTo>
                    <a:pt x="38" y="90"/>
                  </a:lnTo>
                  <a:lnTo>
                    <a:pt x="34" y="88"/>
                  </a:lnTo>
                  <a:lnTo>
                    <a:pt x="30" y="90"/>
                  </a:lnTo>
                  <a:lnTo>
                    <a:pt x="26" y="92"/>
                  </a:lnTo>
                  <a:lnTo>
                    <a:pt x="22" y="90"/>
                  </a:lnTo>
                  <a:lnTo>
                    <a:pt x="20" y="88"/>
                  </a:lnTo>
                  <a:lnTo>
                    <a:pt x="16" y="84"/>
                  </a:lnTo>
                  <a:lnTo>
                    <a:pt x="18" y="80"/>
                  </a:lnTo>
                  <a:lnTo>
                    <a:pt x="20" y="76"/>
                  </a:lnTo>
                  <a:lnTo>
                    <a:pt x="20" y="72"/>
                  </a:lnTo>
                  <a:lnTo>
                    <a:pt x="16" y="72"/>
                  </a:lnTo>
                  <a:lnTo>
                    <a:pt x="14" y="74"/>
                  </a:lnTo>
                  <a:lnTo>
                    <a:pt x="12" y="74"/>
                  </a:lnTo>
                  <a:lnTo>
                    <a:pt x="6" y="72"/>
                  </a:lnTo>
                  <a:lnTo>
                    <a:pt x="2" y="70"/>
                  </a:lnTo>
                  <a:lnTo>
                    <a:pt x="0" y="66"/>
                  </a:lnTo>
                  <a:lnTo>
                    <a:pt x="0" y="52"/>
                  </a:lnTo>
                  <a:lnTo>
                    <a:pt x="2" y="46"/>
                  </a:lnTo>
                  <a:lnTo>
                    <a:pt x="4"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39" name="Freeform 294"/>
            <p:cNvSpPr>
              <a:spLocks/>
            </p:cNvSpPr>
            <p:nvPr/>
          </p:nvSpPr>
          <p:spPr bwMode="auto">
            <a:xfrm>
              <a:off x="7536739" y="4206577"/>
              <a:ext cx="34594" cy="65044"/>
            </a:xfrm>
            <a:custGeom>
              <a:avLst/>
              <a:gdLst>
                <a:gd name="T0" fmla="*/ 2147483647 w 24"/>
                <a:gd name="T1" fmla="*/ 2147483647 h 42"/>
                <a:gd name="T2" fmla="*/ 2147483647 w 24"/>
                <a:gd name="T3" fmla="*/ 2147483647 h 42"/>
                <a:gd name="T4" fmla="*/ 2147483647 w 24"/>
                <a:gd name="T5" fmla="*/ 2147483647 h 42"/>
                <a:gd name="T6" fmla="*/ 2147483647 w 24"/>
                <a:gd name="T7" fmla="*/ 2147483647 h 42"/>
                <a:gd name="T8" fmla="*/ 2147483647 w 24"/>
                <a:gd name="T9" fmla="*/ 2147483647 h 42"/>
                <a:gd name="T10" fmla="*/ 2147483647 w 24"/>
                <a:gd name="T11" fmla="*/ 2147483647 h 42"/>
                <a:gd name="T12" fmla="*/ 2147483647 w 24"/>
                <a:gd name="T13" fmla="*/ 2147483647 h 42"/>
                <a:gd name="T14" fmla="*/ 2147483647 w 24"/>
                <a:gd name="T15" fmla="*/ 2147483647 h 42"/>
                <a:gd name="T16" fmla="*/ 2147483647 w 24"/>
                <a:gd name="T17" fmla="*/ 2147483647 h 42"/>
                <a:gd name="T18" fmla="*/ 2147483647 w 24"/>
                <a:gd name="T19" fmla="*/ 2147483647 h 42"/>
                <a:gd name="T20" fmla="*/ 2147483647 w 24"/>
                <a:gd name="T21" fmla="*/ 2147483647 h 42"/>
                <a:gd name="T22" fmla="*/ 2147483647 w 24"/>
                <a:gd name="T23" fmla="*/ 2147483647 h 42"/>
                <a:gd name="T24" fmla="*/ 2147483647 w 24"/>
                <a:gd name="T25" fmla="*/ 2147483647 h 42"/>
                <a:gd name="T26" fmla="*/ 2147483647 w 24"/>
                <a:gd name="T27" fmla="*/ 2147483647 h 42"/>
                <a:gd name="T28" fmla="*/ 2147483647 w 24"/>
                <a:gd name="T29" fmla="*/ 2147483647 h 42"/>
                <a:gd name="T30" fmla="*/ 2147483647 w 24"/>
                <a:gd name="T31" fmla="*/ 2147483647 h 42"/>
                <a:gd name="T32" fmla="*/ 2147483647 w 24"/>
                <a:gd name="T33" fmla="*/ 2147483647 h 42"/>
                <a:gd name="T34" fmla="*/ 2147483647 w 24"/>
                <a:gd name="T35" fmla="*/ 2147483647 h 42"/>
                <a:gd name="T36" fmla="*/ 2147483647 w 24"/>
                <a:gd name="T37" fmla="*/ 2147483647 h 42"/>
                <a:gd name="T38" fmla="*/ 2147483647 w 24"/>
                <a:gd name="T39" fmla="*/ 2147483647 h 42"/>
                <a:gd name="T40" fmla="*/ 2147483647 w 24"/>
                <a:gd name="T41" fmla="*/ 2147483647 h 42"/>
                <a:gd name="T42" fmla="*/ 0 w 24"/>
                <a:gd name="T43" fmla="*/ 2147483647 h 42"/>
                <a:gd name="T44" fmla="*/ 2147483647 w 24"/>
                <a:gd name="T45" fmla="*/ 0 h 42"/>
                <a:gd name="T46" fmla="*/ 2147483647 w 24"/>
                <a:gd name="T47" fmla="*/ 0 h 42"/>
                <a:gd name="T48" fmla="*/ 2147483647 w 24"/>
                <a:gd name="T49" fmla="*/ 2147483647 h 42"/>
                <a:gd name="T50" fmla="*/ 2147483647 w 24"/>
                <a:gd name="T51" fmla="*/ 2147483647 h 42"/>
                <a:gd name="T52" fmla="*/ 2147483647 w 24"/>
                <a:gd name="T53" fmla="*/ 2147483647 h 42"/>
                <a:gd name="T54" fmla="*/ 2147483647 w 24"/>
                <a:gd name="T55" fmla="*/ 2147483647 h 42"/>
                <a:gd name="T56" fmla="*/ 2147483647 w 24"/>
                <a:gd name="T57" fmla="*/ 2147483647 h 42"/>
                <a:gd name="T58" fmla="*/ 2147483647 w 24"/>
                <a:gd name="T59" fmla="*/ 2147483647 h 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4"/>
                <a:gd name="T91" fmla="*/ 0 h 42"/>
                <a:gd name="T92" fmla="*/ 24 w 24"/>
                <a:gd name="T93" fmla="*/ 42 h 4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4" h="42">
                  <a:moveTo>
                    <a:pt x="22" y="28"/>
                  </a:moveTo>
                  <a:lnTo>
                    <a:pt x="14" y="28"/>
                  </a:lnTo>
                  <a:lnTo>
                    <a:pt x="14" y="36"/>
                  </a:lnTo>
                  <a:lnTo>
                    <a:pt x="18" y="40"/>
                  </a:lnTo>
                  <a:lnTo>
                    <a:pt x="18" y="42"/>
                  </a:lnTo>
                  <a:lnTo>
                    <a:pt x="14" y="42"/>
                  </a:lnTo>
                  <a:lnTo>
                    <a:pt x="12" y="42"/>
                  </a:lnTo>
                  <a:lnTo>
                    <a:pt x="10" y="42"/>
                  </a:lnTo>
                  <a:lnTo>
                    <a:pt x="10" y="38"/>
                  </a:lnTo>
                  <a:lnTo>
                    <a:pt x="12" y="36"/>
                  </a:lnTo>
                  <a:lnTo>
                    <a:pt x="12" y="32"/>
                  </a:lnTo>
                  <a:lnTo>
                    <a:pt x="8" y="32"/>
                  </a:lnTo>
                  <a:lnTo>
                    <a:pt x="6" y="30"/>
                  </a:lnTo>
                  <a:lnTo>
                    <a:pt x="2" y="24"/>
                  </a:lnTo>
                  <a:lnTo>
                    <a:pt x="2" y="22"/>
                  </a:lnTo>
                  <a:lnTo>
                    <a:pt x="10" y="22"/>
                  </a:lnTo>
                  <a:lnTo>
                    <a:pt x="12" y="20"/>
                  </a:lnTo>
                  <a:lnTo>
                    <a:pt x="14" y="18"/>
                  </a:lnTo>
                  <a:lnTo>
                    <a:pt x="12" y="14"/>
                  </a:lnTo>
                  <a:lnTo>
                    <a:pt x="6" y="10"/>
                  </a:lnTo>
                  <a:lnTo>
                    <a:pt x="2" y="6"/>
                  </a:lnTo>
                  <a:lnTo>
                    <a:pt x="0" y="2"/>
                  </a:lnTo>
                  <a:lnTo>
                    <a:pt x="4" y="0"/>
                  </a:lnTo>
                  <a:lnTo>
                    <a:pt x="12" y="0"/>
                  </a:lnTo>
                  <a:lnTo>
                    <a:pt x="16" y="2"/>
                  </a:lnTo>
                  <a:lnTo>
                    <a:pt x="16" y="8"/>
                  </a:lnTo>
                  <a:lnTo>
                    <a:pt x="20" y="8"/>
                  </a:lnTo>
                  <a:lnTo>
                    <a:pt x="20" y="16"/>
                  </a:lnTo>
                  <a:lnTo>
                    <a:pt x="24" y="22"/>
                  </a:lnTo>
                  <a:lnTo>
                    <a:pt x="22"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40" name="Freeform 295"/>
            <p:cNvSpPr>
              <a:spLocks/>
            </p:cNvSpPr>
            <p:nvPr/>
          </p:nvSpPr>
          <p:spPr bwMode="auto">
            <a:xfrm>
              <a:off x="7480236" y="4225161"/>
              <a:ext cx="33440" cy="45133"/>
            </a:xfrm>
            <a:custGeom>
              <a:avLst/>
              <a:gdLst>
                <a:gd name="T0" fmla="*/ 2147483647 w 22"/>
                <a:gd name="T1" fmla="*/ 2147483647 h 28"/>
                <a:gd name="T2" fmla="*/ 2147483647 w 22"/>
                <a:gd name="T3" fmla="*/ 2147483647 h 28"/>
                <a:gd name="T4" fmla="*/ 2147483647 w 22"/>
                <a:gd name="T5" fmla="*/ 2147483647 h 28"/>
                <a:gd name="T6" fmla="*/ 2147483647 w 22"/>
                <a:gd name="T7" fmla="*/ 2147483647 h 28"/>
                <a:gd name="T8" fmla="*/ 2147483647 w 22"/>
                <a:gd name="T9" fmla="*/ 2147483647 h 28"/>
                <a:gd name="T10" fmla="*/ 2147483647 w 22"/>
                <a:gd name="T11" fmla="*/ 2147483647 h 28"/>
                <a:gd name="T12" fmla="*/ 2147483647 w 22"/>
                <a:gd name="T13" fmla="*/ 2147483647 h 28"/>
                <a:gd name="T14" fmla="*/ 2147483647 w 22"/>
                <a:gd name="T15" fmla="*/ 2147483647 h 28"/>
                <a:gd name="T16" fmla="*/ 2147483647 w 22"/>
                <a:gd name="T17" fmla="*/ 2147483647 h 28"/>
                <a:gd name="T18" fmla="*/ 0 w 22"/>
                <a:gd name="T19" fmla="*/ 2147483647 h 28"/>
                <a:gd name="T20" fmla="*/ 2147483647 w 22"/>
                <a:gd name="T21" fmla="*/ 2147483647 h 28"/>
                <a:gd name="T22" fmla="*/ 2147483647 w 22"/>
                <a:gd name="T23" fmla="*/ 0 h 28"/>
                <a:gd name="T24" fmla="*/ 2147483647 w 22"/>
                <a:gd name="T25" fmla="*/ 2147483647 h 28"/>
                <a:gd name="T26" fmla="*/ 2147483647 w 22"/>
                <a:gd name="T27" fmla="*/ 2147483647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28"/>
                <a:gd name="T44" fmla="*/ 22 w 22"/>
                <a:gd name="T45" fmla="*/ 28 h 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28">
                  <a:moveTo>
                    <a:pt x="10" y="4"/>
                  </a:moveTo>
                  <a:lnTo>
                    <a:pt x="12" y="4"/>
                  </a:lnTo>
                  <a:lnTo>
                    <a:pt x="14" y="4"/>
                  </a:lnTo>
                  <a:lnTo>
                    <a:pt x="20" y="6"/>
                  </a:lnTo>
                  <a:lnTo>
                    <a:pt x="22" y="10"/>
                  </a:lnTo>
                  <a:lnTo>
                    <a:pt x="20" y="16"/>
                  </a:lnTo>
                  <a:lnTo>
                    <a:pt x="14" y="22"/>
                  </a:lnTo>
                  <a:lnTo>
                    <a:pt x="2" y="28"/>
                  </a:lnTo>
                  <a:lnTo>
                    <a:pt x="2" y="14"/>
                  </a:lnTo>
                  <a:lnTo>
                    <a:pt x="0" y="4"/>
                  </a:lnTo>
                  <a:lnTo>
                    <a:pt x="2" y="2"/>
                  </a:lnTo>
                  <a:lnTo>
                    <a:pt x="4" y="0"/>
                  </a:lnTo>
                  <a:lnTo>
                    <a:pt x="8" y="4"/>
                  </a:lnTo>
                  <a:lnTo>
                    <a:pt x="1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41" name="Freeform 296"/>
            <p:cNvSpPr>
              <a:spLocks/>
            </p:cNvSpPr>
            <p:nvPr/>
          </p:nvSpPr>
          <p:spPr bwMode="auto">
            <a:xfrm>
              <a:off x="8264352" y="4721624"/>
              <a:ext cx="24215" cy="47788"/>
            </a:xfrm>
            <a:custGeom>
              <a:avLst/>
              <a:gdLst>
                <a:gd name="T0" fmla="*/ 2147483647 w 16"/>
                <a:gd name="T1" fmla="*/ 2147483647 h 30"/>
                <a:gd name="T2" fmla="*/ 2147483647 w 16"/>
                <a:gd name="T3" fmla="*/ 2147483647 h 30"/>
                <a:gd name="T4" fmla="*/ 2147483647 w 16"/>
                <a:gd name="T5" fmla="*/ 2147483647 h 30"/>
                <a:gd name="T6" fmla="*/ 2147483647 w 16"/>
                <a:gd name="T7" fmla="*/ 2147483647 h 30"/>
                <a:gd name="T8" fmla="*/ 2147483647 w 16"/>
                <a:gd name="T9" fmla="*/ 2147483647 h 30"/>
                <a:gd name="T10" fmla="*/ 2147483647 w 16"/>
                <a:gd name="T11" fmla="*/ 2147483647 h 30"/>
                <a:gd name="T12" fmla="*/ 2147483647 w 16"/>
                <a:gd name="T13" fmla="*/ 2147483647 h 30"/>
                <a:gd name="T14" fmla="*/ 2147483647 w 16"/>
                <a:gd name="T15" fmla="*/ 2147483647 h 30"/>
                <a:gd name="T16" fmla="*/ 2147483647 w 16"/>
                <a:gd name="T17" fmla="*/ 2147483647 h 30"/>
                <a:gd name="T18" fmla="*/ 0 w 16"/>
                <a:gd name="T19" fmla="*/ 2147483647 h 30"/>
                <a:gd name="T20" fmla="*/ 0 w 16"/>
                <a:gd name="T21" fmla="*/ 0 h 30"/>
                <a:gd name="T22" fmla="*/ 2147483647 w 16"/>
                <a:gd name="T23" fmla="*/ 2147483647 h 30"/>
                <a:gd name="T24" fmla="*/ 2147483647 w 16"/>
                <a:gd name="T25" fmla="*/ 2147483647 h 30"/>
                <a:gd name="T26" fmla="*/ 2147483647 w 16"/>
                <a:gd name="T27" fmla="*/ 2147483647 h 30"/>
                <a:gd name="T28" fmla="*/ 2147483647 w 16"/>
                <a:gd name="T29" fmla="*/ 2147483647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30"/>
                <a:gd name="T47" fmla="*/ 16 w 16"/>
                <a:gd name="T48" fmla="*/ 30 h 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30">
                  <a:moveTo>
                    <a:pt x="16" y="18"/>
                  </a:moveTo>
                  <a:lnTo>
                    <a:pt x="16" y="24"/>
                  </a:lnTo>
                  <a:lnTo>
                    <a:pt x="14" y="28"/>
                  </a:lnTo>
                  <a:lnTo>
                    <a:pt x="12" y="30"/>
                  </a:lnTo>
                  <a:lnTo>
                    <a:pt x="10" y="30"/>
                  </a:lnTo>
                  <a:lnTo>
                    <a:pt x="8" y="30"/>
                  </a:lnTo>
                  <a:lnTo>
                    <a:pt x="6" y="26"/>
                  </a:lnTo>
                  <a:lnTo>
                    <a:pt x="4" y="18"/>
                  </a:lnTo>
                  <a:lnTo>
                    <a:pt x="2" y="12"/>
                  </a:lnTo>
                  <a:lnTo>
                    <a:pt x="0" y="6"/>
                  </a:lnTo>
                  <a:lnTo>
                    <a:pt x="0" y="0"/>
                  </a:lnTo>
                  <a:lnTo>
                    <a:pt x="8" y="12"/>
                  </a:lnTo>
                  <a:lnTo>
                    <a:pt x="10" y="18"/>
                  </a:lnTo>
                  <a:lnTo>
                    <a:pt x="14" y="18"/>
                  </a:lnTo>
                  <a:lnTo>
                    <a:pt x="16"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42" name="Freeform 297"/>
            <p:cNvSpPr>
              <a:spLocks/>
            </p:cNvSpPr>
            <p:nvPr/>
          </p:nvSpPr>
          <p:spPr bwMode="auto">
            <a:xfrm>
              <a:off x="8346222" y="4786669"/>
              <a:ext cx="32287" cy="27876"/>
            </a:xfrm>
            <a:custGeom>
              <a:avLst/>
              <a:gdLst>
                <a:gd name="T0" fmla="*/ 2147483647 w 22"/>
                <a:gd name="T1" fmla="*/ 2147483647 h 16"/>
                <a:gd name="T2" fmla="*/ 2147483647 w 22"/>
                <a:gd name="T3" fmla="*/ 2147483647 h 16"/>
                <a:gd name="T4" fmla="*/ 2147483647 w 22"/>
                <a:gd name="T5" fmla="*/ 2147483647 h 16"/>
                <a:gd name="T6" fmla="*/ 2147483647 w 22"/>
                <a:gd name="T7" fmla="*/ 2147483647 h 16"/>
                <a:gd name="T8" fmla="*/ 2147483647 w 22"/>
                <a:gd name="T9" fmla="*/ 2147483647 h 16"/>
                <a:gd name="T10" fmla="*/ 0 w 22"/>
                <a:gd name="T11" fmla="*/ 2147483647 h 16"/>
                <a:gd name="T12" fmla="*/ 0 w 22"/>
                <a:gd name="T13" fmla="*/ 0 h 16"/>
                <a:gd name="T14" fmla="*/ 2147483647 w 22"/>
                <a:gd name="T15" fmla="*/ 2147483647 h 16"/>
                <a:gd name="T16" fmla="*/ 2147483647 w 22"/>
                <a:gd name="T17" fmla="*/ 2147483647 h 16"/>
                <a:gd name="T18" fmla="*/ 2147483647 w 22"/>
                <a:gd name="T19" fmla="*/ 2147483647 h 16"/>
                <a:gd name="T20" fmla="*/ 2147483647 w 22"/>
                <a:gd name="T21" fmla="*/ 2147483647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16"/>
                <a:gd name="T35" fmla="*/ 22 w 22"/>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16">
                  <a:moveTo>
                    <a:pt x="22" y="14"/>
                  </a:moveTo>
                  <a:lnTo>
                    <a:pt x="20" y="16"/>
                  </a:lnTo>
                  <a:lnTo>
                    <a:pt x="18" y="16"/>
                  </a:lnTo>
                  <a:lnTo>
                    <a:pt x="12" y="14"/>
                  </a:lnTo>
                  <a:lnTo>
                    <a:pt x="6" y="10"/>
                  </a:lnTo>
                  <a:lnTo>
                    <a:pt x="0" y="2"/>
                  </a:lnTo>
                  <a:lnTo>
                    <a:pt x="0" y="0"/>
                  </a:lnTo>
                  <a:lnTo>
                    <a:pt x="6" y="2"/>
                  </a:lnTo>
                  <a:lnTo>
                    <a:pt x="12" y="4"/>
                  </a:lnTo>
                  <a:lnTo>
                    <a:pt x="20" y="8"/>
                  </a:lnTo>
                  <a:lnTo>
                    <a:pt x="22"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43" name="Freeform 298"/>
            <p:cNvSpPr>
              <a:spLocks/>
            </p:cNvSpPr>
            <p:nvPr/>
          </p:nvSpPr>
          <p:spPr bwMode="auto">
            <a:xfrm>
              <a:off x="8396959" y="4810562"/>
              <a:ext cx="19603" cy="38495"/>
            </a:xfrm>
            <a:custGeom>
              <a:avLst/>
              <a:gdLst>
                <a:gd name="T0" fmla="*/ 2147483647 w 14"/>
                <a:gd name="T1" fmla="*/ 0 h 24"/>
                <a:gd name="T2" fmla="*/ 2147483647 w 14"/>
                <a:gd name="T3" fmla="*/ 2147483647 h 24"/>
                <a:gd name="T4" fmla="*/ 2147483647 w 14"/>
                <a:gd name="T5" fmla="*/ 2147483647 h 24"/>
                <a:gd name="T6" fmla="*/ 2147483647 w 14"/>
                <a:gd name="T7" fmla="*/ 2147483647 h 24"/>
                <a:gd name="T8" fmla="*/ 2147483647 w 14"/>
                <a:gd name="T9" fmla="*/ 2147483647 h 24"/>
                <a:gd name="T10" fmla="*/ 2147483647 w 14"/>
                <a:gd name="T11" fmla="*/ 2147483647 h 24"/>
                <a:gd name="T12" fmla="*/ 2147483647 w 14"/>
                <a:gd name="T13" fmla="*/ 2147483647 h 24"/>
                <a:gd name="T14" fmla="*/ 2147483647 w 14"/>
                <a:gd name="T15" fmla="*/ 2147483647 h 24"/>
                <a:gd name="T16" fmla="*/ 0 w 14"/>
                <a:gd name="T17" fmla="*/ 2147483647 h 24"/>
                <a:gd name="T18" fmla="*/ 0 w 14"/>
                <a:gd name="T19" fmla="*/ 2147483647 h 24"/>
                <a:gd name="T20" fmla="*/ 0 w 14"/>
                <a:gd name="T21" fmla="*/ 2147483647 h 24"/>
                <a:gd name="T22" fmla="*/ 2147483647 w 14"/>
                <a:gd name="T23" fmla="*/ 2147483647 h 24"/>
                <a:gd name="T24" fmla="*/ 2147483647 w 14"/>
                <a:gd name="T25" fmla="*/ 0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24"/>
                <a:gd name="T41" fmla="*/ 14 w 14"/>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24">
                  <a:moveTo>
                    <a:pt x="2" y="0"/>
                  </a:moveTo>
                  <a:lnTo>
                    <a:pt x="6" y="6"/>
                  </a:lnTo>
                  <a:lnTo>
                    <a:pt x="10" y="12"/>
                  </a:lnTo>
                  <a:lnTo>
                    <a:pt x="12" y="18"/>
                  </a:lnTo>
                  <a:lnTo>
                    <a:pt x="14" y="24"/>
                  </a:lnTo>
                  <a:lnTo>
                    <a:pt x="12" y="24"/>
                  </a:lnTo>
                  <a:lnTo>
                    <a:pt x="8" y="22"/>
                  </a:lnTo>
                  <a:lnTo>
                    <a:pt x="2" y="16"/>
                  </a:lnTo>
                  <a:lnTo>
                    <a:pt x="0" y="12"/>
                  </a:lnTo>
                  <a:lnTo>
                    <a:pt x="0" y="8"/>
                  </a:lnTo>
                  <a:lnTo>
                    <a:pt x="0" y="2"/>
                  </a:lnTo>
                  <a:lnTo>
                    <a:pt x="4" y="2"/>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44" name="Freeform 299"/>
            <p:cNvSpPr>
              <a:spLocks/>
            </p:cNvSpPr>
            <p:nvPr/>
          </p:nvSpPr>
          <p:spPr bwMode="auto">
            <a:xfrm>
              <a:off x="8408490" y="4866315"/>
              <a:ext cx="25369" cy="15929"/>
            </a:xfrm>
            <a:custGeom>
              <a:avLst/>
              <a:gdLst>
                <a:gd name="T0" fmla="*/ 2147483647 w 18"/>
                <a:gd name="T1" fmla="*/ 2147483647 h 10"/>
                <a:gd name="T2" fmla="*/ 2147483647 w 18"/>
                <a:gd name="T3" fmla="*/ 2147483647 h 10"/>
                <a:gd name="T4" fmla="*/ 2147483647 w 18"/>
                <a:gd name="T5" fmla="*/ 2147483647 h 10"/>
                <a:gd name="T6" fmla="*/ 0 w 18"/>
                <a:gd name="T7" fmla="*/ 2147483647 h 10"/>
                <a:gd name="T8" fmla="*/ 0 w 18"/>
                <a:gd name="T9" fmla="*/ 0 h 10"/>
                <a:gd name="T10" fmla="*/ 2147483647 w 18"/>
                <a:gd name="T11" fmla="*/ 0 h 10"/>
                <a:gd name="T12" fmla="*/ 2147483647 w 18"/>
                <a:gd name="T13" fmla="*/ 2147483647 h 10"/>
                <a:gd name="T14" fmla="*/ 2147483647 w 18"/>
                <a:gd name="T15" fmla="*/ 2147483647 h 10"/>
                <a:gd name="T16" fmla="*/ 2147483647 w 18"/>
                <a:gd name="T17" fmla="*/ 214748364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0"/>
                <a:gd name="T29" fmla="*/ 18 w 18"/>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0">
                  <a:moveTo>
                    <a:pt x="18" y="10"/>
                  </a:moveTo>
                  <a:lnTo>
                    <a:pt x="10" y="10"/>
                  </a:lnTo>
                  <a:lnTo>
                    <a:pt x="4" y="8"/>
                  </a:lnTo>
                  <a:lnTo>
                    <a:pt x="0" y="2"/>
                  </a:lnTo>
                  <a:lnTo>
                    <a:pt x="0" y="0"/>
                  </a:lnTo>
                  <a:lnTo>
                    <a:pt x="6" y="0"/>
                  </a:lnTo>
                  <a:lnTo>
                    <a:pt x="12" y="4"/>
                  </a:lnTo>
                  <a:lnTo>
                    <a:pt x="16" y="6"/>
                  </a:lnTo>
                  <a:lnTo>
                    <a:pt x="18"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45" name="Freeform 300"/>
            <p:cNvSpPr>
              <a:spLocks/>
            </p:cNvSpPr>
            <p:nvPr/>
          </p:nvSpPr>
          <p:spPr bwMode="auto">
            <a:xfrm>
              <a:off x="8302403" y="4790651"/>
              <a:ext cx="34594" cy="33186"/>
            </a:xfrm>
            <a:custGeom>
              <a:avLst/>
              <a:gdLst>
                <a:gd name="T0" fmla="*/ 2147483647 w 24"/>
                <a:gd name="T1" fmla="*/ 0 h 20"/>
                <a:gd name="T2" fmla="*/ 2147483647 w 24"/>
                <a:gd name="T3" fmla="*/ 2147483647 h 20"/>
                <a:gd name="T4" fmla="*/ 2147483647 w 24"/>
                <a:gd name="T5" fmla="*/ 2147483647 h 20"/>
                <a:gd name="T6" fmla="*/ 2147483647 w 24"/>
                <a:gd name="T7" fmla="*/ 2147483647 h 20"/>
                <a:gd name="T8" fmla="*/ 2147483647 w 24"/>
                <a:gd name="T9" fmla="*/ 2147483647 h 20"/>
                <a:gd name="T10" fmla="*/ 2147483647 w 24"/>
                <a:gd name="T11" fmla="*/ 2147483647 h 20"/>
                <a:gd name="T12" fmla="*/ 2147483647 w 24"/>
                <a:gd name="T13" fmla="*/ 2147483647 h 20"/>
                <a:gd name="T14" fmla="*/ 2147483647 w 24"/>
                <a:gd name="T15" fmla="*/ 2147483647 h 20"/>
                <a:gd name="T16" fmla="*/ 2147483647 w 24"/>
                <a:gd name="T17" fmla="*/ 2147483647 h 20"/>
                <a:gd name="T18" fmla="*/ 2147483647 w 24"/>
                <a:gd name="T19" fmla="*/ 2147483647 h 20"/>
                <a:gd name="T20" fmla="*/ 2147483647 w 24"/>
                <a:gd name="T21" fmla="*/ 2147483647 h 20"/>
                <a:gd name="T22" fmla="*/ 2147483647 w 24"/>
                <a:gd name="T23" fmla="*/ 2147483647 h 20"/>
                <a:gd name="T24" fmla="*/ 2147483647 w 24"/>
                <a:gd name="T25" fmla="*/ 2147483647 h 20"/>
                <a:gd name="T26" fmla="*/ 2147483647 w 24"/>
                <a:gd name="T27" fmla="*/ 2147483647 h 20"/>
                <a:gd name="T28" fmla="*/ 2147483647 w 24"/>
                <a:gd name="T29" fmla="*/ 2147483647 h 20"/>
                <a:gd name="T30" fmla="*/ 2147483647 w 24"/>
                <a:gd name="T31" fmla="*/ 2147483647 h 20"/>
                <a:gd name="T32" fmla="*/ 0 w 24"/>
                <a:gd name="T33" fmla="*/ 2147483647 h 20"/>
                <a:gd name="T34" fmla="*/ 0 w 24"/>
                <a:gd name="T35" fmla="*/ 0 h 20"/>
                <a:gd name="T36" fmla="*/ 2147483647 w 24"/>
                <a:gd name="T37" fmla="*/ 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20"/>
                <a:gd name="T59" fmla="*/ 24 w 24"/>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20">
                  <a:moveTo>
                    <a:pt x="6" y="0"/>
                  </a:moveTo>
                  <a:lnTo>
                    <a:pt x="6" y="2"/>
                  </a:lnTo>
                  <a:lnTo>
                    <a:pt x="8" y="4"/>
                  </a:lnTo>
                  <a:lnTo>
                    <a:pt x="14" y="8"/>
                  </a:lnTo>
                  <a:lnTo>
                    <a:pt x="20" y="12"/>
                  </a:lnTo>
                  <a:lnTo>
                    <a:pt x="24" y="14"/>
                  </a:lnTo>
                  <a:lnTo>
                    <a:pt x="24" y="16"/>
                  </a:lnTo>
                  <a:lnTo>
                    <a:pt x="22" y="20"/>
                  </a:lnTo>
                  <a:lnTo>
                    <a:pt x="20" y="20"/>
                  </a:lnTo>
                  <a:lnTo>
                    <a:pt x="16" y="18"/>
                  </a:lnTo>
                  <a:lnTo>
                    <a:pt x="14" y="14"/>
                  </a:lnTo>
                  <a:lnTo>
                    <a:pt x="10" y="14"/>
                  </a:lnTo>
                  <a:lnTo>
                    <a:pt x="10" y="12"/>
                  </a:lnTo>
                  <a:lnTo>
                    <a:pt x="8" y="8"/>
                  </a:lnTo>
                  <a:lnTo>
                    <a:pt x="6" y="8"/>
                  </a:lnTo>
                  <a:lnTo>
                    <a:pt x="6" y="4"/>
                  </a:lnTo>
                  <a:lnTo>
                    <a:pt x="0" y="4"/>
                  </a:lnTo>
                  <a:lnTo>
                    <a:pt x="0" y="0"/>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46" name="Freeform 301"/>
            <p:cNvSpPr>
              <a:spLocks/>
            </p:cNvSpPr>
            <p:nvPr/>
          </p:nvSpPr>
          <p:spPr bwMode="auto">
            <a:xfrm>
              <a:off x="8515729" y="5032246"/>
              <a:ext cx="18450" cy="17257"/>
            </a:xfrm>
            <a:custGeom>
              <a:avLst/>
              <a:gdLst>
                <a:gd name="T0" fmla="*/ 2147483647 w 12"/>
                <a:gd name="T1" fmla="*/ 2147483647 h 12"/>
                <a:gd name="T2" fmla="*/ 2147483647 w 12"/>
                <a:gd name="T3" fmla="*/ 2147483647 h 12"/>
                <a:gd name="T4" fmla="*/ 2147483647 w 12"/>
                <a:gd name="T5" fmla="*/ 2147483647 h 12"/>
                <a:gd name="T6" fmla="*/ 2147483647 w 12"/>
                <a:gd name="T7" fmla="*/ 2147483647 h 12"/>
                <a:gd name="T8" fmla="*/ 2147483647 w 12"/>
                <a:gd name="T9" fmla="*/ 2147483647 h 12"/>
                <a:gd name="T10" fmla="*/ 0 w 12"/>
                <a:gd name="T11" fmla="*/ 0 h 12"/>
                <a:gd name="T12" fmla="*/ 2147483647 w 12"/>
                <a:gd name="T13" fmla="*/ 0 h 12"/>
                <a:gd name="T14" fmla="*/ 2147483647 w 12"/>
                <a:gd name="T15" fmla="*/ 2147483647 h 12"/>
                <a:gd name="T16" fmla="*/ 2147483647 w 12"/>
                <a:gd name="T17" fmla="*/ 2147483647 h 12"/>
                <a:gd name="T18" fmla="*/ 2147483647 w 12"/>
                <a:gd name="T19" fmla="*/ 2147483647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2" y="8"/>
                  </a:moveTo>
                  <a:lnTo>
                    <a:pt x="10" y="10"/>
                  </a:lnTo>
                  <a:lnTo>
                    <a:pt x="8" y="12"/>
                  </a:lnTo>
                  <a:lnTo>
                    <a:pt x="4" y="12"/>
                  </a:lnTo>
                  <a:lnTo>
                    <a:pt x="2" y="8"/>
                  </a:lnTo>
                  <a:lnTo>
                    <a:pt x="0" y="0"/>
                  </a:lnTo>
                  <a:lnTo>
                    <a:pt x="2" y="0"/>
                  </a:lnTo>
                  <a:lnTo>
                    <a:pt x="6" y="2"/>
                  </a:lnTo>
                  <a:lnTo>
                    <a:pt x="10" y="6"/>
                  </a:lnTo>
                  <a:lnTo>
                    <a:pt x="1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47" name="Freeform 302"/>
            <p:cNvSpPr>
              <a:spLocks/>
            </p:cNvSpPr>
            <p:nvPr/>
          </p:nvSpPr>
          <p:spPr bwMode="auto">
            <a:xfrm>
              <a:off x="8741739" y="5073396"/>
              <a:ext cx="35746" cy="23894"/>
            </a:xfrm>
            <a:custGeom>
              <a:avLst/>
              <a:gdLst>
                <a:gd name="T0" fmla="*/ 2147483647 w 24"/>
                <a:gd name="T1" fmla="*/ 2147483647 h 16"/>
                <a:gd name="T2" fmla="*/ 2147483647 w 24"/>
                <a:gd name="T3" fmla="*/ 2147483647 h 16"/>
                <a:gd name="T4" fmla="*/ 2147483647 w 24"/>
                <a:gd name="T5" fmla="*/ 2147483647 h 16"/>
                <a:gd name="T6" fmla="*/ 2147483647 w 24"/>
                <a:gd name="T7" fmla="*/ 2147483647 h 16"/>
                <a:gd name="T8" fmla="*/ 2147483647 w 24"/>
                <a:gd name="T9" fmla="*/ 2147483647 h 16"/>
                <a:gd name="T10" fmla="*/ 2147483647 w 24"/>
                <a:gd name="T11" fmla="*/ 2147483647 h 16"/>
                <a:gd name="T12" fmla="*/ 2147483647 w 24"/>
                <a:gd name="T13" fmla="*/ 2147483647 h 16"/>
                <a:gd name="T14" fmla="*/ 0 w 24"/>
                <a:gd name="T15" fmla="*/ 2147483647 h 16"/>
                <a:gd name="T16" fmla="*/ 2147483647 w 24"/>
                <a:gd name="T17" fmla="*/ 2147483647 h 16"/>
                <a:gd name="T18" fmla="*/ 2147483647 w 24"/>
                <a:gd name="T19" fmla="*/ 2147483647 h 16"/>
                <a:gd name="T20" fmla="*/ 2147483647 w 24"/>
                <a:gd name="T21" fmla="*/ 2147483647 h 16"/>
                <a:gd name="T22" fmla="*/ 2147483647 w 24"/>
                <a:gd name="T23" fmla="*/ 0 h 16"/>
                <a:gd name="T24" fmla="*/ 2147483647 w 24"/>
                <a:gd name="T25" fmla="*/ 0 h 16"/>
                <a:gd name="T26" fmla="*/ 2147483647 w 24"/>
                <a:gd name="T27" fmla="*/ 2147483647 h 16"/>
                <a:gd name="T28" fmla="*/ 2147483647 w 24"/>
                <a:gd name="T29" fmla="*/ 2147483647 h 16"/>
                <a:gd name="T30" fmla="*/ 2147483647 w 24"/>
                <a:gd name="T31" fmla="*/ 2147483647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
                <a:gd name="T49" fmla="*/ 0 h 16"/>
                <a:gd name="T50" fmla="*/ 24 w 24"/>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 h="16">
                  <a:moveTo>
                    <a:pt x="24" y="8"/>
                  </a:moveTo>
                  <a:lnTo>
                    <a:pt x="22" y="12"/>
                  </a:lnTo>
                  <a:lnTo>
                    <a:pt x="20" y="14"/>
                  </a:lnTo>
                  <a:lnTo>
                    <a:pt x="16" y="16"/>
                  </a:lnTo>
                  <a:lnTo>
                    <a:pt x="12" y="16"/>
                  </a:lnTo>
                  <a:lnTo>
                    <a:pt x="6" y="14"/>
                  </a:lnTo>
                  <a:lnTo>
                    <a:pt x="2" y="14"/>
                  </a:lnTo>
                  <a:lnTo>
                    <a:pt x="0" y="12"/>
                  </a:lnTo>
                  <a:lnTo>
                    <a:pt x="2" y="8"/>
                  </a:lnTo>
                  <a:lnTo>
                    <a:pt x="4" y="4"/>
                  </a:lnTo>
                  <a:lnTo>
                    <a:pt x="8" y="2"/>
                  </a:lnTo>
                  <a:lnTo>
                    <a:pt x="12" y="0"/>
                  </a:lnTo>
                  <a:lnTo>
                    <a:pt x="16" y="0"/>
                  </a:lnTo>
                  <a:lnTo>
                    <a:pt x="20" y="2"/>
                  </a:lnTo>
                  <a:lnTo>
                    <a:pt x="22" y="4"/>
                  </a:lnTo>
                  <a:lnTo>
                    <a:pt x="24"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48" name="Freeform 303"/>
            <p:cNvSpPr>
              <a:spLocks/>
            </p:cNvSpPr>
            <p:nvPr/>
          </p:nvSpPr>
          <p:spPr bwMode="auto">
            <a:xfrm>
              <a:off x="8779791" y="5040210"/>
              <a:ext cx="40359" cy="23894"/>
            </a:xfrm>
            <a:custGeom>
              <a:avLst/>
              <a:gdLst>
                <a:gd name="T0" fmla="*/ 2147483647 w 28"/>
                <a:gd name="T1" fmla="*/ 2147483647 h 14"/>
                <a:gd name="T2" fmla="*/ 2147483647 w 28"/>
                <a:gd name="T3" fmla="*/ 2147483647 h 14"/>
                <a:gd name="T4" fmla="*/ 2147483647 w 28"/>
                <a:gd name="T5" fmla="*/ 2147483647 h 14"/>
                <a:gd name="T6" fmla="*/ 2147483647 w 28"/>
                <a:gd name="T7" fmla="*/ 2147483647 h 14"/>
                <a:gd name="T8" fmla="*/ 2147483647 w 28"/>
                <a:gd name="T9" fmla="*/ 2147483647 h 14"/>
                <a:gd name="T10" fmla="*/ 2147483647 w 28"/>
                <a:gd name="T11" fmla="*/ 2147483647 h 14"/>
                <a:gd name="T12" fmla="*/ 0 w 28"/>
                <a:gd name="T13" fmla="*/ 2147483647 h 14"/>
                <a:gd name="T14" fmla="*/ 0 w 28"/>
                <a:gd name="T15" fmla="*/ 2147483647 h 14"/>
                <a:gd name="T16" fmla="*/ 2147483647 w 28"/>
                <a:gd name="T17" fmla="*/ 2147483647 h 14"/>
                <a:gd name="T18" fmla="*/ 2147483647 w 28"/>
                <a:gd name="T19" fmla="*/ 2147483647 h 14"/>
                <a:gd name="T20" fmla="*/ 2147483647 w 28"/>
                <a:gd name="T21" fmla="*/ 0 h 14"/>
                <a:gd name="T22" fmla="*/ 2147483647 w 28"/>
                <a:gd name="T23" fmla="*/ 0 h 14"/>
                <a:gd name="T24" fmla="*/ 2147483647 w 28"/>
                <a:gd name="T25" fmla="*/ 0 h 14"/>
                <a:gd name="T26" fmla="*/ 2147483647 w 28"/>
                <a:gd name="T27" fmla="*/ 2147483647 h 14"/>
                <a:gd name="T28" fmla="*/ 2147483647 w 28"/>
                <a:gd name="T29" fmla="*/ 2147483647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14"/>
                <a:gd name="T47" fmla="*/ 28 w 28"/>
                <a:gd name="T48" fmla="*/ 14 h 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14">
                  <a:moveTo>
                    <a:pt x="26" y="4"/>
                  </a:moveTo>
                  <a:lnTo>
                    <a:pt x="22" y="6"/>
                  </a:lnTo>
                  <a:lnTo>
                    <a:pt x="18" y="10"/>
                  </a:lnTo>
                  <a:lnTo>
                    <a:pt x="10" y="12"/>
                  </a:lnTo>
                  <a:lnTo>
                    <a:pt x="6" y="14"/>
                  </a:lnTo>
                  <a:lnTo>
                    <a:pt x="2" y="12"/>
                  </a:lnTo>
                  <a:lnTo>
                    <a:pt x="0" y="10"/>
                  </a:lnTo>
                  <a:lnTo>
                    <a:pt x="0" y="6"/>
                  </a:lnTo>
                  <a:lnTo>
                    <a:pt x="2" y="6"/>
                  </a:lnTo>
                  <a:lnTo>
                    <a:pt x="8" y="2"/>
                  </a:lnTo>
                  <a:lnTo>
                    <a:pt x="14" y="0"/>
                  </a:lnTo>
                  <a:lnTo>
                    <a:pt x="22" y="0"/>
                  </a:lnTo>
                  <a:lnTo>
                    <a:pt x="26" y="0"/>
                  </a:lnTo>
                  <a:lnTo>
                    <a:pt x="28" y="2"/>
                  </a:lnTo>
                  <a:lnTo>
                    <a:pt x="26"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49" name="Freeform 304"/>
            <p:cNvSpPr>
              <a:spLocks/>
            </p:cNvSpPr>
            <p:nvPr/>
          </p:nvSpPr>
          <p:spPr bwMode="auto">
            <a:xfrm>
              <a:off x="7428346" y="4515871"/>
              <a:ext cx="145292" cy="215046"/>
            </a:xfrm>
            <a:custGeom>
              <a:avLst/>
              <a:gdLst>
                <a:gd name="T0" fmla="*/ 2147483647 w 100"/>
                <a:gd name="T1" fmla="*/ 2147483647 h 136"/>
                <a:gd name="T2" fmla="*/ 2147483647 w 100"/>
                <a:gd name="T3" fmla="*/ 2147483647 h 136"/>
                <a:gd name="T4" fmla="*/ 2147483647 w 100"/>
                <a:gd name="T5" fmla="*/ 2147483647 h 136"/>
                <a:gd name="T6" fmla="*/ 2147483647 w 100"/>
                <a:gd name="T7" fmla="*/ 2147483647 h 136"/>
                <a:gd name="T8" fmla="*/ 2147483647 w 100"/>
                <a:gd name="T9" fmla="*/ 2147483647 h 136"/>
                <a:gd name="T10" fmla="*/ 2147483647 w 100"/>
                <a:gd name="T11" fmla="*/ 2147483647 h 136"/>
                <a:gd name="T12" fmla="*/ 2147483647 w 100"/>
                <a:gd name="T13" fmla="*/ 2147483647 h 136"/>
                <a:gd name="T14" fmla="*/ 2147483647 w 100"/>
                <a:gd name="T15" fmla="*/ 2147483647 h 136"/>
                <a:gd name="T16" fmla="*/ 2147483647 w 100"/>
                <a:gd name="T17" fmla="*/ 0 h 136"/>
                <a:gd name="T18" fmla="*/ 2147483647 w 100"/>
                <a:gd name="T19" fmla="*/ 2147483647 h 136"/>
                <a:gd name="T20" fmla="*/ 2147483647 w 100"/>
                <a:gd name="T21" fmla="*/ 2147483647 h 136"/>
                <a:gd name="T22" fmla="*/ 2147483647 w 100"/>
                <a:gd name="T23" fmla="*/ 2147483647 h 136"/>
                <a:gd name="T24" fmla="*/ 2147483647 w 100"/>
                <a:gd name="T25" fmla="*/ 2147483647 h 136"/>
                <a:gd name="T26" fmla="*/ 2147483647 w 100"/>
                <a:gd name="T27" fmla="*/ 2147483647 h 136"/>
                <a:gd name="T28" fmla="*/ 2147483647 w 100"/>
                <a:gd name="T29" fmla="*/ 2147483647 h 136"/>
                <a:gd name="T30" fmla="*/ 2147483647 w 100"/>
                <a:gd name="T31" fmla="*/ 2147483647 h 136"/>
                <a:gd name="T32" fmla="*/ 2147483647 w 100"/>
                <a:gd name="T33" fmla="*/ 2147483647 h 136"/>
                <a:gd name="T34" fmla="*/ 2147483647 w 100"/>
                <a:gd name="T35" fmla="*/ 2147483647 h 136"/>
                <a:gd name="T36" fmla="*/ 2147483647 w 100"/>
                <a:gd name="T37" fmla="*/ 2147483647 h 136"/>
                <a:gd name="T38" fmla="*/ 2147483647 w 100"/>
                <a:gd name="T39" fmla="*/ 2147483647 h 136"/>
                <a:gd name="T40" fmla="*/ 2147483647 w 100"/>
                <a:gd name="T41" fmla="*/ 2147483647 h 136"/>
                <a:gd name="T42" fmla="*/ 2147483647 w 100"/>
                <a:gd name="T43" fmla="*/ 2147483647 h 136"/>
                <a:gd name="T44" fmla="*/ 2147483647 w 100"/>
                <a:gd name="T45" fmla="*/ 2147483647 h 136"/>
                <a:gd name="T46" fmla="*/ 2147483647 w 100"/>
                <a:gd name="T47" fmla="*/ 2147483647 h 136"/>
                <a:gd name="T48" fmla="*/ 2147483647 w 100"/>
                <a:gd name="T49" fmla="*/ 2147483647 h 136"/>
                <a:gd name="T50" fmla="*/ 2147483647 w 100"/>
                <a:gd name="T51" fmla="*/ 2147483647 h 136"/>
                <a:gd name="T52" fmla="*/ 2147483647 w 100"/>
                <a:gd name="T53" fmla="*/ 2147483647 h 136"/>
                <a:gd name="T54" fmla="*/ 2147483647 w 100"/>
                <a:gd name="T55" fmla="*/ 2147483647 h 136"/>
                <a:gd name="T56" fmla="*/ 2147483647 w 100"/>
                <a:gd name="T57" fmla="*/ 2147483647 h 136"/>
                <a:gd name="T58" fmla="*/ 2147483647 w 100"/>
                <a:gd name="T59" fmla="*/ 2147483647 h 136"/>
                <a:gd name="T60" fmla="*/ 2147483647 w 100"/>
                <a:gd name="T61" fmla="*/ 2147483647 h 136"/>
                <a:gd name="T62" fmla="*/ 2147483647 w 100"/>
                <a:gd name="T63" fmla="*/ 2147483647 h 136"/>
                <a:gd name="T64" fmla="*/ 2147483647 w 100"/>
                <a:gd name="T65" fmla="*/ 2147483647 h 136"/>
                <a:gd name="T66" fmla="*/ 2147483647 w 100"/>
                <a:gd name="T67" fmla="*/ 2147483647 h 136"/>
                <a:gd name="T68" fmla="*/ 2147483647 w 100"/>
                <a:gd name="T69" fmla="*/ 2147483647 h 136"/>
                <a:gd name="T70" fmla="*/ 2147483647 w 100"/>
                <a:gd name="T71" fmla="*/ 2147483647 h 136"/>
                <a:gd name="T72" fmla="*/ 2147483647 w 100"/>
                <a:gd name="T73" fmla="*/ 2147483647 h 136"/>
                <a:gd name="T74" fmla="*/ 2147483647 w 100"/>
                <a:gd name="T75" fmla="*/ 2147483647 h 136"/>
                <a:gd name="T76" fmla="*/ 2147483647 w 100"/>
                <a:gd name="T77" fmla="*/ 2147483647 h 136"/>
                <a:gd name="T78" fmla="*/ 2147483647 w 100"/>
                <a:gd name="T79" fmla="*/ 2147483647 h 136"/>
                <a:gd name="T80" fmla="*/ 0 w 100"/>
                <a:gd name="T81" fmla="*/ 2147483647 h 136"/>
                <a:gd name="T82" fmla="*/ 2147483647 w 100"/>
                <a:gd name="T83" fmla="*/ 2147483647 h 136"/>
                <a:gd name="T84" fmla="*/ 2147483647 w 100"/>
                <a:gd name="T85" fmla="*/ 2147483647 h 1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0"/>
                <a:gd name="T130" fmla="*/ 0 h 136"/>
                <a:gd name="T131" fmla="*/ 100 w 100"/>
                <a:gd name="T132" fmla="*/ 136 h 1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0" h="136">
                  <a:moveTo>
                    <a:pt x="12" y="46"/>
                  </a:moveTo>
                  <a:lnTo>
                    <a:pt x="12" y="28"/>
                  </a:lnTo>
                  <a:lnTo>
                    <a:pt x="16" y="26"/>
                  </a:lnTo>
                  <a:lnTo>
                    <a:pt x="18" y="22"/>
                  </a:lnTo>
                  <a:lnTo>
                    <a:pt x="24" y="14"/>
                  </a:lnTo>
                  <a:lnTo>
                    <a:pt x="28" y="10"/>
                  </a:lnTo>
                  <a:lnTo>
                    <a:pt x="32" y="8"/>
                  </a:lnTo>
                  <a:lnTo>
                    <a:pt x="34" y="6"/>
                  </a:lnTo>
                  <a:lnTo>
                    <a:pt x="36" y="6"/>
                  </a:lnTo>
                  <a:lnTo>
                    <a:pt x="38" y="8"/>
                  </a:lnTo>
                  <a:lnTo>
                    <a:pt x="42" y="10"/>
                  </a:lnTo>
                  <a:lnTo>
                    <a:pt x="60" y="12"/>
                  </a:lnTo>
                  <a:lnTo>
                    <a:pt x="80" y="14"/>
                  </a:lnTo>
                  <a:lnTo>
                    <a:pt x="84" y="12"/>
                  </a:lnTo>
                  <a:lnTo>
                    <a:pt x="88" y="12"/>
                  </a:lnTo>
                  <a:lnTo>
                    <a:pt x="90" y="8"/>
                  </a:lnTo>
                  <a:lnTo>
                    <a:pt x="94" y="2"/>
                  </a:lnTo>
                  <a:lnTo>
                    <a:pt x="100" y="0"/>
                  </a:lnTo>
                  <a:lnTo>
                    <a:pt x="100" y="6"/>
                  </a:lnTo>
                  <a:lnTo>
                    <a:pt x="90" y="16"/>
                  </a:lnTo>
                  <a:lnTo>
                    <a:pt x="86" y="22"/>
                  </a:lnTo>
                  <a:lnTo>
                    <a:pt x="82" y="24"/>
                  </a:lnTo>
                  <a:lnTo>
                    <a:pt x="76" y="24"/>
                  </a:lnTo>
                  <a:lnTo>
                    <a:pt x="70" y="24"/>
                  </a:lnTo>
                  <a:lnTo>
                    <a:pt x="64" y="22"/>
                  </a:lnTo>
                  <a:lnTo>
                    <a:pt x="26" y="22"/>
                  </a:lnTo>
                  <a:lnTo>
                    <a:pt x="22" y="24"/>
                  </a:lnTo>
                  <a:lnTo>
                    <a:pt x="22" y="26"/>
                  </a:lnTo>
                  <a:lnTo>
                    <a:pt x="20" y="34"/>
                  </a:lnTo>
                  <a:lnTo>
                    <a:pt x="22" y="38"/>
                  </a:lnTo>
                  <a:lnTo>
                    <a:pt x="24" y="46"/>
                  </a:lnTo>
                  <a:lnTo>
                    <a:pt x="28" y="52"/>
                  </a:lnTo>
                  <a:lnTo>
                    <a:pt x="32" y="54"/>
                  </a:lnTo>
                  <a:lnTo>
                    <a:pt x="34" y="54"/>
                  </a:lnTo>
                  <a:lnTo>
                    <a:pt x="36" y="52"/>
                  </a:lnTo>
                  <a:lnTo>
                    <a:pt x="40" y="50"/>
                  </a:lnTo>
                  <a:lnTo>
                    <a:pt x="46" y="46"/>
                  </a:lnTo>
                  <a:lnTo>
                    <a:pt x="54" y="44"/>
                  </a:lnTo>
                  <a:lnTo>
                    <a:pt x="62" y="42"/>
                  </a:lnTo>
                  <a:lnTo>
                    <a:pt x="68" y="40"/>
                  </a:lnTo>
                  <a:lnTo>
                    <a:pt x="74" y="40"/>
                  </a:lnTo>
                  <a:lnTo>
                    <a:pt x="72" y="42"/>
                  </a:lnTo>
                  <a:lnTo>
                    <a:pt x="68" y="44"/>
                  </a:lnTo>
                  <a:lnTo>
                    <a:pt x="62" y="48"/>
                  </a:lnTo>
                  <a:lnTo>
                    <a:pt x="56" y="50"/>
                  </a:lnTo>
                  <a:lnTo>
                    <a:pt x="50" y="56"/>
                  </a:lnTo>
                  <a:lnTo>
                    <a:pt x="42" y="66"/>
                  </a:lnTo>
                  <a:lnTo>
                    <a:pt x="44" y="66"/>
                  </a:lnTo>
                  <a:lnTo>
                    <a:pt x="46" y="70"/>
                  </a:lnTo>
                  <a:lnTo>
                    <a:pt x="48" y="76"/>
                  </a:lnTo>
                  <a:lnTo>
                    <a:pt x="54" y="84"/>
                  </a:lnTo>
                  <a:lnTo>
                    <a:pt x="54" y="98"/>
                  </a:lnTo>
                  <a:lnTo>
                    <a:pt x="56" y="102"/>
                  </a:lnTo>
                  <a:lnTo>
                    <a:pt x="60" y="104"/>
                  </a:lnTo>
                  <a:lnTo>
                    <a:pt x="64" y="104"/>
                  </a:lnTo>
                  <a:lnTo>
                    <a:pt x="64" y="106"/>
                  </a:lnTo>
                  <a:lnTo>
                    <a:pt x="60" y="110"/>
                  </a:lnTo>
                  <a:lnTo>
                    <a:pt x="54" y="114"/>
                  </a:lnTo>
                  <a:lnTo>
                    <a:pt x="50" y="118"/>
                  </a:lnTo>
                  <a:lnTo>
                    <a:pt x="44" y="118"/>
                  </a:lnTo>
                  <a:lnTo>
                    <a:pt x="32" y="92"/>
                  </a:lnTo>
                  <a:lnTo>
                    <a:pt x="32" y="88"/>
                  </a:lnTo>
                  <a:lnTo>
                    <a:pt x="34" y="84"/>
                  </a:lnTo>
                  <a:lnTo>
                    <a:pt x="32" y="78"/>
                  </a:lnTo>
                  <a:lnTo>
                    <a:pt x="28" y="80"/>
                  </a:lnTo>
                  <a:lnTo>
                    <a:pt x="24" y="78"/>
                  </a:lnTo>
                  <a:lnTo>
                    <a:pt x="22" y="106"/>
                  </a:lnTo>
                  <a:lnTo>
                    <a:pt x="22" y="120"/>
                  </a:lnTo>
                  <a:lnTo>
                    <a:pt x="20" y="126"/>
                  </a:lnTo>
                  <a:lnTo>
                    <a:pt x="18" y="132"/>
                  </a:lnTo>
                  <a:lnTo>
                    <a:pt x="14" y="134"/>
                  </a:lnTo>
                  <a:lnTo>
                    <a:pt x="8" y="136"/>
                  </a:lnTo>
                  <a:lnTo>
                    <a:pt x="6" y="134"/>
                  </a:lnTo>
                  <a:lnTo>
                    <a:pt x="6" y="130"/>
                  </a:lnTo>
                  <a:lnTo>
                    <a:pt x="6" y="120"/>
                  </a:lnTo>
                  <a:lnTo>
                    <a:pt x="6" y="116"/>
                  </a:lnTo>
                  <a:lnTo>
                    <a:pt x="8" y="110"/>
                  </a:lnTo>
                  <a:lnTo>
                    <a:pt x="10" y="102"/>
                  </a:lnTo>
                  <a:lnTo>
                    <a:pt x="10" y="94"/>
                  </a:lnTo>
                  <a:lnTo>
                    <a:pt x="4" y="94"/>
                  </a:lnTo>
                  <a:lnTo>
                    <a:pt x="0" y="92"/>
                  </a:lnTo>
                  <a:lnTo>
                    <a:pt x="0" y="90"/>
                  </a:lnTo>
                  <a:lnTo>
                    <a:pt x="0" y="78"/>
                  </a:lnTo>
                  <a:lnTo>
                    <a:pt x="4" y="66"/>
                  </a:lnTo>
                  <a:lnTo>
                    <a:pt x="8" y="54"/>
                  </a:lnTo>
                  <a:lnTo>
                    <a:pt x="12" y="44"/>
                  </a:lnTo>
                  <a:lnTo>
                    <a:pt x="12"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50" name="Freeform 305"/>
            <p:cNvSpPr>
              <a:spLocks/>
            </p:cNvSpPr>
            <p:nvPr/>
          </p:nvSpPr>
          <p:spPr bwMode="auto">
            <a:xfrm>
              <a:off x="7216174" y="4360560"/>
              <a:ext cx="221397" cy="177877"/>
            </a:xfrm>
            <a:custGeom>
              <a:avLst/>
              <a:gdLst>
                <a:gd name="T0" fmla="*/ 2147483647 w 152"/>
                <a:gd name="T1" fmla="*/ 2147483647 h 112"/>
                <a:gd name="T2" fmla="*/ 2147483647 w 152"/>
                <a:gd name="T3" fmla="*/ 2147483647 h 112"/>
                <a:gd name="T4" fmla="*/ 2147483647 w 152"/>
                <a:gd name="T5" fmla="*/ 2147483647 h 112"/>
                <a:gd name="T6" fmla="*/ 2147483647 w 152"/>
                <a:gd name="T7" fmla="*/ 2147483647 h 112"/>
                <a:gd name="T8" fmla="*/ 2147483647 w 152"/>
                <a:gd name="T9" fmla="*/ 2147483647 h 112"/>
                <a:gd name="T10" fmla="*/ 2147483647 w 152"/>
                <a:gd name="T11" fmla="*/ 2147483647 h 112"/>
                <a:gd name="T12" fmla="*/ 2147483647 w 152"/>
                <a:gd name="T13" fmla="*/ 2147483647 h 112"/>
                <a:gd name="T14" fmla="*/ 2147483647 w 152"/>
                <a:gd name="T15" fmla="*/ 2147483647 h 112"/>
                <a:gd name="T16" fmla="*/ 2147483647 w 152"/>
                <a:gd name="T17" fmla="*/ 2147483647 h 112"/>
                <a:gd name="T18" fmla="*/ 2147483647 w 152"/>
                <a:gd name="T19" fmla="*/ 0 h 112"/>
                <a:gd name="T20" fmla="*/ 2147483647 w 152"/>
                <a:gd name="T21" fmla="*/ 2147483647 h 112"/>
                <a:gd name="T22" fmla="*/ 2147483647 w 152"/>
                <a:gd name="T23" fmla="*/ 2147483647 h 112"/>
                <a:gd name="T24" fmla="*/ 2147483647 w 152"/>
                <a:gd name="T25" fmla="*/ 2147483647 h 112"/>
                <a:gd name="T26" fmla="*/ 2147483647 w 152"/>
                <a:gd name="T27" fmla="*/ 2147483647 h 112"/>
                <a:gd name="T28" fmla="*/ 2147483647 w 152"/>
                <a:gd name="T29" fmla="*/ 2147483647 h 112"/>
                <a:gd name="T30" fmla="*/ 2147483647 w 152"/>
                <a:gd name="T31" fmla="*/ 2147483647 h 112"/>
                <a:gd name="T32" fmla="*/ 2147483647 w 152"/>
                <a:gd name="T33" fmla="*/ 2147483647 h 112"/>
                <a:gd name="T34" fmla="*/ 2147483647 w 152"/>
                <a:gd name="T35" fmla="*/ 2147483647 h 112"/>
                <a:gd name="T36" fmla="*/ 2147483647 w 152"/>
                <a:gd name="T37" fmla="*/ 2147483647 h 112"/>
                <a:gd name="T38" fmla="*/ 2147483647 w 152"/>
                <a:gd name="T39" fmla="*/ 2147483647 h 112"/>
                <a:gd name="T40" fmla="*/ 2147483647 w 152"/>
                <a:gd name="T41" fmla="*/ 2147483647 h 112"/>
                <a:gd name="T42" fmla="*/ 2147483647 w 152"/>
                <a:gd name="T43" fmla="*/ 2147483647 h 112"/>
                <a:gd name="T44" fmla="*/ 2147483647 w 152"/>
                <a:gd name="T45" fmla="*/ 2147483647 h 112"/>
                <a:gd name="T46" fmla="*/ 2147483647 w 152"/>
                <a:gd name="T47" fmla="*/ 2147483647 h 112"/>
                <a:gd name="T48" fmla="*/ 2147483647 w 152"/>
                <a:gd name="T49" fmla="*/ 2147483647 h 112"/>
                <a:gd name="T50" fmla="*/ 2147483647 w 152"/>
                <a:gd name="T51" fmla="*/ 2147483647 h 112"/>
                <a:gd name="T52" fmla="*/ 2147483647 w 152"/>
                <a:gd name="T53" fmla="*/ 2147483647 h 112"/>
                <a:gd name="T54" fmla="*/ 2147483647 w 152"/>
                <a:gd name="T55" fmla="*/ 2147483647 h 112"/>
                <a:gd name="T56" fmla="*/ 2147483647 w 152"/>
                <a:gd name="T57" fmla="*/ 2147483647 h 112"/>
                <a:gd name="T58" fmla="*/ 2147483647 w 152"/>
                <a:gd name="T59" fmla="*/ 2147483647 h 112"/>
                <a:gd name="T60" fmla="*/ 2147483647 w 152"/>
                <a:gd name="T61" fmla="*/ 2147483647 h 112"/>
                <a:gd name="T62" fmla="*/ 2147483647 w 152"/>
                <a:gd name="T63" fmla="*/ 2147483647 h 112"/>
                <a:gd name="T64" fmla="*/ 0 w 152"/>
                <a:gd name="T65" fmla="*/ 2147483647 h 112"/>
                <a:gd name="T66" fmla="*/ 0 w 152"/>
                <a:gd name="T67" fmla="*/ 2147483647 h 112"/>
                <a:gd name="T68" fmla="*/ 0 w 152"/>
                <a:gd name="T69" fmla="*/ 2147483647 h 112"/>
                <a:gd name="T70" fmla="*/ 2147483647 w 152"/>
                <a:gd name="T71" fmla="*/ 2147483647 h 112"/>
                <a:gd name="T72" fmla="*/ 2147483647 w 152"/>
                <a:gd name="T73" fmla="*/ 2147483647 h 112"/>
                <a:gd name="T74" fmla="*/ 2147483647 w 152"/>
                <a:gd name="T75" fmla="*/ 2147483647 h 112"/>
                <a:gd name="T76" fmla="*/ 2147483647 w 152"/>
                <a:gd name="T77" fmla="*/ 2147483647 h 112"/>
                <a:gd name="T78" fmla="*/ 2147483647 w 152"/>
                <a:gd name="T79" fmla="*/ 2147483647 h 112"/>
                <a:gd name="T80" fmla="*/ 2147483647 w 152"/>
                <a:gd name="T81" fmla="*/ 2147483647 h 11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2"/>
                <a:gd name="T124" fmla="*/ 0 h 112"/>
                <a:gd name="T125" fmla="*/ 152 w 152"/>
                <a:gd name="T126" fmla="*/ 112 h 11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2" h="112">
                  <a:moveTo>
                    <a:pt x="58" y="58"/>
                  </a:moveTo>
                  <a:lnTo>
                    <a:pt x="68" y="62"/>
                  </a:lnTo>
                  <a:lnTo>
                    <a:pt x="70" y="60"/>
                  </a:lnTo>
                  <a:lnTo>
                    <a:pt x="68" y="58"/>
                  </a:lnTo>
                  <a:lnTo>
                    <a:pt x="68" y="54"/>
                  </a:lnTo>
                  <a:lnTo>
                    <a:pt x="70" y="56"/>
                  </a:lnTo>
                  <a:lnTo>
                    <a:pt x="74" y="58"/>
                  </a:lnTo>
                  <a:lnTo>
                    <a:pt x="74" y="54"/>
                  </a:lnTo>
                  <a:lnTo>
                    <a:pt x="70" y="52"/>
                  </a:lnTo>
                  <a:lnTo>
                    <a:pt x="70" y="48"/>
                  </a:lnTo>
                  <a:lnTo>
                    <a:pt x="68" y="48"/>
                  </a:lnTo>
                  <a:lnTo>
                    <a:pt x="76" y="42"/>
                  </a:lnTo>
                  <a:lnTo>
                    <a:pt x="80" y="40"/>
                  </a:lnTo>
                  <a:lnTo>
                    <a:pt x="86" y="40"/>
                  </a:lnTo>
                  <a:lnTo>
                    <a:pt x="88" y="36"/>
                  </a:lnTo>
                  <a:lnTo>
                    <a:pt x="92" y="26"/>
                  </a:lnTo>
                  <a:lnTo>
                    <a:pt x="98" y="16"/>
                  </a:lnTo>
                  <a:lnTo>
                    <a:pt x="106" y="4"/>
                  </a:lnTo>
                  <a:lnTo>
                    <a:pt x="110" y="0"/>
                  </a:lnTo>
                  <a:lnTo>
                    <a:pt x="114" y="0"/>
                  </a:lnTo>
                  <a:lnTo>
                    <a:pt x="118" y="2"/>
                  </a:lnTo>
                  <a:lnTo>
                    <a:pt x="122" y="8"/>
                  </a:lnTo>
                  <a:lnTo>
                    <a:pt x="124" y="14"/>
                  </a:lnTo>
                  <a:lnTo>
                    <a:pt x="124" y="20"/>
                  </a:lnTo>
                  <a:lnTo>
                    <a:pt x="132" y="22"/>
                  </a:lnTo>
                  <a:lnTo>
                    <a:pt x="138" y="26"/>
                  </a:lnTo>
                  <a:lnTo>
                    <a:pt x="144" y="26"/>
                  </a:lnTo>
                  <a:lnTo>
                    <a:pt x="152" y="28"/>
                  </a:lnTo>
                  <a:lnTo>
                    <a:pt x="152" y="32"/>
                  </a:lnTo>
                  <a:lnTo>
                    <a:pt x="150" y="34"/>
                  </a:lnTo>
                  <a:lnTo>
                    <a:pt x="148" y="36"/>
                  </a:lnTo>
                  <a:lnTo>
                    <a:pt x="140" y="36"/>
                  </a:lnTo>
                  <a:lnTo>
                    <a:pt x="134" y="36"/>
                  </a:lnTo>
                  <a:lnTo>
                    <a:pt x="132" y="38"/>
                  </a:lnTo>
                  <a:lnTo>
                    <a:pt x="130" y="40"/>
                  </a:lnTo>
                  <a:lnTo>
                    <a:pt x="138" y="44"/>
                  </a:lnTo>
                  <a:lnTo>
                    <a:pt x="138" y="46"/>
                  </a:lnTo>
                  <a:lnTo>
                    <a:pt x="132" y="48"/>
                  </a:lnTo>
                  <a:lnTo>
                    <a:pt x="124" y="54"/>
                  </a:lnTo>
                  <a:lnTo>
                    <a:pt x="122" y="60"/>
                  </a:lnTo>
                  <a:lnTo>
                    <a:pt x="112" y="58"/>
                  </a:lnTo>
                  <a:lnTo>
                    <a:pt x="106" y="56"/>
                  </a:lnTo>
                  <a:lnTo>
                    <a:pt x="100" y="56"/>
                  </a:lnTo>
                  <a:lnTo>
                    <a:pt x="94" y="56"/>
                  </a:lnTo>
                  <a:lnTo>
                    <a:pt x="88" y="60"/>
                  </a:lnTo>
                  <a:lnTo>
                    <a:pt x="82" y="64"/>
                  </a:lnTo>
                  <a:lnTo>
                    <a:pt x="78" y="70"/>
                  </a:lnTo>
                  <a:lnTo>
                    <a:pt x="74" y="82"/>
                  </a:lnTo>
                  <a:lnTo>
                    <a:pt x="70" y="96"/>
                  </a:lnTo>
                  <a:lnTo>
                    <a:pt x="70" y="104"/>
                  </a:lnTo>
                  <a:lnTo>
                    <a:pt x="68" y="108"/>
                  </a:lnTo>
                  <a:lnTo>
                    <a:pt x="64" y="108"/>
                  </a:lnTo>
                  <a:lnTo>
                    <a:pt x="60" y="106"/>
                  </a:lnTo>
                  <a:lnTo>
                    <a:pt x="56" y="104"/>
                  </a:lnTo>
                  <a:lnTo>
                    <a:pt x="52" y="100"/>
                  </a:lnTo>
                  <a:lnTo>
                    <a:pt x="48" y="98"/>
                  </a:lnTo>
                  <a:lnTo>
                    <a:pt x="44" y="98"/>
                  </a:lnTo>
                  <a:lnTo>
                    <a:pt x="42" y="100"/>
                  </a:lnTo>
                  <a:lnTo>
                    <a:pt x="36" y="106"/>
                  </a:lnTo>
                  <a:lnTo>
                    <a:pt x="28" y="108"/>
                  </a:lnTo>
                  <a:lnTo>
                    <a:pt x="26" y="110"/>
                  </a:lnTo>
                  <a:lnTo>
                    <a:pt x="20" y="112"/>
                  </a:lnTo>
                  <a:lnTo>
                    <a:pt x="14" y="110"/>
                  </a:lnTo>
                  <a:lnTo>
                    <a:pt x="8" y="108"/>
                  </a:lnTo>
                  <a:lnTo>
                    <a:pt x="2" y="106"/>
                  </a:lnTo>
                  <a:lnTo>
                    <a:pt x="0" y="104"/>
                  </a:lnTo>
                  <a:lnTo>
                    <a:pt x="0" y="102"/>
                  </a:lnTo>
                  <a:lnTo>
                    <a:pt x="0" y="92"/>
                  </a:lnTo>
                  <a:lnTo>
                    <a:pt x="0" y="90"/>
                  </a:lnTo>
                  <a:lnTo>
                    <a:pt x="0" y="94"/>
                  </a:lnTo>
                  <a:lnTo>
                    <a:pt x="2" y="96"/>
                  </a:lnTo>
                  <a:lnTo>
                    <a:pt x="8" y="100"/>
                  </a:lnTo>
                  <a:lnTo>
                    <a:pt x="20" y="100"/>
                  </a:lnTo>
                  <a:lnTo>
                    <a:pt x="20" y="90"/>
                  </a:lnTo>
                  <a:lnTo>
                    <a:pt x="26" y="82"/>
                  </a:lnTo>
                  <a:lnTo>
                    <a:pt x="30" y="78"/>
                  </a:lnTo>
                  <a:lnTo>
                    <a:pt x="34" y="76"/>
                  </a:lnTo>
                  <a:lnTo>
                    <a:pt x="46" y="72"/>
                  </a:lnTo>
                  <a:lnTo>
                    <a:pt x="50" y="70"/>
                  </a:lnTo>
                  <a:lnTo>
                    <a:pt x="54" y="66"/>
                  </a:lnTo>
                  <a:lnTo>
                    <a:pt x="60" y="56"/>
                  </a:lnTo>
                  <a:lnTo>
                    <a:pt x="58"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51" name="Freeform 306"/>
            <p:cNvSpPr>
              <a:spLocks/>
            </p:cNvSpPr>
            <p:nvPr/>
          </p:nvSpPr>
          <p:spPr bwMode="auto">
            <a:xfrm>
              <a:off x="7300352" y="4437551"/>
              <a:ext cx="23062" cy="23894"/>
            </a:xfrm>
            <a:custGeom>
              <a:avLst/>
              <a:gdLst>
                <a:gd name="T0" fmla="*/ 2147483647 w 16"/>
                <a:gd name="T1" fmla="*/ 0 h 14"/>
                <a:gd name="T2" fmla="*/ 2147483647 w 16"/>
                <a:gd name="T3" fmla="*/ 2147483647 h 14"/>
                <a:gd name="T4" fmla="*/ 2147483647 w 16"/>
                <a:gd name="T5" fmla="*/ 2147483647 h 14"/>
                <a:gd name="T6" fmla="*/ 2147483647 w 16"/>
                <a:gd name="T7" fmla="*/ 2147483647 h 14"/>
                <a:gd name="T8" fmla="*/ 2147483647 w 16"/>
                <a:gd name="T9" fmla="*/ 2147483647 h 14"/>
                <a:gd name="T10" fmla="*/ 2147483647 w 16"/>
                <a:gd name="T11" fmla="*/ 2147483647 h 14"/>
                <a:gd name="T12" fmla="*/ 2147483647 w 16"/>
                <a:gd name="T13" fmla="*/ 2147483647 h 14"/>
                <a:gd name="T14" fmla="*/ 2147483647 w 16"/>
                <a:gd name="T15" fmla="*/ 2147483647 h 14"/>
                <a:gd name="T16" fmla="*/ 2147483647 w 16"/>
                <a:gd name="T17" fmla="*/ 2147483647 h 14"/>
                <a:gd name="T18" fmla="*/ 0 w 16"/>
                <a:gd name="T19" fmla="*/ 2147483647 h 14"/>
                <a:gd name="T20" fmla="*/ 2147483647 w 16"/>
                <a:gd name="T21" fmla="*/ 0 h 14"/>
                <a:gd name="T22" fmla="*/ 2147483647 w 16"/>
                <a:gd name="T23" fmla="*/ 0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4"/>
                <a:gd name="T38" fmla="*/ 16 w 16"/>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4">
                  <a:moveTo>
                    <a:pt x="12" y="0"/>
                  </a:moveTo>
                  <a:lnTo>
                    <a:pt x="12" y="4"/>
                  </a:lnTo>
                  <a:lnTo>
                    <a:pt x="16" y="6"/>
                  </a:lnTo>
                  <a:lnTo>
                    <a:pt x="16" y="10"/>
                  </a:lnTo>
                  <a:lnTo>
                    <a:pt x="12" y="8"/>
                  </a:lnTo>
                  <a:lnTo>
                    <a:pt x="10" y="6"/>
                  </a:lnTo>
                  <a:lnTo>
                    <a:pt x="10" y="10"/>
                  </a:lnTo>
                  <a:lnTo>
                    <a:pt x="12" y="12"/>
                  </a:lnTo>
                  <a:lnTo>
                    <a:pt x="10" y="14"/>
                  </a:lnTo>
                  <a:lnTo>
                    <a:pt x="0" y="10"/>
                  </a:lnTo>
                  <a:lnTo>
                    <a:pt x="10" y="0"/>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52" name="Freeform 307"/>
            <p:cNvSpPr>
              <a:spLocks/>
            </p:cNvSpPr>
            <p:nvPr/>
          </p:nvSpPr>
          <p:spPr bwMode="auto">
            <a:xfrm>
              <a:off x="7707399" y="4576933"/>
              <a:ext cx="232928" cy="260179"/>
            </a:xfrm>
            <a:custGeom>
              <a:avLst/>
              <a:gdLst>
                <a:gd name="T0" fmla="*/ 2147483647 w 160"/>
                <a:gd name="T1" fmla="*/ 2147483647 h 164"/>
                <a:gd name="T2" fmla="*/ 2147483647 w 160"/>
                <a:gd name="T3" fmla="*/ 2147483647 h 164"/>
                <a:gd name="T4" fmla="*/ 2147483647 w 160"/>
                <a:gd name="T5" fmla="*/ 2147483647 h 164"/>
                <a:gd name="T6" fmla="*/ 2147483647 w 160"/>
                <a:gd name="T7" fmla="*/ 2147483647 h 164"/>
                <a:gd name="T8" fmla="*/ 2147483647 w 160"/>
                <a:gd name="T9" fmla="*/ 2147483647 h 164"/>
                <a:gd name="T10" fmla="*/ 2147483647 w 160"/>
                <a:gd name="T11" fmla="*/ 2147483647 h 164"/>
                <a:gd name="T12" fmla="*/ 2147483647 w 160"/>
                <a:gd name="T13" fmla="*/ 2147483647 h 164"/>
                <a:gd name="T14" fmla="*/ 2147483647 w 160"/>
                <a:gd name="T15" fmla="*/ 2147483647 h 164"/>
                <a:gd name="T16" fmla="*/ 2147483647 w 160"/>
                <a:gd name="T17" fmla="*/ 2147483647 h 164"/>
                <a:gd name="T18" fmla="*/ 2147483647 w 160"/>
                <a:gd name="T19" fmla="*/ 2147483647 h 164"/>
                <a:gd name="T20" fmla="*/ 2147483647 w 160"/>
                <a:gd name="T21" fmla="*/ 2147483647 h 164"/>
                <a:gd name="T22" fmla="*/ 2147483647 w 160"/>
                <a:gd name="T23" fmla="*/ 2147483647 h 164"/>
                <a:gd name="T24" fmla="*/ 2147483647 w 160"/>
                <a:gd name="T25" fmla="*/ 2147483647 h 164"/>
                <a:gd name="T26" fmla="*/ 2147483647 w 160"/>
                <a:gd name="T27" fmla="*/ 2147483647 h 164"/>
                <a:gd name="T28" fmla="*/ 2147483647 w 160"/>
                <a:gd name="T29" fmla="*/ 2147483647 h 164"/>
                <a:gd name="T30" fmla="*/ 2147483647 w 160"/>
                <a:gd name="T31" fmla="*/ 2147483647 h 164"/>
                <a:gd name="T32" fmla="*/ 2147483647 w 160"/>
                <a:gd name="T33" fmla="*/ 2147483647 h 164"/>
                <a:gd name="T34" fmla="*/ 2147483647 w 160"/>
                <a:gd name="T35" fmla="*/ 2147483647 h 164"/>
                <a:gd name="T36" fmla="*/ 2147483647 w 160"/>
                <a:gd name="T37" fmla="*/ 2147483647 h 164"/>
                <a:gd name="T38" fmla="*/ 2147483647 w 160"/>
                <a:gd name="T39" fmla="*/ 2147483647 h 164"/>
                <a:gd name="T40" fmla="*/ 2147483647 w 160"/>
                <a:gd name="T41" fmla="*/ 2147483647 h 164"/>
                <a:gd name="T42" fmla="*/ 2147483647 w 160"/>
                <a:gd name="T43" fmla="*/ 2147483647 h 164"/>
                <a:gd name="T44" fmla="*/ 2147483647 w 160"/>
                <a:gd name="T45" fmla="*/ 2147483647 h 164"/>
                <a:gd name="T46" fmla="*/ 2147483647 w 160"/>
                <a:gd name="T47" fmla="*/ 2147483647 h 164"/>
                <a:gd name="T48" fmla="*/ 2147483647 w 160"/>
                <a:gd name="T49" fmla="*/ 2147483647 h 164"/>
                <a:gd name="T50" fmla="*/ 2147483647 w 160"/>
                <a:gd name="T51" fmla="*/ 2147483647 h 164"/>
                <a:gd name="T52" fmla="*/ 2147483647 w 160"/>
                <a:gd name="T53" fmla="*/ 2147483647 h 164"/>
                <a:gd name="T54" fmla="*/ 2147483647 w 160"/>
                <a:gd name="T55" fmla="*/ 2147483647 h 164"/>
                <a:gd name="T56" fmla="*/ 2147483647 w 160"/>
                <a:gd name="T57" fmla="*/ 2147483647 h 164"/>
                <a:gd name="T58" fmla="*/ 2147483647 w 160"/>
                <a:gd name="T59" fmla="*/ 2147483647 h 164"/>
                <a:gd name="T60" fmla="*/ 2147483647 w 160"/>
                <a:gd name="T61" fmla="*/ 2147483647 h 164"/>
                <a:gd name="T62" fmla="*/ 2147483647 w 160"/>
                <a:gd name="T63" fmla="*/ 2147483647 h 164"/>
                <a:gd name="T64" fmla="*/ 0 w 160"/>
                <a:gd name="T65" fmla="*/ 2147483647 h 164"/>
                <a:gd name="T66" fmla="*/ 2147483647 w 160"/>
                <a:gd name="T67" fmla="*/ 2147483647 h 164"/>
                <a:gd name="T68" fmla="*/ 2147483647 w 160"/>
                <a:gd name="T69" fmla="*/ 0 h 164"/>
                <a:gd name="T70" fmla="*/ 2147483647 w 160"/>
                <a:gd name="T71" fmla="*/ 2147483647 h 164"/>
                <a:gd name="T72" fmla="*/ 2147483647 w 160"/>
                <a:gd name="T73" fmla="*/ 2147483647 h 164"/>
                <a:gd name="T74" fmla="*/ 2147483647 w 160"/>
                <a:gd name="T75" fmla="*/ 2147483647 h 164"/>
                <a:gd name="T76" fmla="*/ 2147483647 w 160"/>
                <a:gd name="T77" fmla="*/ 2147483647 h 164"/>
                <a:gd name="T78" fmla="*/ 2147483647 w 160"/>
                <a:gd name="T79" fmla="*/ 2147483647 h 164"/>
                <a:gd name="T80" fmla="*/ 2147483647 w 160"/>
                <a:gd name="T81" fmla="*/ 2147483647 h 164"/>
                <a:gd name="T82" fmla="*/ 2147483647 w 160"/>
                <a:gd name="T83" fmla="*/ 2147483647 h 164"/>
                <a:gd name="T84" fmla="*/ 2147483647 w 160"/>
                <a:gd name="T85" fmla="*/ 2147483647 h 164"/>
                <a:gd name="T86" fmla="*/ 2147483647 w 160"/>
                <a:gd name="T87" fmla="*/ 2147483647 h 164"/>
                <a:gd name="T88" fmla="*/ 2147483647 w 160"/>
                <a:gd name="T89" fmla="*/ 2147483647 h 164"/>
                <a:gd name="T90" fmla="*/ 2147483647 w 160"/>
                <a:gd name="T91" fmla="*/ 2147483647 h 164"/>
                <a:gd name="T92" fmla="*/ 2147483647 w 160"/>
                <a:gd name="T93" fmla="*/ 2147483647 h 164"/>
                <a:gd name="T94" fmla="*/ 2147483647 w 160"/>
                <a:gd name="T95" fmla="*/ 2147483647 h 164"/>
                <a:gd name="T96" fmla="*/ 2147483647 w 160"/>
                <a:gd name="T97" fmla="*/ 2147483647 h 164"/>
                <a:gd name="T98" fmla="*/ 2147483647 w 160"/>
                <a:gd name="T99" fmla="*/ 2147483647 h 1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0"/>
                <a:gd name="T151" fmla="*/ 0 h 164"/>
                <a:gd name="T152" fmla="*/ 160 w 160"/>
                <a:gd name="T153" fmla="*/ 164 h 1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0" h="164">
                  <a:moveTo>
                    <a:pt x="160" y="38"/>
                  </a:moveTo>
                  <a:lnTo>
                    <a:pt x="160" y="114"/>
                  </a:lnTo>
                  <a:lnTo>
                    <a:pt x="156" y="118"/>
                  </a:lnTo>
                  <a:lnTo>
                    <a:pt x="156" y="122"/>
                  </a:lnTo>
                  <a:lnTo>
                    <a:pt x="160" y="126"/>
                  </a:lnTo>
                  <a:lnTo>
                    <a:pt x="160" y="164"/>
                  </a:lnTo>
                  <a:lnTo>
                    <a:pt x="154" y="164"/>
                  </a:lnTo>
                  <a:lnTo>
                    <a:pt x="148" y="158"/>
                  </a:lnTo>
                  <a:lnTo>
                    <a:pt x="144" y="152"/>
                  </a:lnTo>
                  <a:lnTo>
                    <a:pt x="144" y="144"/>
                  </a:lnTo>
                  <a:lnTo>
                    <a:pt x="126" y="144"/>
                  </a:lnTo>
                  <a:lnTo>
                    <a:pt x="120" y="148"/>
                  </a:lnTo>
                  <a:lnTo>
                    <a:pt x="112" y="148"/>
                  </a:lnTo>
                  <a:lnTo>
                    <a:pt x="104" y="148"/>
                  </a:lnTo>
                  <a:lnTo>
                    <a:pt x="102" y="146"/>
                  </a:lnTo>
                  <a:lnTo>
                    <a:pt x="102" y="144"/>
                  </a:lnTo>
                  <a:lnTo>
                    <a:pt x="104" y="138"/>
                  </a:lnTo>
                  <a:lnTo>
                    <a:pt x="110" y="134"/>
                  </a:lnTo>
                  <a:lnTo>
                    <a:pt x="116" y="128"/>
                  </a:lnTo>
                  <a:lnTo>
                    <a:pt x="120" y="126"/>
                  </a:lnTo>
                  <a:lnTo>
                    <a:pt x="118" y="118"/>
                  </a:lnTo>
                  <a:lnTo>
                    <a:pt x="118" y="112"/>
                  </a:lnTo>
                  <a:lnTo>
                    <a:pt x="116" y="106"/>
                  </a:lnTo>
                  <a:lnTo>
                    <a:pt x="116" y="100"/>
                  </a:lnTo>
                  <a:lnTo>
                    <a:pt x="112" y="94"/>
                  </a:lnTo>
                  <a:lnTo>
                    <a:pt x="104" y="90"/>
                  </a:lnTo>
                  <a:lnTo>
                    <a:pt x="90" y="84"/>
                  </a:lnTo>
                  <a:lnTo>
                    <a:pt x="74" y="80"/>
                  </a:lnTo>
                  <a:lnTo>
                    <a:pt x="68" y="74"/>
                  </a:lnTo>
                  <a:lnTo>
                    <a:pt x="62" y="70"/>
                  </a:lnTo>
                  <a:lnTo>
                    <a:pt x="58" y="68"/>
                  </a:lnTo>
                  <a:lnTo>
                    <a:pt x="54" y="66"/>
                  </a:lnTo>
                  <a:lnTo>
                    <a:pt x="44" y="66"/>
                  </a:lnTo>
                  <a:lnTo>
                    <a:pt x="46" y="60"/>
                  </a:lnTo>
                  <a:lnTo>
                    <a:pt x="48" y="58"/>
                  </a:lnTo>
                  <a:lnTo>
                    <a:pt x="42" y="66"/>
                  </a:lnTo>
                  <a:lnTo>
                    <a:pt x="38" y="70"/>
                  </a:lnTo>
                  <a:lnTo>
                    <a:pt x="34" y="72"/>
                  </a:lnTo>
                  <a:lnTo>
                    <a:pt x="32" y="72"/>
                  </a:lnTo>
                  <a:lnTo>
                    <a:pt x="32" y="66"/>
                  </a:lnTo>
                  <a:lnTo>
                    <a:pt x="32" y="64"/>
                  </a:lnTo>
                  <a:lnTo>
                    <a:pt x="26" y="54"/>
                  </a:lnTo>
                  <a:lnTo>
                    <a:pt x="24" y="50"/>
                  </a:lnTo>
                  <a:lnTo>
                    <a:pt x="20" y="48"/>
                  </a:lnTo>
                  <a:lnTo>
                    <a:pt x="20" y="44"/>
                  </a:lnTo>
                  <a:lnTo>
                    <a:pt x="20" y="42"/>
                  </a:lnTo>
                  <a:lnTo>
                    <a:pt x="24" y="42"/>
                  </a:lnTo>
                  <a:lnTo>
                    <a:pt x="28" y="42"/>
                  </a:lnTo>
                  <a:lnTo>
                    <a:pt x="32" y="44"/>
                  </a:lnTo>
                  <a:lnTo>
                    <a:pt x="34" y="42"/>
                  </a:lnTo>
                  <a:lnTo>
                    <a:pt x="38" y="38"/>
                  </a:lnTo>
                  <a:lnTo>
                    <a:pt x="46" y="40"/>
                  </a:lnTo>
                  <a:lnTo>
                    <a:pt x="50" y="38"/>
                  </a:lnTo>
                  <a:lnTo>
                    <a:pt x="54" y="36"/>
                  </a:lnTo>
                  <a:lnTo>
                    <a:pt x="50" y="36"/>
                  </a:lnTo>
                  <a:lnTo>
                    <a:pt x="40" y="36"/>
                  </a:lnTo>
                  <a:lnTo>
                    <a:pt x="32" y="38"/>
                  </a:lnTo>
                  <a:lnTo>
                    <a:pt x="26" y="38"/>
                  </a:lnTo>
                  <a:lnTo>
                    <a:pt x="22" y="36"/>
                  </a:lnTo>
                  <a:lnTo>
                    <a:pt x="18" y="32"/>
                  </a:lnTo>
                  <a:lnTo>
                    <a:pt x="18" y="28"/>
                  </a:lnTo>
                  <a:lnTo>
                    <a:pt x="16" y="28"/>
                  </a:lnTo>
                  <a:lnTo>
                    <a:pt x="14" y="26"/>
                  </a:lnTo>
                  <a:lnTo>
                    <a:pt x="6" y="22"/>
                  </a:lnTo>
                  <a:lnTo>
                    <a:pt x="0" y="16"/>
                  </a:lnTo>
                  <a:lnTo>
                    <a:pt x="0" y="12"/>
                  </a:lnTo>
                  <a:lnTo>
                    <a:pt x="6" y="8"/>
                  </a:lnTo>
                  <a:lnTo>
                    <a:pt x="14" y="4"/>
                  </a:lnTo>
                  <a:lnTo>
                    <a:pt x="22" y="0"/>
                  </a:lnTo>
                  <a:lnTo>
                    <a:pt x="30" y="0"/>
                  </a:lnTo>
                  <a:lnTo>
                    <a:pt x="34" y="0"/>
                  </a:lnTo>
                  <a:lnTo>
                    <a:pt x="36" y="2"/>
                  </a:lnTo>
                  <a:lnTo>
                    <a:pt x="44" y="4"/>
                  </a:lnTo>
                  <a:lnTo>
                    <a:pt x="50" y="4"/>
                  </a:lnTo>
                  <a:lnTo>
                    <a:pt x="54" y="10"/>
                  </a:lnTo>
                  <a:lnTo>
                    <a:pt x="56" y="16"/>
                  </a:lnTo>
                  <a:lnTo>
                    <a:pt x="56" y="32"/>
                  </a:lnTo>
                  <a:lnTo>
                    <a:pt x="58" y="38"/>
                  </a:lnTo>
                  <a:lnTo>
                    <a:pt x="60" y="40"/>
                  </a:lnTo>
                  <a:lnTo>
                    <a:pt x="62" y="40"/>
                  </a:lnTo>
                  <a:lnTo>
                    <a:pt x="64" y="48"/>
                  </a:lnTo>
                  <a:lnTo>
                    <a:pt x="66" y="54"/>
                  </a:lnTo>
                  <a:lnTo>
                    <a:pt x="70" y="54"/>
                  </a:lnTo>
                  <a:lnTo>
                    <a:pt x="72" y="54"/>
                  </a:lnTo>
                  <a:lnTo>
                    <a:pt x="76" y="52"/>
                  </a:lnTo>
                  <a:lnTo>
                    <a:pt x="78" y="48"/>
                  </a:lnTo>
                  <a:lnTo>
                    <a:pt x="84" y="42"/>
                  </a:lnTo>
                  <a:lnTo>
                    <a:pt x="88" y="38"/>
                  </a:lnTo>
                  <a:lnTo>
                    <a:pt x="94" y="34"/>
                  </a:lnTo>
                  <a:lnTo>
                    <a:pt x="100" y="28"/>
                  </a:lnTo>
                  <a:lnTo>
                    <a:pt x="106" y="22"/>
                  </a:lnTo>
                  <a:lnTo>
                    <a:pt x="108" y="20"/>
                  </a:lnTo>
                  <a:lnTo>
                    <a:pt x="112" y="18"/>
                  </a:lnTo>
                  <a:lnTo>
                    <a:pt x="116" y="20"/>
                  </a:lnTo>
                  <a:lnTo>
                    <a:pt x="120" y="22"/>
                  </a:lnTo>
                  <a:lnTo>
                    <a:pt x="128" y="26"/>
                  </a:lnTo>
                  <a:lnTo>
                    <a:pt x="136" y="30"/>
                  </a:lnTo>
                  <a:lnTo>
                    <a:pt x="142" y="34"/>
                  </a:lnTo>
                  <a:lnTo>
                    <a:pt x="150" y="36"/>
                  </a:lnTo>
                  <a:lnTo>
                    <a:pt x="16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53" name="Freeform 308"/>
            <p:cNvSpPr>
              <a:spLocks/>
            </p:cNvSpPr>
            <p:nvPr/>
          </p:nvSpPr>
          <p:spPr bwMode="auto">
            <a:xfrm>
              <a:off x="7420275" y="4837111"/>
              <a:ext cx="34594" cy="19911"/>
            </a:xfrm>
            <a:custGeom>
              <a:avLst/>
              <a:gdLst>
                <a:gd name="T0" fmla="*/ 2147483647 w 24"/>
                <a:gd name="T1" fmla="*/ 2147483647 h 14"/>
                <a:gd name="T2" fmla="*/ 2147483647 w 24"/>
                <a:gd name="T3" fmla="*/ 2147483647 h 14"/>
                <a:gd name="T4" fmla="*/ 0 w 24"/>
                <a:gd name="T5" fmla="*/ 2147483647 h 14"/>
                <a:gd name="T6" fmla="*/ 2147483647 w 24"/>
                <a:gd name="T7" fmla="*/ 0 h 14"/>
                <a:gd name="T8" fmla="*/ 2147483647 w 24"/>
                <a:gd name="T9" fmla="*/ 0 h 14"/>
                <a:gd name="T10" fmla="*/ 2147483647 w 24"/>
                <a:gd name="T11" fmla="*/ 0 h 14"/>
                <a:gd name="T12" fmla="*/ 2147483647 w 24"/>
                <a:gd name="T13" fmla="*/ 0 h 14"/>
                <a:gd name="T14" fmla="*/ 2147483647 w 24"/>
                <a:gd name="T15" fmla="*/ 2147483647 h 14"/>
                <a:gd name="T16" fmla="*/ 2147483647 w 24"/>
                <a:gd name="T17" fmla="*/ 2147483647 h 14"/>
                <a:gd name="T18" fmla="*/ 2147483647 w 24"/>
                <a:gd name="T19" fmla="*/ 2147483647 h 14"/>
                <a:gd name="T20" fmla="*/ 2147483647 w 24"/>
                <a:gd name="T21" fmla="*/ 2147483647 h 14"/>
                <a:gd name="T22" fmla="*/ 2147483647 w 24"/>
                <a:gd name="T23" fmla="*/ 2147483647 h 14"/>
                <a:gd name="T24" fmla="*/ 2147483647 w 24"/>
                <a:gd name="T25" fmla="*/ 2147483647 h 14"/>
                <a:gd name="T26" fmla="*/ 2147483647 w 24"/>
                <a:gd name="T27" fmla="*/ 2147483647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
                <a:gd name="T43" fmla="*/ 0 h 14"/>
                <a:gd name="T44" fmla="*/ 24 w 24"/>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 h="14">
                  <a:moveTo>
                    <a:pt x="16" y="12"/>
                  </a:moveTo>
                  <a:lnTo>
                    <a:pt x="8" y="8"/>
                  </a:lnTo>
                  <a:lnTo>
                    <a:pt x="0" y="2"/>
                  </a:lnTo>
                  <a:lnTo>
                    <a:pt x="4" y="0"/>
                  </a:lnTo>
                  <a:lnTo>
                    <a:pt x="10" y="0"/>
                  </a:lnTo>
                  <a:lnTo>
                    <a:pt x="12" y="0"/>
                  </a:lnTo>
                  <a:lnTo>
                    <a:pt x="16" y="0"/>
                  </a:lnTo>
                  <a:lnTo>
                    <a:pt x="18" y="4"/>
                  </a:lnTo>
                  <a:lnTo>
                    <a:pt x="22" y="4"/>
                  </a:lnTo>
                  <a:lnTo>
                    <a:pt x="24" y="10"/>
                  </a:lnTo>
                  <a:lnTo>
                    <a:pt x="22" y="12"/>
                  </a:lnTo>
                  <a:lnTo>
                    <a:pt x="20" y="14"/>
                  </a:lnTo>
                  <a:lnTo>
                    <a:pt x="18" y="14"/>
                  </a:lnTo>
                  <a:lnTo>
                    <a:pt x="16"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54" name="Freeform 309"/>
            <p:cNvSpPr>
              <a:spLocks/>
            </p:cNvSpPr>
            <p:nvPr/>
          </p:nvSpPr>
          <p:spPr bwMode="auto">
            <a:xfrm>
              <a:off x="7645131" y="5597736"/>
              <a:ext cx="31134" cy="11947"/>
            </a:xfrm>
            <a:custGeom>
              <a:avLst/>
              <a:gdLst>
                <a:gd name="T0" fmla="*/ 2147483647 w 22"/>
                <a:gd name="T1" fmla="*/ 2147483647 h 8"/>
                <a:gd name="T2" fmla="*/ 2147483647 w 22"/>
                <a:gd name="T3" fmla="*/ 2147483647 h 8"/>
                <a:gd name="T4" fmla="*/ 2147483647 w 22"/>
                <a:gd name="T5" fmla="*/ 2147483647 h 8"/>
                <a:gd name="T6" fmla="*/ 0 w 22"/>
                <a:gd name="T7" fmla="*/ 2147483647 h 8"/>
                <a:gd name="T8" fmla="*/ 2147483647 w 22"/>
                <a:gd name="T9" fmla="*/ 2147483647 h 8"/>
                <a:gd name="T10" fmla="*/ 2147483647 w 22"/>
                <a:gd name="T11" fmla="*/ 2147483647 h 8"/>
                <a:gd name="T12" fmla="*/ 2147483647 w 22"/>
                <a:gd name="T13" fmla="*/ 2147483647 h 8"/>
                <a:gd name="T14" fmla="*/ 2147483647 w 22"/>
                <a:gd name="T15" fmla="*/ 2147483647 h 8"/>
                <a:gd name="T16" fmla="*/ 2147483647 w 22"/>
                <a:gd name="T17" fmla="*/ 2147483647 h 8"/>
                <a:gd name="T18" fmla="*/ 2147483647 w 22"/>
                <a:gd name="T19" fmla="*/ 0 h 8"/>
                <a:gd name="T20" fmla="*/ 2147483647 w 22"/>
                <a:gd name="T21" fmla="*/ 0 h 8"/>
                <a:gd name="T22" fmla="*/ 2147483647 w 22"/>
                <a:gd name="T23" fmla="*/ 2147483647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8"/>
                <a:gd name="T38" fmla="*/ 22 w 22"/>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8">
                  <a:moveTo>
                    <a:pt x="8" y="2"/>
                  </a:moveTo>
                  <a:lnTo>
                    <a:pt x="4" y="2"/>
                  </a:lnTo>
                  <a:lnTo>
                    <a:pt x="2" y="4"/>
                  </a:lnTo>
                  <a:lnTo>
                    <a:pt x="0" y="6"/>
                  </a:lnTo>
                  <a:lnTo>
                    <a:pt x="4" y="8"/>
                  </a:lnTo>
                  <a:lnTo>
                    <a:pt x="8" y="8"/>
                  </a:lnTo>
                  <a:lnTo>
                    <a:pt x="12" y="8"/>
                  </a:lnTo>
                  <a:lnTo>
                    <a:pt x="16" y="6"/>
                  </a:lnTo>
                  <a:lnTo>
                    <a:pt x="22" y="2"/>
                  </a:lnTo>
                  <a:lnTo>
                    <a:pt x="20" y="0"/>
                  </a:lnTo>
                  <a:lnTo>
                    <a:pt x="16" y="0"/>
                  </a:lnTo>
                  <a:lnTo>
                    <a:pt x="8"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55" name="Freeform 310"/>
            <p:cNvSpPr>
              <a:spLocks/>
            </p:cNvSpPr>
            <p:nvPr/>
          </p:nvSpPr>
          <p:spPr bwMode="auto">
            <a:xfrm>
              <a:off x="8187093" y="4648614"/>
              <a:ext cx="42665" cy="58407"/>
            </a:xfrm>
            <a:custGeom>
              <a:avLst/>
              <a:gdLst>
                <a:gd name="T0" fmla="*/ 2147483647 w 30"/>
                <a:gd name="T1" fmla="*/ 2147483647 h 36"/>
                <a:gd name="T2" fmla="*/ 2147483647 w 30"/>
                <a:gd name="T3" fmla="*/ 2147483647 h 36"/>
                <a:gd name="T4" fmla="*/ 2147483647 w 30"/>
                <a:gd name="T5" fmla="*/ 2147483647 h 36"/>
                <a:gd name="T6" fmla="*/ 2147483647 w 30"/>
                <a:gd name="T7" fmla="*/ 2147483647 h 36"/>
                <a:gd name="T8" fmla="*/ 2147483647 w 30"/>
                <a:gd name="T9" fmla="*/ 2147483647 h 36"/>
                <a:gd name="T10" fmla="*/ 2147483647 w 30"/>
                <a:gd name="T11" fmla="*/ 2147483647 h 36"/>
                <a:gd name="T12" fmla="*/ 2147483647 w 30"/>
                <a:gd name="T13" fmla="*/ 2147483647 h 36"/>
                <a:gd name="T14" fmla="*/ 2147483647 w 30"/>
                <a:gd name="T15" fmla="*/ 2147483647 h 36"/>
                <a:gd name="T16" fmla="*/ 0 w 30"/>
                <a:gd name="T17" fmla="*/ 2147483647 h 36"/>
                <a:gd name="T18" fmla="*/ 0 w 30"/>
                <a:gd name="T19" fmla="*/ 0 h 36"/>
                <a:gd name="T20" fmla="*/ 2147483647 w 30"/>
                <a:gd name="T21" fmla="*/ 2147483647 h 36"/>
                <a:gd name="T22" fmla="*/ 2147483647 w 30"/>
                <a:gd name="T23" fmla="*/ 2147483647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
                <a:gd name="T37" fmla="*/ 0 h 36"/>
                <a:gd name="T38" fmla="*/ 30 w 30"/>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 h="36">
                  <a:moveTo>
                    <a:pt x="30" y="26"/>
                  </a:moveTo>
                  <a:lnTo>
                    <a:pt x="30" y="36"/>
                  </a:lnTo>
                  <a:lnTo>
                    <a:pt x="26" y="36"/>
                  </a:lnTo>
                  <a:lnTo>
                    <a:pt x="22" y="32"/>
                  </a:lnTo>
                  <a:lnTo>
                    <a:pt x="20" y="26"/>
                  </a:lnTo>
                  <a:lnTo>
                    <a:pt x="18" y="18"/>
                  </a:lnTo>
                  <a:lnTo>
                    <a:pt x="14" y="14"/>
                  </a:lnTo>
                  <a:lnTo>
                    <a:pt x="6" y="8"/>
                  </a:lnTo>
                  <a:lnTo>
                    <a:pt x="0" y="6"/>
                  </a:lnTo>
                  <a:lnTo>
                    <a:pt x="0" y="0"/>
                  </a:lnTo>
                  <a:lnTo>
                    <a:pt x="14" y="12"/>
                  </a:lnTo>
                  <a:lnTo>
                    <a:pt x="30"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56" name="Freeform 311"/>
            <p:cNvSpPr>
              <a:spLocks/>
            </p:cNvSpPr>
            <p:nvPr/>
          </p:nvSpPr>
          <p:spPr bwMode="auto">
            <a:xfrm>
              <a:off x="7816945" y="4582242"/>
              <a:ext cx="18450" cy="19911"/>
            </a:xfrm>
            <a:custGeom>
              <a:avLst/>
              <a:gdLst>
                <a:gd name="T0" fmla="*/ 2147483647 w 12"/>
                <a:gd name="T1" fmla="*/ 2147483647 h 12"/>
                <a:gd name="T2" fmla="*/ 2147483647 w 12"/>
                <a:gd name="T3" fmla="*/ 2147483647 h 12"/>
                <a:gd name="T4" fmla="*/ 2147483647 w 12"/>
                <a:gd name="T5" fmla="*/ 2147483647 h 12"/>
                <a:gd name="T6" fmla="*/ 2147483647 w 12"/>
                <a:gd name="T7" fmla="*/ 2147483647 h 12"/>
                <a:gd name="T8" fmla="*/ 0 w 12"/>
                <a:gd name="T9" fmla="*/ 2147483647 h 12"/>
                <a:gd name="T10" fmla="*/ 0 w 12"/>
                <a:gd name="T11" fmla="*/ 0 h 12"/>
                <a:gd name="T12" fmla="*/ 2147483647 w 12"/>
                <a:gd name="T13" fmla="*/ 2147483647 h 12"/>
                <a:gd name="T14" fmla="*/ 2147483647 w 12"/>
                <a:gd name="T15" fmla="*/ 2147483647 h 12"/>
                <a:gd name="T16" fmla="*/ 2147483647 w 12"/>
                <a:gd name="T17" fmla="*/ 2147483647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2"/>
                <a:gd name="T29" fmla="*/ 12 w 12"/>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2">
                  <a:moveTo>
                    <a:pt x="12" y="12"/>
                  </a:moveTo>
                  <a:lnTo>
                    <a:pt x="10" y="12"/>
                  </a:lnTo>
                  <a:lnTo>
                    <a:pt x="6" y="12"/>
                  </a:lnTo>
                  <a:lnTo>
                    <a:pt x="4" y="8"/>
                  </a:lnTo>
                  <a:lnTo>
                    <a:pt x="0" y="4"/>
                  </a:lnTo>
                  <a:lnTo>
                    <a:pt x="0" y="0"/>
                  </a:lnTo>
                  <a:lnTo>
                    <a:pt x="4" y="2"/>
                  </a:lnTo>
                  <a:lnTo>
                    <a:pt x="8" y="4"/>
                  </a:lnTo>
                  <a:lnTo>
                    <a:pt x="1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57" name="Freeform 312"/>
            <p:cNvSpPr>
              <a:spLocks/>
            </p:cNvSpPr>
            <p:nvPr/>
          </p:nvSpPr>
          <p:spPr bwMode="auto">
            <a:xfrm>
              <a:off x="7820404" y="4618083"/>
              <a:ext cx="20756" cy="5310"/>
            </a:xfrm>
            <a:custGeom>
              <a:avLst/>
              <a:gdLst>
                <a:gd name="T0" fmla="*/ 2147483647 w 14"/>
                <a:gd name="T1" fmla="*/ 0 h 4"/>
                <a:gd name="T2" fmla="*/ 2147483647 w 14"/>
                <a:gd name="T3" fmla="*/ 2147483647 h 4"/>
                <a:gd name="T4" fmla="*/ 0 w 14"/>
                <a:gd name="T5" fmla="*/ 2147483647 h 4"/>
                <a:gd name="T6" fmla="*/ 0 w 14"/>
                <a:gd name="T7" fmla="*/ 0 h 4"/>
                <a:gd name="T8" fmla="*/ 2147483647 w 14"/>
                <a:gd name="T9" fmla="*/ 0 h 4"/>
                <a:gd name="T10" fmla="*/ 0 60000 65536"/>
                <a:gd name="T11" fmla="*/ 0 60000 65536"/>
                <a:gd name="T12" fmla="*/ 0 60000 65536"/>
                <a:gd name="T13" fmla="*/ 0 60000 65536"/>
                <a:gd name="T14" fmla="*/ 0 60000 65536"/>
                <a:gd name="T15" fmla="*/ 0 w 14"/>
                <a:gd name="T16" fmla="*/ 0 h 4"/>
                <a:gd name="T17" fmla="*/ 14 w 14"/>
                <a:gd name="T18" fmla="*/ 4 h 4"/>
              </a:gdLst>
              <a:ahLst/>
              <a:cxnLst>
                <a:cxn ang="T10">
                  <a:pos x="T0" y="T1"/>
                </a:cxn>
                <a:cxn ang="T11">
                  <a:pos x="T2" y="T3"/>
                </a:cxn>
                <a:cxn ang="T12">
                  <a:pos x="T4" y="T5"/>
                </a:cxn>
                <a:cxn ang="T13">
                  <a:pos x="T6" y="T7"/>
                </a:cxn>
                <a:cxn ang="T14">
                  <a:pos x="T8" y="T9"/>
                </a:cxn>
              </a:cxnLst>
              <a:rect l="T15" t="T16" r="T17" b="T18"/>
              <a:pathLst>
                <a:path w="14" h="4">
                  <a:moveTo>
                    <a:pt x="14" y="0"/>
                  </a:moveTo>
                  <a:lnTo>
                    <a:pt x="14" y="4"/>
                  </a:lnTo>
                  <a:lnTo>
                    <a:pt x="0" y="2"/>
                  </a:lnTo>
                  <a:lnTo>
                    <a:pt x="0" y="0"/>
                  </a:lnTo>
                  <a:lnTo>
                    <a:pt x="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58" name="Freeform 313"/>
            <p:cNvSpPr>
              <a:spLocks/>
            </p:cNvSpPr>
            <p:nvPr/>
          </p:nvSpPr>
          <p:spPr bwMode="auto">
            <a:xfrm>
              <a:off x="7773126" y="4750828"/>
              <a:ext cx="14991" cy="18584"/>
            </a:xfrm>
            <a:custGeom>
              <a:avLst/>
              <a:gdLst>
                <a:gd name="T0" fmla="*/ 2147483647 w 10"/>
                <a:gd name="T1" fmla="*/ 2147483647 h 12"/>
                <a:gd name="T2" fmla="*/ 2147483647 w 10"/>
                <a:gd name="T3" fmla="*/ 2147483647 h 12"/>
                <a:gd name="T4" fmla="*/ 2147483647 w 10"/>
                <a:gd name="T5" fmla="*/ 2147483647 h 12"/>
                <a:gd name="T6" fmla="*/ 2147483647 w 10"/>
                <a:gd name="T7" fmla="*/ 2147483647 h 12"/>
                <a:gd name="T8" fmla="*/ 0 w 10"/>
                <a:gd name="T9" fmla="*/ 2147483647 h 12"/>
                <a:gd name="T10" fmla="*/ 0 w 10"/>
                <a:gd name="T11" fmla="*/ 2147483647 h 12"/>
                <a:gd name="T12" fmla="*/ 2147483647 w 10"/>
                <a:gd name="T13" fmla="*/ 0 h 12"/>
                <a:gd name="T14" fmla="*/ 2147483647 w 10"/>
                <a:gd name="T15" fmla="*/ 2147483647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10" y="6"/>
                  </a:moveTo>
                  <a:lnTo>
                    <a:pt x="8" y="10"/>
                  </a:lnTo>
                  <a:lnTo>
                    <a:pt x="4" y="12"/>
                  </a:lnTo>
                  <a:lnTo>
                    <a:pt x="2" y="12"/>
                  </a:lnTo>
                  <a:lnTo>
                    <a:pt x="0" y="10"/>
                  </a:lnTo>
                  <a:lnTo>
                    <a:pt x="0" y="6"/>
                  </a:lnTo>
                  <a:lnTo>
                    <a:pt x="2" y="0"/>
                  </a:lnTo>
                  <a:lnTo>
                    <a:pt x="1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59" name="Freeform 314"/>
            <p:cNvSpPr>
              <a:spLocks/>
            </p:cNvSpPr>
            <p:nvPr/>
          </p:nvSpPr>
          <p:spPr bwMode="auto">
            <a:xfrm>
              <a:off x="7695868" y="4566314"/>
              <a:ext cx="21909" cy="10620"/>
            </a:xfrm>
            <a:custGeom>
              <a:avLst/>
              <a:gdLst>
                <a:gd name="T0" fmla="*/ 2147483647 w 16"/>
                <a:gd name="T1" fmla="*/ 2147483647 h 6"/>
                <a:gd name="T2" fmla="*/ 2147483647 w 16"/>
                <a:gd name="T3" fmla="*/ 2147483647 h 6"/>
                <a:gd name="T4" fmla="*/ 2147483647 w 16"/>
                <a:gd name="T5" fmla="*/ 2147483647 h 6"/>
                <a:gd name="T6" fmla="*/ 0 w 16"/>
                <a:gd name="T7" fmla="*/ 2147483647 h 6"/>
                <a:gd name="T8" fmla="*/ 2147483647 w 16"/>
                <a:gd name="T9" fmla="*/ 2147483647 h 6"/>
                <a:gd name="T10" fmla="*/ 2147483647 w 16"/>
                <a:gd name="T11" fmla="*/ 0 h 6"/>
                <a:gd name="T12" fmla="*/ 2147483647 w 16"/>
                <a:gd name="T13" fmla="*/ 0 h 6"/>
                <a:gd name="T14" fmla="*/ 2147483647 w 16"/>
                <a:gd name="T15" fmla="*/ 2147483647 h 6"/>
                <a:gd name="T16" fmla="*/ 2147483647 w 16"/>
                <a:gd name="T17" fmla="*/ 2147483647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6"/>
                <a:gd name="T29" fmla="*/ 16 w 1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6">
                  <a:moveTo>
                    <a:pt x="16" y="6"/>
                  </a:moveTo>
                  <a:lnTo>
                    <a:pt x="8" y="6"/>
                  </a:lnTo>
                  <a:lnTo>
                    <a:pt x="4" y="6"/>
                  </a:lnTo>
                  <a:lnTo>
                    <a:pt x="0" y="6"/>
                  </a:lnTo>
                  <a:lnTo>
                    <a:pt x="4" y="2"/>
                  </a:lnTo>
                  <a:lnTo>
                    <a:pt x="8" y="0"/>
                  </a:lnTo>
                  <a:lnTo>
                    <a:pt x="12" y="0"/>
                  </a:lnTo>
                  <a:lnTo>
                    <a:pt x="14" y="2"/>
                  </a:lnTo>
                  <a:lnTo>
                    <a:pt x="1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60" name="Freeform 315"/>
            <p:cNvSpPr>
              <a:spLocks/>
            </p:cNvSpPr>
            <p:nvPr/>
          </p:nvSpPr>
          <p:spPr bwMode="auto">
            <a:xfrm>
              <a:off x="7557495" y="4622066"/>
              <a:ext cx="13837" cy="5310"/>
            </a:xfrm>
            <a:custGeom>
              <a:avLst/>
              <a:gdLst>
                <a:gd name="T0" fmla="*/ 2147483647 w 10"/>
                <a:gd name="T1" fmla="*/ 0 h 4"/>
                <a:gd name="T2" fmla="*/ 2147483647 w 10"/>
                <a:gd name="T3" fmla="*/ 2147483647 h 4"/>
                <a:gd name="T4" fmla="*/ 2147483647 w 10"/>
                <a:gd name="T5" fmla="*/ 2147483647 h 4"/>
                <a:gd name="T6" fmla="*/ 2147483647 w 10"/>
                <a:gd name="T7" fmla="*/ 2147483647 h 4"/>
                <a:gd name="T8" fmla="*/ 0 w 10"/>
                <a:gd name="T9" fmla="*/ 0 h 4"/>
                <a:gd name="T10" fmla="*/ 2147483647 w 10"/>
                <a:gd name="T11" fmla="*/ 0 h 4"/>
                <a:gd name="T12" fmla="*/ 2147483647 w 10"/>
                <a:gd name="T13" fmla="*/ 0 h 4"/>
                <a:gd name="T14" fmla="*/ 0 60000 65536"/>
                <a:gd name="T15" fmla="*/ 0 60000 65536"/>
                <a:gd name="T16" fmla="*/ 0 60000 65536"/>
                <a:gd name="T17" fmla="*/ 0 60000 65536"/>
                <a:gd name="T18" fmla="*/ 0 60000 65536"/>
                <a:gd name="T19" fmla="*/ 0 60000 65536"/>
                <a:gd name="T20" fmla="*/ 0 60000 65536"/>
                <a:gd name="T21" fmla="*/ 0 w 10"/>
                <a:gd name="T22" fmla="*/ 0 h 4"/>
                <a:gd name="T23" fmla="*/ 10 w 10"/>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4">
                  <a:moveTo>
                    <a:pt x="10" y="0"/>
                  </a:moveTo>
                  <a:lnTo>
                    <a:pt x="8" y="2"/>
                  </a:lnTo>
                  <a:lnTo>
                    <a:pt x="4" y="4"/>
                  </a:lnTo>
                  <a:lnTo>
                    <a:pt x="2" y="2"/>
                  </a:lnTo>
                  <a:lnTo>
                    <a:pt x="0" y="0"/>
                  </a:lnTo>
                  <a:lnTo>
                    <a:pt x="6"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61" name="Freeform 316"/>
            <p:cNvSpPr>
              <a:spLocks/>
            </p:cNvSpPr>
            <p:nvPr/>
          </p:nvSpPr>
          <p:spPr bwMode="auto">
            <a:xfrm>
              <a:off x="7502146" y="4254364"/>
              <a:ext cx="26521" cy="53098"/>
            </a:xfrm>
            <a:custGeom>
              <a:avLst/>
              <a:gdLst>
                <a:gd name="T0" fmla="*/ 2147483647 w 18"/>
                <a:gd name="T1" fmla="*/ 2147483647 h 34"/>
                <a:gd name="T2" fmla="*/ 2147483647 w 18"/>
                <a:gd name="T3" fmla="*/ 2147483647 h 34"/>
                <a:gd name="T4" fmla="*/ 2147483647 w 18"/>
                <a:gd name="T5" fmla="*/ 2147483647 h 34"/>
                <a:gd name="T6" fmla="*/ 2147483647 w 18"/>
                <a:gd name="T7" fmla="*/ 2147483647 h 34"/>
                <a:gd name="T8" fmla="*/ 2147483647 w 18"/>
                <a:gd name="T9" fmla="*/ 2147483647 h 34"/>
                <a:gd name="T10" fmla="*/ 2147483647 w 18"/>
                <a:gd name="T11" fmla="*/ 2147483647 h 34"/>
                <a:gd name="T12" fmla="*/ 2147483647 w 18"/>
                <a:gd name="T13" fmla="*/ 2147483647 h 34"/>
                <a:gd name="T14" fmla="*/ 2147483647 w 18"/>
                <a:gd name="T15" fmla="*/ 2147483647 h 34"/>
                <a:gd name="T16" fmla="*/ 2147483647 w 18"/>
                <a:gd name="T17" fmla="*/ 2147483647 h 34"/>
                <a:gd name="T18" fmla="*/ 2147483647 w 18"/>
                <a:gd name="T19" fmla="*/ 2147483647 h 34"/>
                <a:gd name="T20" fmla="*/ 2147483647 w 18"/>
                <a:gd name="T21" fmla="*/ 2147483647 h 34"/>
                <a:gd name="T22" fmla="*/ 2147483647 w 18"/>
                <a:gd name="T23" fmla="*/ 2147483647 h 34"/>
                <a:gd name="T24" fmla="*/ 0 w 18"/>
                <a:gd name="T25" fmla="*/ 2147483647 h 34"/>
                <a:gd name="T26" fmla="*/ 2147483647 w 18"/>
                <a:gd name="T27" fmla="*/ 2147483647 h 34"/>
                <a:gd name="T28" fmla="*/ 2147483647 w 18"/>
                <a:gd name="T29" fmla="*/ 2147483647 h 34"/>
                <a:gd name="T30" fmla="*/ 2147483647 w 18"/>
                <a:gd name="T31" fmla="*/ 2147483647 h 34"/>
                <a:gd name="T32" fmla="*/ 2147483647 w 18"/>
                <a:gd name="T33" fmla="*/ 2147483647 h 34"/>
                <a:gd name="T34" fmla="*/ 2147483647 w 18"/>
                <a:gd name="T35" fmla="*/ 0 h 34"/>
                <a:gd name="T36" fmla="*/ 2147483647 w 18"/>
                <a:gd name="T37" fmla="*/ 0 h 34"/>
                <a:gd name="T38" fmla="*/ 2147483647 w 18"/>
                <a:gd name="T39" fmla="*/ 2147483647 h 34"/>
                <a:gd name="T40" fmla="*/ 2147483647 w 18"/>
                <a:gd name="T41" fmla="*/ 2147483647 h 34"/>
                <a:gd name="T42" fmla="*/ 2147483647 w 18"/>
                <a:gd name="T43" fmla="*/ 2147483647 h 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
                <a:gd name="T67" fmla="*/ 0 h 34"/>
                <a:gd name="T68" fmla="*/ 18 w 18"/>
                <a:gd name="T69" fmla="*/ 34 h 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 h="34">
                  <a:moveTo>
                    <a:pt x="18" y="6"/>
                  </a:moveTo>
                  <a:lnTo>
                    <a:pt x="16" y="12"/>
                  </a:lnTo>
                  <a:lnTo>
                    <a:pt x="14" y="14"/>
                  </a:lnTo>
                  <a:lnTo>
                    <a:pt x="12" y="18"/>
                  </a:lnTo>
                  <a:lnTo>
                    <a:pt x="12" y="24"/>
                  </a:lnTo>
                  <a:lnTo>
                    <a:pt x="12" y="26"/>
                  </a:lnTo>
                  <a:lnTo>
                    <a:pt x="12" y="28"/>
                  </a:lnTo>
                  <a:lnTo>
                    <a:pt x="14" y="32"/>
                  </a:lnTo>
                  <a:lnTo>
                    <a:pt x="14" y="34"/>
                  </a:lnTo>
                  <a:lnTo>
                    <a:pt x="10" y="34"/>
                  </a:lnTo>
                  <a:lnTo>
                    <a:pt x="6" y="28"/>
                  </a:lnTo>
                  <a:lnTo>
                    <a:pt x="2" y="24"/>
                  </a:lnTo>
                  <a:lnTo>
                    <a:pt x="0" y="18"/>
                  </a:lnTo>
                  <a:lnTo>
                    <a:pt x="2" y="16"/>
                  </a:lnTo>
                  <a:lnTo>
                    <a:pt x="6" y="16"/>
                  </a:lnTo>
                  <a:lnTo>
                    <a:pt x="6" y="8"/>
                  </a:lnTo>
                  <a:lnTo>
                    <a:pt x="8" y="2"/>
                  </a:lnTo>
                  <a:lnTo>
                    <a:pt x="10" y="0"/>
                  </a:lnTo>
                  <a:lnTo>
                    <a:pt x="12" y="0"/>
                  </a:lnTo>
                  <a:lnTo>
                    <a:pt x="16" y="2"/>
                  </a:lnTo>
                  <a:lnTo>
                    <a:pt x="18" y="4"/>
                  </a:lnTo>
                  <a:lnTo>
                    <a:pt x="18"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62" name="Freeform 317"/>
            <p:cNvSpPr>
              <a:spLocks/>
            </p:cNvSpPr>
            <p:nvPr/>
          </p:nvSpPr>
          <p:spPr bwMode="auto">
            <a:xfrm>
              <a:off x="7530973" y="4275603"/>
              <a:ext cx="19603" cy="19911"/>
            </a:xfrm>
            <a:custGeom>
              <a:avLst/>
              <a:gdLst>
                <a:gd name="T0" fmla="*/ 2147483647 w 14"/>
                <a:gd name="T1" fmla="*/ 0 h 12"/>
                <a:gd name="T2" fmla="*/ 2147483647 w 14"/>
                <a:gd name="T3" fmla="*/ 2147483647 h 12"/>
                <a:gd name="T4" fmla="*/ 2147483647 w 14"/>
                <a:gd name="T5" fmla="*/ 2147483647 h 12"/>
                <a:gd name="T6" fmla="*/ 2147483647 w 14"/>
                <a:gd name="T7" fmla="*/ 2147483647 h 12"/>
                <a:gd name="T8" fmla="*/ 2147483647 w 14"/>
                <a:gd name="T9" fmla="*/ 2147483647 h 12"/>
                <a:gd name="T10" fmla="*/ 2147483647 w 14"/>
                <a:gd name="T11" fmla="*/ 2147483647 h 12"/>
                <a:gd name="T12" fmla="*/ 0 w 14"/>
                <a:gd name="T13" fmla="*/ 2147483647 h 12"/>
                <a:gd name="T14" fmla="*/ 2147483647 w 14"/>
                <a:gd name="T15" fmla="*/ 2147483647 h 12"/>
                <a:gd name="T16" fmla="*/ 2147483647 w 14"/>
                <a:gd name="T17" fmla="*/ 0 h 12"/>
                <a:gd name="T18" fmla="*/ 2147483647 w 14"/>
                <a:gd name="T19" fmla="*/ 0 h 12"/>
                <a:gd name="T20" fmla="*/ 2147483647 w 14"/>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2"/>
                <a:gd name="T35" fmla="*/ 14 w 1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2">
                  <a:moveTo>
                    <a:pt x="14" y="0"/>
                  </a:moveTo>
                  <a:lnTo>
                    <a:pt x="12" y="4"/>
                  </a:lnTo>
                  <a:lnTo>
                    <a:pt x="10" y="8"/>
                  </a:lnTo>
                  <a:lnTo>
                    <a:pt x="8" y="10"/>
                  </a:lnTo>
                  <a:lnTo>
                    <a:pt x="4" y="12"/>
                  </a:lnTo>
                  <a:lnTo>
                    <a:pt x="2" y="10"/>
                  </a:lnTo>
                  <a:lnTo>
                    <a:pt x="0" y="8"/>
                  </a:lnTo>
                  <a:lnTo>
                    <a:pt x="2" y="4"/>
                  </a:lnTo>
                  <a:lnTo>
                    <a:pt x="6" y="0"/>
                  </a:lnTo>
                  <a:lnTo>
                    <a:pt x="10" y="0"/>
                  </a:lnTo>
                  <a:lnTo>
                    <a:pt x="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63" name="Freeform 318"/>
            <p:cNvSpPr>
              <a:spLocks/>
            </p:cNvSpPr>
            <p:nvPr/>
          </p:nvSpPr>
          <p:spPr bwMode="auto">
            <a:xfrm>
              <a:off x="7513677" y="4206577"/>
              <a:ext cx="17296" cy="25221"/>
            </a:xfrm>
            <a:custGeom>
              <a:avLst/>
              <a:gdLst>
                <a:gd name="T0" fmla="*/ 0 w 12"/>
                <a:gd name="T1" fmla="*/ 2147483647 h 16"/>
                <a:gd name="T2" fmla="*/ 0 w 12"/>
                <a:gd name="T3" fmla="*/ 0 h 16"/>
                <a:gd name="T4" fmla="*/ 2147483647 w 12"/>
                <a:gd name="T5" fmla="*/ 0 h 16"/>
                <a:gd name="T6" fmla="*/ 2147483647 w 12"/>
                <a:gd name="T7" fmla="*/ 2147483647 h 16"/>
                <a:gd name="T8" fmla="*/ 2147483647 w 12"/>
                <a:gd name="T9" fmla="*/ 2147483647 h 16"/>
                <a:gd name="T10" fmla="*/ 2147483647 w 12"/>
                <a:gd name="T11" fmla="*/ 2147483647 h 16"/>
                <a:gd name="T12" fmla="*/ 2147483647 w 12"/>
                <a:gd name="T13" fmla="*/ 2147483647 h 16"/>
                <a:gd name="T14" fmla="*/ 2147483647 w 12"/>
                <a:gd name="T15" fmla="*/ 2147483647 h 16"/>
                <a:gd name="T16" fmla="*/ 2147483647 w 12"/>
                <a:gd name="T17" fmla="*/ 2147483647 h 16"/>
                <a:gd name="T18" fmla="*/ 2147483647 w 12"/>
                <a:gd name="T19" fmla="*/ 2147483647 h 16"/>
                <a:gd name="T20" fmla="*/ 0 w 12"/>
                <a:gd name="T21" fmla="*/ 2147483647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6"/>
                <a:gd name="T35" fmla="*/ 12 w 12"/>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6">
                  <a:moveTo>
                    <a:pt x="0" y="8"/>
                  </a:moveTo>
                  <a:lnTo>
                    <a:pt x="0" y="0"/>
                  </a:lnTo>
                  <a:lnTo>
                    <a:pt x="2" y="0"/>
                  </a:lnTo>
                  <a:lnTo>
                    <a:pt x="6" y="4"/>
                  </a:lnTo>
                  <a:lnTo>
                    <a:pt x="8" y="6"/>
                  </a:lnTo>
                  <a:lnTo>
                    <a:pt x="12" y="10"/>
                  </a:lnTo>
                  <a:lnTo>
                    <a:pt x="12" y="14"/>
                  </a:lnTo>
                  <a:lnTo>
                    <a:pt x="12" y="16"/>
                  </a:lnTo>
                  <a:lnTo>
                    <a:pt x="10" y="14"/>
                  </a:lnTo>
                  <a:lnTo>
                    <a:pt x="6" y="8"/>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64" name="Freeform 319"/>
            <p:cNvSpPr>
              <a:spLocks/>
            </p:cNvSpPr>
            <p:nvPr/>
          </p:nvSpPr>
          <p:spPr bwMode="auto">
            <a:xfrm>
              <a:off x="7442184" y="4180028"/>
              <a:ext cx="29981" cy="31859"/>
            </a:xfrm>
            <a:custGeom>
              <a:avLst/>
              <a:gdLst>
                <a:gd name="T0" fmla="*/ 2147483647 w 20"/>
                <a:gd name="T1" fmla="*/ 2147483647 h 20"/>
                <a:gd name="T2" fmla="*/ 2147483647 w 20"/>
                <a:gd name="T3" fmla="*/ 2147483647 h 20"/>
                <a:gd name="T4" fmla="*/ 2147483647 w 20"/>
                <a:gd name="T5" fmla="*/ 2147483647 h 20"/>
                <a:gd name="T6" fmla="*/ 0 w 20"/>
                <a:gd name="T7" fmla="*/ 0 h 20"/>
                <a:gd name="T8" fmla="*/ 2147483647 w 20"/>
                <a:gd name="T9" fmla="*/ 0 h 20"/>
                <a:gd name="T10" fmla="*/ 2147483647 w 20"/>
                <a:gd name="T11" fmla="*/ 2147483647 h 20"/>
                <a:gd name="T12" fmla="*/ 2147483647 w 20"/>
                <a:gd name="T13" fmla="*/ 2147483647 h 20"/>
                <a:gd name="T14" fmla="*/ 2147483647 w 20"/>
                <a:gd name="T15" fmla="*/ 2147483647 h 20"/>
                <a:gd name="T16" fmla="*/ 2147483647 w 20"/>
                <a:gd name="T17" fmla="*/ 2147483647 h 20"/>
                <a:gd name="T18" fmla="*/ 2147483647 w 20"/>
                <a:gd name="T19" fmla="*/ 2147483647 h 20"/>
                <a:gd name="T20" fmla="*/ 2147483647 w 20"/>
                <a:gd name="T21" fmla="*/ 2147483647 h 20"/>
                <a:gd name="T22" fmla="*/ 2147483647 w 20"/>
                <a:gd name="T23" fmla="*/ 2147483647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20"/>
                <a:gd name="T38" fmla="*/ 20 w 20"/>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20">
                  <a:moveTo>
                    <a:pt x="16" y="20"/>
                  </a:moveTo>
                  <a:lnTo>
                    <a:pt x="12" y="16"/>
                  </a:lnTo>
                  <a:lnTo>
                    <a:pt x="6" y="10"/>
                  </a:lnTo>
                  <a:lnTo>
                    <a:pt x="0" y="0"/>
                  </a:lnTo>
                  <a:lnTo>
                    <a:pt x="6" y="0"/>
                  </a:lnTo>
                  <a:lnTo>
                    <a:pt x="14" y="4"/>
                  </a:lnTo>
                  <a:lnTo>
                    <a:pt x="18" y="4"/>
                  </a:lnTo>
                  <a:lnTo>
                    <a:pt x="20" y="8"/>
                  </a:lnTo>
                  <a:lnTo>
                    <a:pt x="20" y="12"/>
                  </a:lnTo>
                  <a:lnTo>
                    <a:pt x="20" y="16"/>
                  </a:lnTo>
                  <a:lnTo>
                    <a:pt x="18" y="20"/>
                  </a:lnTo>
                  <a:lnTo>
                    <a:pt x="16"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65" name="Freeform 320"/>
            <p:cNvSpPr>
              <a:spLocks/>
            </p:cNvSpPr>
            <p:nvPr/>
          </p:nvSpPr>
          <p:spPr bwMode="auto">
            <a:xfrm>
              <a:off x="8302403" y="4760120"/>
              <a:ext cx="20756" cy="25221"/>
            </a:xfrm>
            <a:custGeom>
              <a:avLst/>
              <a:gdLst>
                <a:gd name="T0" fmla="*/ 2147483647 w 14"/>
                <a:gd name="T1" fmla="*/ 2147483647 h 16"/>
                <a:gd name="T2" fmla="*/ 2147483647 w 14"/>
                <a:gd name="T3" fmla="*/ 2147483647 h 16"/>
                <a:gd name="T4" fmla="*/ 2147483647 w 14"/>
                <a:gd name="T5" fmla="*/ 2147483647 h 16"/>
                <a:gd name="T6" fmla="*/ 2147483647 w 14"/>
                <a:gd name="T7" fmla="*/ 2147483647 h 16"/>
                <a:gd name="T8" fmla="*/ 2147483647 w 14"/>
                <a:gd name="T9" fmla="*/ 2147483647 h 16"/>
                <a:gd name="T10" fmla="*/ 0 w 14"/>
                <a:gd name="T11" fmla="*/ 2147483647 h 16"/>
                <a:gd name="T12" fmla="*/ 0 w 14"/>
                <a:gd name="T13" fmla="*/ 0 h 16"/>
                <a:gd name="T14" fmla="*/ 2147483647 w 14"/>
                <a:gd name="T15" fmla="*/ 2147483647 h 16"/>
                <a:gd name="T16" fmla="*/ 2147483647 w 14"/>
                <a:gd name="T17" fmla="*/ 2147483647 h 16"/>
                <a:gd name="T18" fmla="*/ 2147483647 w 14"/>
                <a:gd name="T19" fmla="*/ 214748364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6"/>
                <a:gd name="T32" fmla="*/ 14 w 14"/>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6">
                  <a:moveTo>
                    <a:pt x="14" y="12"/>
                  </a:moveTo>
                  <a:lnTo>
                    <a:pt x="12" y="14"/>
                  </a:lnTo>
                  <a:lnTo>
                    <a:pt x="10" y="16"/>
                  </a:lnTo>
                  <a:lnTo>
                    <a:pt x="8" y="14"/>
                  </a:lnTo>
                  <a:lnTo>
                    <a:pt x="4" y="12"/>
                  </a:lnTo>
                  <a:lnTo>
                    <a:pt x="0" y="4"/>
                  </a:lnTo>
                  <a:lnTo>
                    <a:pt x="0" y="0"/>
                  </a:lnTo>
                  <a:lnTo>
                    <a:pt x="8" y="4"/>
                  </a:lnTo>
                  <a:lnTo>
                    <a:pt x="12" y="8"/>
                  </a:lnTo>
                  <a:lnTo>
                    <a:pt x="1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66" name="Freeform 321"/>
            <p:cNvSpPr>
              <a:spLocks/>
            </p:cNvSpPr>
            <p:nvPr/>
          </p:nvSpPr>
          <p:spPr bwMode="auto">
            <a:xfrm>
              <a:off x="8368131" y="4839767"/>
              <a:ext cx="28828" cy="17257"/>
            </a:xfrm>
            <a:custGeom>
              <a:avLst/>
              <a:gdLst>
                <a:gd name="T0" fmla="*/ 2147483647 w 20"/>
                <a:gd name="T1" fmla="*/ 2147483647 h 12"/>
                <a:gd name="T2" fmla="*/ 2147483647 w 20"/>
                <a:gd name="T3" fmla="*/ 2147483647 h 12"/>
                <a:gd name="T4" fmla="*/ 2147483647 w 20"/>
                <a:gd name="T5" fmla="*/ 2147483647 h 12"/>
                <a:gd name="T6" fmla="*/ 2147483647 w 20"/>
                <a:gd name="T7" fmla="*/ 2147483647 h 12"/>
                <a:gd name="T8" fmla="*/ 2147483647 w 20"/>
                <a:gd name="T9" fmla="*/ 2147483647 h 12"/>
                <a:gd name="T10" fmla="*/ 0 w 20"/>
                <a:gd name="T11" fmla="*/ 2147483647 h 12"/>
                <a:gd name="T12" fmla="*/ 0 w 20"/>
                <a:gd name="T13" fmla="*/ 0 h 12"/>
                <a:gd name="T14" fmla="*/ 2147483647 w 20"/>
                <a:gd name="T15" fmla="*/ 0 h 12"/>
                <a:gd name="T16" fmla="*/ 2147483647 w 20"/>
                <a:gd name="T17" fmla="*/ 2147483647 h 12"/>
                <a:gd name="T18" fmla="*/ 2147483647 w 20"/>
                <a:gd name="T19" fmla="*/ 2147483647 h 12"/>
                <a:gd name="T20" fmla="*/ 2147483647 w 20"/>
                <a:gd name="T21" fmla="*/ 2147483647 h 12"/>
                <a:gd name="T22" fmla="*/ 2147483647 w 20"/>
                <a:gd name="T23" fmla="*/ 2147483647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2"/>
                <a:gd name="T38" fmla="*/ 20 w 20"/>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2">
                  <a:moveTo>
                    <a:pt x="20" y="8"/>
                  </a:moveTo>
                  <a:lnTo>
                    <a:pt x="20" y="12"/>
                  </a:lnTo>
                  <a:lnTo>
                    <a:pt x="16" y="12"/>
                  </a:lnTo>
                  <a:lnTo>
                    <a:pt x="6" y="10"/>
                  </a:lnTo>
                  <a:lnTo>
                    <a:pt x="2" y="6"/>
                  </a:lnTo>
                  <a:lnTo>
                    <a:pt x="0" y="2"/>
                  </a:lnTo>
                  <a:lnTo>
                    <a:pt x="0" y="0"/>
                  </a:lnTo>
                  <a:lnTo>
                    <a:pt x="2" y="0"/>
                  </a:lnTo>
                  <a:lnTo>
                    <a:pt x="10" y="2"/>
                  </a:lnTo>
                  <a:lnTo>
                    <a:pt x="18" y="4"/>
                  </a:lnTo>
                  <a:lnTo>
                    <a:pt x="20" y="6"/>
                  </a:lnTo>
                  <a:lnTo>
                    <a:pt x="2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67" name="Freeform 322"/>
            <p:cNvSpPr>
              <a:spLocks/>
            </p:cNvSpPr>
            <p:nvPr/>
          </p:nvSpPr>
          <p:spPr bwMode="auto">
            <a:xfrm>
              <a:off x="8509964" y="4997732"/>
              <a:ext cx="11531" cy="21239"/>
            </a:xfrm>
            <a:custGeom>
              <a:avLst/>
              <a:gdLst>
                <a:gd name="T0" fmla="*/ 2147483647 w 8"/>
                <a:gd name="T1" fmla="*/ 0 h 14"/>
                <a:gd name="T2" fmla="*/ 2147483647 w 8"/>
                <a:gd name="T3" fmla="*/ 2147483647 h 14"/>
                <a:gd name="T4" fmla="*/ 2147483647 w 8"/>
                <a:gd name="T5" fmla="*/ 2147483647 h 14"/>
                <a:gd name="T6" fmla="*/ 2147483647 w 8"/>
                <a:gd name="T7" fmla="*/ 2147483647 h 14"/>
                <a:gd name="T8" fmla="*/ 2147483647 w 8"/>
                <a:gd name="T9" fmla="*/ 2147483647 h 14"/>
                <a:gd name="T10" fmla="*/ 2147483647 w 8"/>
                <a:gd name="T11" fmla="*/ 2147483647 h 14"/>
                <a:gd name="T12" fmla="*/ 2147483647 w 8"/>
                <a:gd name="T13" fmla="*/ 2147483647 h 14"/>
                <a:gd name="T14" fmla="*/ 2147483647 w 8"/>
                <a:gd name="T15" fmla="*/ 2147483647 h 14"/>
                <a:gd name="T16" fmla="*/ 0 w 8"/>
                <a:gd name="T17" fmla="*/ 2147483647 h 14"/>
                <a:gd name="T18" fmla="*/ 0 w 8"/>
                <a:gd name="T19" fmla="*/ 2147483647 h 14"/>
                <a:gd name="T20" fmla="*/ 0 w 8"/>
                <a:gd name="T21" fmla="*/ 0 h 14"/>
                <a:gd name="T22" fmla="*/ 2147483647 w 8"/>
                <a:gd name="T23" fmla="*/ 0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4"/>
                <a:gd name="T38" fmla="*/ 8 w 8"/>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4">
                  <a:moveTo>
                    <a:pt x="4" y="0"/>
                  </a:moveTo>
                  <a:lnTo>
                    <a:pt x="4" y="4"/>
                  </a:lnTo>
                  <a:lnTo>
                    <a:pt x="6" y="6"/>
                  </a:lnTo>
                  <a:lnTo>
                    <a:pt x="8" y="6"/>
                  </a:lnTo>
                  <a:lnTo>
                    <a:pt x="8" y="8"/>
                  </a:lnTo>
                  <a:lnTo>
                    <a:pt x="6" y="12"/>
                  </a:lnTo>
                  <a:lnTo>
                    <a:pt x="4" y="14"/>
                  </a:lnTo>
                  <a:lnTo>
                    <a:pt x="2" y="14"/>
                  </a:lnTo>
                  <a:lnTo>
                    <a:pt x="0" y="10"/>
                  </a:lnTo>
                  <a:lnTo>
                    <a:pt x="0" y="6"/>
                  </a:lnTo>
                  <a:lnTo>
                    <a:pt x="0"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grpSp>
      <p:grpSp>
        <p:nvGrpSpPr>
          <p:cNvPr id="340" name="组合 339"/>
          <p:cNvGrpSpPr/>
          <p:nvPr/>
        </p:nvGrpSpPr>
        <p:grpSpPr>
          <a:xfrm>
            <a:off x="6330755" y="1631535"/>
            <a:ext cx="2305245" cy="461665"/>
            <a:chOff x="6330755" y="1631535"/>
            <a:chExt cx="2305245" cy="461665"/>
          </a:xfrm>
        </p:grpSpPr>
        <p:sp>
          <p:nvSpPr>
            <p:cNvPr id="269" name="矩形 268"/>
            <p:cNvSpPr/>
            <p:nvPr/>
          </p:nvSpPr>
          <p:spPr>
            <a:xfrm>
              <a:off x="6934889" y="1668343"/>
              <a:ext cx="880369" cy="261610"/>
            </a:xfrm>
            <a:prstGeom prst="rect">
              <a:avLst/>
            </a:prstGeom>
          </p:spPr>
          <p:txBody>
            <a:bodyPr wrap="none">
              <a:spAutoFit/>
            </a:bodyPr>
            <a:lstStyle/>
            <a:p>
              <a:r>
                <a:rPr lang="en-US" altLang="zh-CN" sz="1100" b="1" dirty="0" smtClean="0">
                  <a:solidFill>
                    <a:srgbClr val="0563B8"/>
                  </a:solidFill>
                  <a:latin typeface="Century Gothic" panose="020B0502020202020204" pitchFamily="34" charset="0"/>
                  <a:cs typeface="Arial" panose="020B0604020202020204" pitchFamily="34" charset="0"/>
                </a:rPr>
                <a:t>New Yorrk</a:t>
              </a:r>
              <a:endParaRPr lang="en-US" altLang="zh-CN" sz="1100" b="1" dirty="0">
                <a:solidFill>
                  <a:srgbClr val="0563B8"/>
                </a:solidFill>
                <a:latin typeface="Century Gothic" panose="020B0502020202020204" pitchFamily="34" charset="0"/>
                <a:cs typeface="Arial" panose="020B0604020202020204" pitchFamily="34" charset="0"/>
              </a:endParaRPr>
            </a:p>
          </p:txBody>
        </p:sp>
        <p:sp>
          <p:nvSpPr>
            <p:cNvPr id="279" name="矩形 278"/>
            <p:cNvSpPr/>
            <p:nvPr/>
          </p:nvSpPr>
          <p:spPr>
            <a:xfrm>
              <a:off x="7026906" y="1926523"/>
              <a:ext cx="1609094" cy="45719"/>
            </a:xfrm>
            <a:prstGeom prst="rect">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6" name="矩形 325"/>
            <p:cNvSpPr/>
            <p:nvPr/>
          </p:nvSpPr>
          <p:spPr>
            <a:xfrm>
              <a:off x="6330755" y="1631535"/>
              <a:ext cx="694421" cy="461665"/>
            </a:xfrm>
            <a:prstGeom prst="rect">
              <a:avLst/>
            </a:prstGeom>
          </p:spPr>
          <p:txBody>
            <a:bodyPr wrap="square">
              <a:spAutoFit/>
            </a:bodyPr>
            <a:lstStyle/>
            <a:p>
              <a:r>
                <a:rPr lang="en-US" altLang="zh-CN" sz="2400" dirty="0">
                  <a:solidFill>
                    <a:srgbClr val="0563B8"/>
                  </a:solidFill>
                  <a:latin typeface="Century Gothic" panose="020B0502020202020204" pitchFamily="34" charset="0"/>
                  <a:cs typeface="Arial" panose="020B0604020202020204" pitchFamily="34" charset="0"/>
                </a:rPr>
                <a:t>200</a:t>
              </a:r>
            </a:p>
          </p:txBody>
        </p:sp>
      </p:grpSp>
      <p:grpSp>
        <p:nvGrpSpPr>
          <p:cNvPr id="344" name="组合 343"/>
          <p:cNvGrpSpPr/>
          <p:nvPr/>
        </p:nvGrpSpPr>
        <p:grpSpPr>
          <a:xfrm>
            <a:off x="6510776" y="2089645"/>
            <a:ext cx="1801044" cy="461665"/>
            <a:chOff x="6510776" y="2089645"/>
            <a:chExt cx="1801044" cy="461665"/>
          </a:xfrm>
        </p:grpSpPr>
        <p:grpSp>
          <p:nvGrpSpPr>
            <p:cNvPr id="341" name="组合 340"/>
            <p:cNvGrpSpPr/>
            <p:nvPr/>
          </p:nvGrpSpPr>
          <p:grpSpPr>
            <a:xfrm>
              <a:off x="6934889" y="2115778"/>
              <a:ext cx="1376931" cy="307329"/>
              <a:chOff x="6934889" y="2115778"/>
              <a:chExt cx="1376931" cy="307329"/>
            </a:xfrm>
          </p:grpSpPr>
          <p:sp>
            <p:nvSpPr>
              <p:cNvPr id="283" name="矩形 282"/>
              <p:cNvSpPr/>
              <p:nvPr/>
            </p:nvSpPr>
            <p:spPr>
              <a:xfrm>
                <a:off x="7031023" y="2377388"/>
                <a:ext cx="1280797" cy="45719"/>
              </a:xfrm>
              <a:prstGeom prst="rect">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7" name="矩形 286"/>
              <p:cNvSpPr/>
              <p:nvPr/>
            </p:nvSpPr>
            <p:spPr>
              <a:xfrm>
                <a:off x="6934889" y="2115778"/>
                <a:ext cx="489236" cy="261610"/>
              </a:xfrm>
              <a:prstGeom prst="rect">
                <a:avLst/>
              </a:prstGeom>
            </p:spPr>
            <p:txBody>
              <a:bodyPr wrap="none">
                <a:spAutoFit/>
              </a:bodyPr>
              <a:lstStyle/>
              <a:p>
                <a:r>
                  <a:rPr lang="en-US" altLang="zh-CN" sz="1100" dirty="0" smtClean="0">
                    <a:solidFill>
                      <a:schemeClr val="bg1">
                        <a:lumMod val="50000"/>
                      </a:schemeClr>
                    </a:solidFill>
                    <a:latin typeface="Century Gothic" panose="020B0502020202020204" pitchFamily="34" charset="0"/>
                    <a:cs typeface="Arial" panose="020B0604020202020204" pitchFamily="34" charset="0"/>
                  </a:rPr>
                  <a:t>Paris</a:t>
                </a:r>
                <a:endParaRPr lang="en-US" altLang="zh-CN" sz="1100" dirty="0">
                  <a:solidFill>
                    <a:schemeClr val="bg1">
                      <a:lumMod val="50000"/>
                    </a:schemeClr>
                  </a:solidFill>
                  <a:latin typeface="Century Gothic" panose="020B0502020202020204" pitchFamily="34" charset="0"/>
                  <a:cs typeface="Arial" panose="020B0604020202020204" pitchFamily="34" charset="0"/>
                </a:endParaRPr>
              </a:p>
            </p:txBody>
          </p:sp>
        </p:grpSp>
        <p:sp>
          <p:nvSpPr>
            <p:cNvPr id="327" name="矩形 326"/>
            <p:cNvSpPr/>
            <p:nvPr/>
          </p:nvSpPr>
          <p:spPr>
            <a:xfrm>
              <a:off x="6510776" y="2089645"/>
              <a:ext cx="584124" cy="461665"/>
            </a:xfrm>
            <a:prstGeom prst="rect">
              <a:avLst/>
            </a:prstGeom>
          </p:spPr>
          <p:txBody>
            <a:bodyPr wrap="square">
              <a:spAutoFit/>
            </a:bodyPr>
            <a:lstStyle/>
            <a:p>
              <a:r>
                <a:rPr lang="en-US" altLang="zh-CN" sz="2400" dirty="0" smtClean="0">
                  <a:solidFill>
                    <a:srgbClr val="00A7AA"/>
                  </a:solidFill>
                  <a:latin typeface="Century Gothic" panose="020B0502020202020204" pitchFamily="34" charset="0"/>
                  <a:cs typeface="Arial" panose="020B0604020202020204" pitchFamily="34" charset="0"/>
                </a:rPr>
                <a:t>60</a:t>
              </a:r>
              <a:endParaRPr lang="en-US" altLang="zh-CN" sz="2400" dirty="0">
                <a:solidFill>
                  <a:srgbClr val="00A7AA"/>
                </a:solidFill>
                <a:latin typeface="Century Gothic" panose="020B0502020202020204" pitchFamily="34" charset="0"/>
                <a:cs typeface="Arial" panose="020B0604020202020204" pitchFamily="34" charset="0"/>
              </a:endParaRPr>
            </a:p>
          </p:txBody>
        </p:sp>
      </p:grpSp>
      <p:grpSp>
        <p:nvGrpSpPr>
          <p:cNvPr id="345" name="组合 344"/>
          <p:cNvGrpSpPr/>
          <p:nvPr/>
        </p:nvGrpSpPr>
        <p:grpSpPr>
          <a:xfrm>
            <a:off x="6510775" y="2515000"/>
            <a:ext cx="1373520" cy="461665"/>
            <a:chOff x="6510775" y="2515000"/>
            <a:chExt cx="1373520" cy="461665"/>
          </a:xfrm>
        </p:grpSpPr>
        <p:sp>
          <p:nvSpPr>
            <p:cNvPr id="281" name="矩形 280"/>
            <p:cNvSpPr/>
            <p:nvPr/>
          </p:nvSpPr>
          <p:spPr>
            <a:xfrm>
              <a:off x="7031024" y="2819948"/>
              <a:ext cx="853271" cy="45719"/>
            </a:xfrm>
            <a:prstGeom prst="rect">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8" name="矩形 287"/>
            <p:cNvSpPr/>
            <p:nvPr/>
          </p:nvSpPr>
          <p:spPr>
            <a:xfrm>
              <a:off x="6934889" y="2555830"/>
              <a:ext cx="705642" cy="261610"/>
            </a:xfrm>
            <a:prstGeom prst="rect">
              <a:avLst/>
            </a:prstGeom>
          </p:spPr>
          <p:txBody>
            <a:bodyPr wrap="none">
              <a:spAutoFit/>
            </a:bodyPr>
            <a:lstStyle/>
            <a:p>
              <a:r>
                <a:rPr lang="en-US" altLang="zh-CN" sz="1100" dirty="0" smtClean="0">
                  <a:solidFill>
                    <a:schemeClr val="bg1">
                      <a:lumMod val="50000"/>
                    </a:schemeClr>
                  </a:solidFill>
                  <a:latin typeface="Century Gothic" panose="020B0502020202020204" pitchFamily="34" charset="0"/>
                  <a:cs typeface="Arial" panose="020B0604020202020204" pitchFamily="34" charset="0"/>
                </a:rPr>
                <a:t>London</a:t>
              </a:r>
              <a:endParaRPr lang="en-US" altLang="zh-CN" sz="1100" dirty="0">
                <a:solidFill>
                  <a:schemeClr val="bg1">
                    <a:lumMod val="50000"/>
                  </a:schemeClr>
                </a:solidFill>
                <a:latin typeface="Century Gothic" panose="020B0502020202020204" pitchFamily="34" charset="0"/>
                <a:cs typeface="Arial" panose="020B0604020202020204" pitchFamily="34" charset="0"/>
              </a:endParaRPr>
            </a:p>
          </p:txBody>
        </p:sp>
        <p:sp>
          <p:nvSpPr>
            <p:cNvPr id="328" name="矩形 327"/>
            <p:cNvSpPr/>
            <p:nvPr/>
          </p:nvSpPr>
          <p:spPr>
            <a:xfrm>
              <a:off x="6510775" y="2515000"/>
              <a:ext cx="584125" cy="461665"/>
            </a:xfrm>
            <a:prstGeom prst="rect">
              <a:avLst/>
            </a:prstGeom>
          </p:spPr>
          <p:txBody>
            <a:bodyPr wrap="square">
              <a:spAutoFit/>
            </a:bodyPr>
            <a:lstStyle/>
            <a:p>
              <a:r>
                <a:rPr lang="en-US" altLang="zh-CN" sz="2400" dirty="0">
                  <a:solidFill>
                    <a:srgbClr val="00A7AA"/>
                  </a:solidFill>
                  <a:latin typeface="Century Gothic" panose="020B0502020202020204" pitchFamily="34" charset="0"/>
                  <a:cs typeface="Arial" panose="020B0604020202020204" pitchFamily="34" charset="0"/>
                </a:rPr>
                <a:t>48</a:t>
              </a:r>
            </a:p>
          </p:txBody>
        </p:sp>
      </p:grpSp>
      <p:grpSp>
        <p:nvGrpSpPr>
          <p:cNvPr id="346" name="组合 345"/>
          <p:cNvGrpSpPr/>
          <p:nvPr/>
        </p:nvGrpSpPr>
        <p:grpSpPr>
          <a:xfrm>
            <a:off x="6546779" y="2919690"/>
            <a:ext cx="1765041" cy="461665"/>
            <a:chOff x="6546779" y="2919690"/>
            <a:chExt cx="1765041" cy="461665"/>
          </a:xfrm>
        </p:grpSpPr>
        <p:sp>
          <p:nvSpPr>
            <p:cNvPr id="282" name="矩形 281"/>
            <p:cNvSpPr/>
            <p:nvPr/>
          </p:nvSpPr>
          <p:spPr>
            <a:xfrm>
              <a:off x="7031024" y="3282111"/>
              <a:ext cx="1280796" cy="45719"/>
            </a:xfrm>
            <a:prstGeom prst="rect">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9" name="矩形 288"/>
            <p:cNvSpPr/>
            <p:nvPr/>
          </p:nvSpPr>
          <p:spPr>
            <a:xfrm>
              <a:off x="6934889" y="3018978"/>
              <a:ext cx="489236" cy="261610"/>
            </a:xfrm>
            <a:prstGeom prst="rect">
              <a:avLst/>
            </a:prstGeom>
          </p:spPr>
          <p:txBody>
            <a:bodyPr wrap="none">
              <a:spAutoFit/>
            </a:bodyPr>
            <a:lstStyle/>
            <a:p>
              <a:r>
                <a:rPr lang="en-US" altLang="zh-CN" sz="1100" dirty="0" smtClean="0">
                  <a:solidFill>
                    <a:schemeClr val="bg1">
                      <a:lumMod val="50000"/>
                    </a:schemeClr>
                  </a:solidFill>
                  <a:latin typeface="Century Gothic" panose="020B0502020202020204" pitchFamily="34" charset="0"/>
                  <a:cs typeface="Arial" panose="020B0604020202020204" pitchFamily="34" charset="0"/>
                </a:rPr>
                <a:t>Paris</a:t>
              </a:r>
              <a:endParaRPr lang="en-US" altLang="zh-CN" sz="1100" dirty="0">
                <a:solidFill>
                  <a:schemeClr val="bg1">
                    <a:lumMod val="50000"/>
                  </a:schemeClr>
                </a:solidFill>
                <a:latin typeface="Century Gothic" panose="020B0502020202020204" pitchFamily="34" charset="0"/>
                <a:cs typeface="Arial" panose="020B0604020202020204" pitchFamily="34" charset="0"/>
              </a:endParaRPr>
            </a:p>
          </p:txBody>
        </p:sp>
        <p:sp>
          <p:nvSpPr>
            <p:cNvPr id="329" name="矩形 328"/>
            <p:cNvSpPr/>
            <p:nvPr/>
          </p:nvSpPr>
          <p:spPr>
            <a:xfrm>
              <a:off x="6546779" y="2919690"/>
              <a:ext cx="548121" cy="461665"/>
            </a:xfrm>
            <a:prstGeom prst="rect">
              <a:avLst/>
            </a:prstGeom>
          </p:spPr>
          <p:txBody>
            <a:bodyPr wrap="square">
              <a:spAutoFit/>
            </a:bodyPr>
            <a:lstStyle/>
            <a:p>
              <a:r>
                <a:rPr lang="en-US" altLang="zh-CN" sz="2400" dirty="0">
                  <a:solidFill>
                    <a:srgbClr val="00A7AA"/>
                  </a:solidFill>
                  <a:latin typeface="Century Gothic" panose="020B0502020202020204" pitchFamily="34" charset="0"/>
                  <a:cs typeface="Arial" panose="020B0604020202020204" pitchFamily="34" charset="0"/>
                </a:rPr>
                <a:t>57</a:t>
              </a:r>
            </a:p>
          </p:txBody>
        </p:sp>
      </p:grpSp>
      <p:grpSp>
        <p:nvGrpSpPr>
          <p:cNvPr id="347" name="组合 346"/>
          <p:cNvGrpSpPr/>
          <p:nvPr/>
        </p:nvGrpSpPr>
        <p:grpSpPr>
          <a:xfrm>
            <a:off x="6330755" y="3429270"/>
            <a:ext cx="2069691" cy="461665"/>
            <a:chOff x="6330755" y="3429270"/>
            <a:chExt cx="2069691" cy="461665"/>
          </a:xfrm>
        </p:grpSpPr>
        <p:sp>
          <p:nvSpPr>
            <p:cNvPr id="284" name="矩形 283"/>
            <p:cNvSpPr/>
            <p:nvPr/>
          </p:nvSpPr>
          <p:spPr>
            <a:xfrm>
              <a:off x="7031024" y="3748593"/>
              <a:ext cx="1369422" cy="45719"/>
            </a:xfrm>
            <a:prstGeom prst="rect">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0" name="矩形 289"/>
            <p:cNvSpPr/>
            <p:nvPr/>
          </p:nvSpPr>
          <p:spPr>
            <a:xfrm>
              <a:off x="6934889" y="3487626"/>
              <a:ext cx="705642" cy="261610"/>
            </a:xfrm>
            <a:prstGeom prst="rect">
              <a:avLst/>
            </a:prstGeom>
          </p:spPr>
          <p:txBody>
            <a:bodyPr wrap="none">
              <a:spAutoFit/>
            </a:bodyPr>
            <a:lstStyle/>
            <a:p>
              <a:r>
                <a:rPr lang="en-US" altLang="zh-CN" sz="1100" dirty="0" smtClean="0">
                  <a:solidFill>
                    <a:schemeClr val="bg1">
                      <a:lumMod val="50000"/>
                    </a:schemeClr>
                  </a:solidFill>
                  <a:latin typeface="Century Gothic" panose="020B0502020202020204" pitchFamily="34" charset="0"/>
                  <a:cs typeface="Arial" panose="020B0604020202020204" pitchFamily="34" charset="0"/>
                </a:rPr>
                <a:t>London</a:t>
              </a:r>
              <a:endParaRPr lang="en-US" altLang="zh-CN" sz="1100" dirty="0">
                <a:solidFill>
                  <a:schemeClr val="bg1">
                    <a:lumMod val="50000"/>
                  </a:schemeClr>
                </a:solidFill>
                <a:latin typeface="Century Gothic" panose="020B0502020202020204" pitchFamily="34" charset="0"/>
                <a:cs typeface="Arial" panose="020B0604020202020204" pitchFamily="34" charset="0"/>
              </a:endParaRPr>
            </a:p>
          </p:txBody>
        </p:sp>
        <p:sp>
          <p:nvSpPr>
            <p:cNvPr id="330" name="矩形 329"/>
            <p:cNvSpPr/>
            <p:nvPr/>
          </p:nvSpPr>
          <p:spPr>
            <a:xfrm>
              <a:off x="6330755" y="3429270"/>
              <a:ext cx="694421" cy="461665"/>
            </a:xfrm>
            <a:prstGeom prst="rect">
              <a:avLst/>
            </a:prstGeom>
          </p:spPr>
          <p:txBody>
            <a:bodyPr wrap="square">
              <a:spAutoFit/>
            </a:bodyPr>
            <a:lstStyle/>
            <a:p>
              <a:r>
                <a:rPr lang="en-US" altLang="zh-CN" sz="2400" dirty="0">
                  <a:solidFill>
                    <a:srgbClr val="00A7AA"/>
                  </a:solidFill>
                  <a:latin typeface="Century Gothic" panose="020B0502020202020204" pitchFamily="34" charset="0"/>
                  <a:cs typeface="Arial" panose="020B0604020202020204" pitchFamily="34" charset="0"/>
                </a:rPr>
                <a:t>139</a:t>
              </a:r>
            </a:p>
          </p:txBody>
        </p:sp>
      </p:grpSp>
      <p:grpSp>
        <p:nvGrpSpPr>
          <p:cNvPr id="336" name="组合 335"/>
          <p:cNvGrpSpPr/>
          <p:nvPr/>
        </p:nvGrpSpPr>
        <p:grpSpPr>
          <a:xfrm>
            <a:off x="3895526" y="2034838"/>
            <a:ext cx="1213794" cy="2399007"/>
            <a:chOff x="3895526" y="2034838"/>
            <a:chExt cx="1213794" cy="2399007"/>
          </a:xfrm>
        </p:grpSpPr>
        <p:sp>
          <p:nvSpPr>
            <p:cNvPr id="301" name="椭圆 300"/>
            <p:cNvSpPr/>
            <p:nvPr/>
          </p:nvSpPr>
          <p:spPr>
            <a:xfrm>
              <a:off x="4407609" y="2034838"/>
              <a:ext cx="189629" cy="189629"/>
            </a:xfrm>
            <a:prstGeom prst="ellipse">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4" name="直接连接符 313"/>
            <p:cNvCxnSpPr/>
            <p:nvPr/>
          </p:nvCxnSpPr>
          <p:spPr>
            <a:xfrm>
              <a:off x="4502423" y="2224467"/>
              <a:ext cx="0" cy="151429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32" name="组合 331"/>
            <p:cNvGrpSpPr/>
            <p:nvPr/>
          </p:nvGrpSpPr>
          <p:grpSpPr>
            <a:xfrm>
              <a:off x="3895526" y="3845081"/>
              <a:ext cx="1213794" cy="588764"/>
              <a:chOff x="395989" y="3509014"/>
              <a:chExt cx="1213794" cy="588764"/>
            </a:xfrm>
          </p:grpSpPr>
          <p:sp>
            <p:nvSpPr>
              <p:cNvPr id="333" name="矩形 332"/>
              <p:cNvSpPr/>
              <p:nvPr/>
            </p:nvSpPr>
            <p:spPr>
              <a:xfrm>
                <a:off x="622212" y="3509014"/>
                <a:ext cx="762981" cy="230832"/>
              </a:xfrm>
              <a:prstGeom prst="rect">
                <a:avLst/>
              </a:prstGeom>
            </p:spPr>
            <p:txBody>
              <a:bodyPr wrap="square">
                <a:spAutoFit/>
              </a:bodyPr>
              <a:lstStyle/>
              <a:p>
                <a:pPr algn="ctr"/>
                <a:r>
                  <a:rPr lang="en-US" altLang="zh-CN" sz="900" dirty="0">
                    <a:solidFill>
                      <a:srgbClr val="0563B8"/>
                    </a:solidFill>
                    <a:latin typeface="Century Gothic" panose="020B0502020202020204" pitchFamily="34" charset="0"/>
                    <a:cs typeface="Arial" panose="020B0604020202020204" pitchFamily="34" charset="0"/>
                  </a:rPr>
                  <a:t>Insert Info</a:t>
                </a:r>
              </a:p>
            </p:txBody>
          </p:sp>
          <p:sp>
            <p:nvSpPr>
              <p:cNvPr id="334" name="矩形 333"/>
              <p:cNvSpPr/>
              <p:nvPr/>
            </p:nvSpPr>
            <p:spPr>
              <a:xfrm>
                <a:off x="395989" y="3689012"/>
                <a:ext cx="1213794" cy="408766"/>
              </a:xfrm>
              <a:prstGeom prst="rect">
                <a:avLst/>
              </a:prstGeom>
            </p:spPr>
            <p:txBody>
              <a:bodyPr wrap="none">
                <a:spAutoFit/>
              </a:bodyPr>
              <a:lstStyle/>
              <a:p>
                <a:pPr algn="ctr">
                  <a:lnSpc>
                    <a:spcPct val="120000"/>
                  </a:lnSpc>
                </a:pPr>
                <a:r>
                  <a:rPr lang="en-US" altLang="zh-CN" sz="900" dirty="0" smtClean="0">
                    <a:solidFill>
                      <a:schemeClr val="bg1">
                        <a:lumMod val="50000"/>
                      </a:schemeClr>
                    </a:solidFill>
                    <a:latin typeface="Century Gothic" panose="020B0502020202020204" pitchFamily="34" charset="0"/>
                    <a:cs typeface="Arial" panose="020B0604020202020204" pitchFamily="34" charset="0"/>
                  </a:rPr>
                  <a:t>Lorem </a:t>
                </a:r>
                <a:r>
                  <a:rPr lang="en-US" altLang="zh-CN" sz="900" dirty="0">
                    <a:solidFill>
                      <a:schemeClr val="bg1">
                        <a:lumMod val="50000"/>
                      </a:schemeClr>
                    </a:solidFill>
                    <a:latin typeface="Century Gothic" panose="020B0502020202020204" pitchFamily="34" charset="0"/>
                    <a:cs typeface="Arial" panose="020B0604020202020204" pitchFamily="34" charset="0"/>
                  </a:rPr>
                  <a:t>iosum </a:t>
                </a:r>
                <a:r>
                  <a:rPr lang="en-US" altLang="zh-CN" sz="900" dirty="0" smtClean="0">
                    <a:solidFill>
                      <a:schemeClr val="bg1">
                        <a:lumMod val="50000"/>
                      </a:schemeClr>
                    </a:solidFill>
                    <a:latin typeface="Century Gothic" panose="020B0502020202020204" pitchFamily="34" charset="0"/>
                    <a:cs typeface="Arial" panose="020B0604020202020204" pitchFamily="34" charset="0"/>
                  </a:rPr>
                  <a:t>Dolor</a:t>
                </a:r>
              </a:p>
              <a:p>
                <a:pPr algn="ctr">
                  <a:lnSpc>
                    <a:spcPct val="120000"/>
                  </a:lnSpc>
                </a:pPr>
                <a:r>
                  <a:rPr lang="en-US" altLang="zh-CN" sz="900" dirty="0" smtClean="0">
                    <a:solidFill>
                      <a:schemeClr val="bg1">
                        <a:lumMod val="50000"/>
                      </a:schemeClr>
                    </a:solidFill>
                    <a:latin typeface="Century Gothic" panose="020B0502020202020204" pitchFamily="34" charset="0"/>
                    <a:cs typeface="Arial" panose="020B0604020202020204" pitchFamily="34" charset="0"/>
                  </a:rPr>
                  <a:t>Sit amet</a:t>
                </a:r>
                <a:endParaRPr lang="en-US" altLang="zh-CN" sz="900" dirty="0">
                  <a:solidFill>
                    <a:schemeClr val="bg1">
                      <a:lumMod val="50000"/>
                    </a:schemeClr>
                  </a:solidFill>
                  <a:latin typeface="Century Gothic" panose="020B0502020202020204" pitchFamily="34" charset="0"/>
                  <a:cs typeface="Arial" panose="020B0604020202020204" pitchFamily="34" charset="0"/>
                </a:endParaRPr>
              </a:p>
            </p:txBody>
          </p:sp>
        </p:grpSp>
      </p:grpSp>
      <p:grpSp>
        <p:nvGrpSpPr>
          <p:cNvPr id="338" name="组合 337"/>
          <p:cNvGrpSpPr/>
          <p:nvPr/>
        </p:nvGrpSpPr>
        <p:grpSpPr>
          <a:xfrm>
            <a:off x="395989" y="2860154"/>
            <a:ext cx="1213794" cy="1161836"/>
            <a:chOff x="395989" y="2860154"/>
            <a:chExt cx="1213794" cy="1161836"/>
          </a:xfrm>
        </p:grpSpPr>
        <p:sp>
          <p:nvSpPr>
            <p:cNvPr id="293" name="椭圆 292"/>
            <p:cNvSpPr/>
            <p:nvPr/>
          </p:nvSpPr>
          <p:spPr>
            <a:xfrm>
              <a:off x="1086297" y="2860154"/>
              <a:ext cx="189629" cy="189629"/>
            </a:xfrm>
            <a:prstGeom prst="ellipse">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3" name="组合 322"/>
            <p:cNvGrpSpPr/>
            <p:nvPr/>
          </p:nvGrpSpPr>
          <p:grpSpPr>
            <a:xfrm>
              <a:off x="395989" y="3433226"/>
              <a:ext cx="1213794" cy="588764"/>
              <a:chOff x="395989" y="3509014"/>
              <a:chExt cx="1213794" cy="588764"/>
            </a:xfrm>
          </p:grpSpPr>
          <p:sp>
            <p:nvSpPr>
              <p:cNvPr id="302" name="矩形 301"/>
              <p:cNvSpPr/>
              <p:nvPr/>
            </p:nvSpPr>
            <p:spPr>
              <a:xfrm>
                <a:off x="622212" y="3509014"/>
                <a:ext cx="762981" cy="230832"/>
              </a:xfrm>
              <a:prstGeom prst="rect">
                <a:avLst/>
              </a:prstGeom>
            </p:spPr>
            <p:txBody>
              <a:bodyPr wrap="square">
                <a:spAutoFit/>
              </a:bodyPr>
              <a:lstStyle/>
              <a:p>
                <a:r>
                  <a:rPr lang="en-US" altLang="zh-CN" sz="900" dirty="0">
                    <a:solidFill>
                      <a:srgbClr val="0563B8"/>
                    </a:solidFill>
                    <a:latin typeface="Century Gothic" panose="020B0502020202020204" pitchFamily="34" charset="0"/>
                    <a:cs typeface="Arial" panose="020B0604020202020204" pitchFamily="34" charset="0"/>
                  </a:rPr>
                  <a:t>Insert Info</a:t>
                </a:r>
              </a:p>
            </p:txBody>
          </p:sp>
          <p:sp>
            <p:nvSpPr>
              <p:cNvPr id="303" name="矩形 302"/>
              <p:cNvSpPr/>
              <p:nvPr/>
            </p:nvSpPr>
            <p:spPr>
              <a:xfrm>
                <a:off x="395989" y="3689012"/>
                <a:ext cx="1213794" cy="408766"/>
              </a:xfrm>
              <a:prstGeom prst="rect">
                <a:avLst/>
              </a:prstGeom>
            </p:spPr>
            <p:txBody>
              <a:bodyPr wrap="none">
                <a:spAutoFit/>
              </a:bodyPr>
              <a:lstStyle/>
              <a:p>
                <a:pPr algn="ctr">
                  <a:lnSpc>
                    <a:spcPct val="120000"/>
                  </a:lnSpc>
                </a:pPr>
                <a:r>
                  <a:rPr lang="en-US" altLang="zh-CN" sz="900" dirty="0" smtClean="0">
                    <a:solidFill>
                      <a:schemeClr val="bg1">
                        <a:lumMod val="50000"/>
                      </a:schemeClr>
                    </a:solidFill>
                    <a:latin typeface="Century Gothic" panose="020B0502020202020204" pitchFamily="34" charset="0"/>
                    <a:cs typeface="Arial" panose="020B0604020202020204" pitchFamily="34" charset="0"/>
                  </a:rPr>
                  <a:t>Lorem </a:t>
                </a:r>
                <a:r>
                  <a:rPr lang="en-US" altLang="zh-CN" sz="900" dirty="0">
                    <a:solidFill>
                      <a:schemeClr val="bg1">
                        <a:lumMod val="50000"/>
                      </a:schemeClr>
                    </a:solidFill>
                    <a:latin typeface="Century Gothic" panose="020B0502020202020204" pitchFamily="34" charset="0"/>
                    <a:cs typeface="Arial" panose="020B0604020202020204" pitchFamily="34" charset="0"/>
                  </a:rPr>
                  <a:t>iosum </a:t>
                </a:r>
                <a:r>
                  <a:rPr lang="en-US" altLang="zh-CN" sz="900" dirty="0" smtClean="0">
                    <a:solidFill>
                      <a:schemeClr val="bg1">
                        <a:lumMod val="50000"/>
                      </a:schemeClr>
                    </a:solidFill>
                    <a:latin typeface="Century Gothic" panose="020B0502020202020204" pitchFamily="34" charset="0"/>
                    <a:cs typeface="Arial" panose="020B0604020202020204" pitchFamily="34" charset="0"/>
                  </a:rPr>
                  <a:t>Dolor</a:t>
                </a:r>
              </a:p>
              <a:p>
                <a:pPr algn="ctr">
                  <a:lnSpc>
                    <a:spcPct val="120000"/>
                  </a:lnSpc>
                </a:pPr>
                <a:r>
                  <a:rPr lang="en-US" altLang="zh-CN" sz="900" dirty="0" smtClean="0">
                    <a:solidFill>
                      <a:schemeClr val="bg1">
                        <a:lumMod val="50000"/>
                      </a:schemeClr>
                    </a:solidFill>
                    <a:latin typeface="Century Gothic" panose="020B0502020202020204" pitchFamily="34" charset="0"/>
                    <a:cs typeface="Arial" panose="020B0604020202020204" pitchFamily="34" charset="0"/>
                  </a:rPr>
                  <a:t>Sit amet</a:t>
                </a:r>
                <a:endParaRPr lang="en-US" altLang="zh-CN" sz="900" dirty="0">
                  <a:solidFill>
                    <a:schemeClr val="bg1">
                      <a:lumMod val="50000"/>
                    </a:schemeClr>
                  </a:solidFill>
                  <a:latin typeface="Century Gothic" panose="020B0502020202020204" pitchFamily="34" charset="0"/>
                  <a:cs typeface="Arial" panose="020B0604020202020204" pitchFamily="34" charset="0"/>
                </a:endParaRPr>
              </a:p>
            </p:txBody>
          </p:sp>
        </p:grpSp>
        <p:cxnSp>
          <p:nvCxnSpPr>
            <p:cNvPr id="337" name="直接连接符 336"/>
            <p:cNvCxnSpPr/>
            <p:nvPr/>
          </p:nvCxnSpPr>
          <p:spPr>
            <a:xfrm>
              <a:off x="1181111" y="3049841"/>
              <a:ext cx="0" cy="38184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39" name="组合 338"/>
          <p:cNvGrpSpPr/>
          <p:nvPr/>
        </p:nvGrpSpPr>
        <p:grpSpPr>
          <a:xfrm>
            <a:off x="412490" y="524010"/>
            <a:ext cx="5282215" cy="615066"/>
            <a:chOff x="412490" y="524010"/>
            <a:chExt cx="5282215" cy="615066"/>
          </a:xfrm>
        </p:grpSpPr>
        <p:sp>
          <p:nvSpPr>
            <p:cNvPr id="342" name="矩形 341"/>
            <p:cNvSpPr/>
            <p:nvPr/>
          </p:nvSpPr>
          <p:spPr>
            <a:xfrm>
              <a:off x="412490" y="524010"/>
              <a:ext cx="5282215" cy="461665"/>
            </a:xfrm>
            <a:prstGeom prst="rect">
              <a:avLst/>
            </a:prstGeom>
          </p:spPr>
          <p:txBody>
            <a:bodyPr wrap="none">
              <a:spAutoFit/>
            </a:bodyPr>
            <a:lstStyle/>
            <a:p>
              <a:r>
                <a:rPr lang="en-US" altLang="zh-CN" sz="2400" dirty="0">
                  <a:solidFill>
                    <a:srgbClr val="0563B8"/>
                  </a:solidFill>
                  <a:latin typeface="Century Gothic" panose="020B0502020202020204" pitchFamily="34" charset="0"/>
                  <a:cs typeface="Arial" panose="020B0604020202020204" pitchFamily="34" charset="0"/>
                </a:rPr>
                <a:t>Our Retail Reach Across the World</a:t>
              </a:r>
            </a:p>
          </p:txBody>
        </p:sp>
        <p:sp>
          <p:nvSpPr>
            <p:cNvPr id="343" name="矩形 342"/>
            <p:cNvSpPr/>
            <p:nvPr/>
          </p:nvSpPr>
          <p:spPr>
            <a:xfrm>
              <a:off x="412490" y="877466"/>
              <a:ext cx="2666114" cy="261610"/>
            </a:xfrm>
            <a:prstGeom prst="rect">
              <a:avLst/>
            </a:prstGeom>
          </p:spPr>
          <p:txBody>
            <a:bodyPr wrap="none">
              <a:spAutoFit/>
            </a:bodyPr>
            <a:lstStyle/>
            <a:p>
              <a:r>
                <a:rPr lang="en-US" altLang="zh-CN" sz="1100" dirty="0" smtClean="0">
                  <a:solidFill>
                    <a:schemeClr val="bg1">
                      <a:lumMod val="50000"/>
                    </a:schemeClr>
                  </a:solidFill>
                  <a:latin typeface="Century Gothic" panose="020B0502020202020204" pitchFamily="34" charset="0"/>
                  <a:cs typeface="Arial" panose="020B0604020202020204" pitchFamily="34" charset="0"/>
                </a:rPr>
                <a:t>The people that makes stuff happen</a:t>
              </a:r>
              <a:endParaRPr lang="en-US" altLang="zh-CN" sz="1100" dirty="0">
                <a:solidFill>
                  <a:schemeClr val="bg1">
                    <a:lumMod val="50000"/>
                  </a:schemeClr>
                </a:solidFill>
                <a:latin typeface="Century Gothic" panose="020B0502020202020204" pitchFamily="34" charset="0"/>
                <a:cs typeface="Arial" panose="020B0604020202020204" pitchFamily="34" charset="0"/>
              </a:endParaRPr>
            </a:p>
          </p:txBody>
        </p:sp>
      </p:grpSp>
      <p:grpSp>
        <p:nvGrpSpPr>
          <p:cNvPr id="308" name="组合 307"/>
          <p:cNvGrpSpPr/>
          <p:nvPr/>
        </p:nvGrpSpPr>
        <p:grpSpPr>
          <a:xfrm>
            <a:off x="8892480" y="411510"/>
            <a:ext cx="251520" cy="661800"/>
            <a:chOff x="8892480" y="411510"/>
            <a:chExt cx="251520" cy="661800"/>
          </a:xfrm>
        </p:grpSpPr>
        <p:sp>
          <p:nvSpPr>
            <p:cNvPr id="309" name="矩形 308"/>
            <p:cNvSpPr/>
            <p:nvPr/>
          </p:nvSpPr>
          <p:spPr>
            <a:xfrm>
              <a:off x="8892480" y="411510"/>
              <a:ext cx="251520" cy="661800"/>
            </a:xfrm>
            <a:prstGeom prst="rect">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0" name="文本框 19"/>
            <p:cNvSpPr txBox="1"/>
            <p:nvPr/>
          </p:nvSpPr>
          <p:spPr>
            <a:xfrm rot="5400000">
              <a:off x="8688849" y="634418"/>
              <a:ext cx="658780" cy="215444"/>
            </a:xfrm>
            <a:prstGeom prst="rect">
              <a:avLst/>
            </a:prstGeom>
            <a:noFill/>
          </p:spPr>
          <p:txBody>
            <a:bodyPr wrap="square" rtlCol="0">
              <a:spAutoFit/>
            </a:bodyPr>
            <a:lstStyle/>
            <a:p>
              <a:r>
                <a:rPr lang="en-US" altLang="zh-CN" sz="800" dirty="0" smtClean="0">
                  <a:solidFill>
                    <a:schemeClr val="bg1"/>
                  </a:solidFill>
                  <a:latin typeface="Century Gothic" panose="020B0502020202020204" pitchFamily="34" charset="0"/>
                </a:rPr>
                <a:t>PAGE   25</a:t>
              </a:r>
              <a:endParaRPr lang="zh-CN" altLang="en-US" sz="800" dirty="0">
                <a:solidFill>
                  <a:schemeClr val="bg1"/>
                </a:solidFill>
                <a:latin typeface="Century Gothic" panose="020B0502020202020204" pitchFamily="34" charset="0"/>
              </a:endParaRPr>
            </a:p>
          </p:txBody>
        </p:sp>
        <p:grpSp>
          <p:nvGrpSpPr>
            <p:cNvPr id="311" name="组合 310"/>
            <p:cNvGrpSpPr/>
            <p:nvPr/>
          </p:nvGrpSpPr>
          <p:grpSpPr>
            <a:xfrm>
              <a:off x="8964240" y="819459"/>
              <a:ext cx="108000" cy="7834"/>
              <a:chOff x="8953171" y="848034"/>
              <a:chExt cx="130138" cy="7834"/>
            </a:xfrm>
          </p:grpSpPr>
          <p:cxnSp>
            <p:nvCxnSpPr>
              <p:cNvPr id="312" name="直接连接符 311"/>
              <p:cNvCxnSpPr/>
              <p:nvPr/>
            </p:nvCxnSpPr>
            <p:spPr>
              <a:xfrm>
                <a:off x="8953171" y="855868"/>
                <a:ext cx="130138" cy="0"/>
              </a:xfrm>
              <a:prstGeom prst="line">
                <a:avLst/>
              </a:prstGeom>
              <a:ln w="3175">
                <a:solidFill>
                  <a:srgbClr val="008B8E"/>
                </a:solidFill>
              </a:ln>
            </p:spPr>
            <p:style>
              <a:lnRef idx="1">
                <a:schemeClr val="accent1"/>
              </a:lnRef>
              <a:fillRef idx="0">
                <a:schemeClr val="accent1"/>
              </a:fillRef>
              <a:effectRef idx="0">
                <a:schemeClr val="accent1"/>
              </a:effectRef>
              <a:fontRef idx="minor">
                <a:schemeClr val="tx1"/>
              </a:fontRef>
            </p:style>
          </p:cxnSp>
          <p:cxnSp>
            <p:nvCxnSpPr>
              <p:cNvPr id="313" name="直接连接符 312"/>
              <p:cNvCxnSpPr/>
              <p:nvPr/>
            </p:nvCxnSpPr>
            <p:spPr>
              <a:xfrm>
                <a:off x="8953171" y="848034"/>
                <a:ext cx="13013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954360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339"/>
                                        </p:tgtEl>
                                        <p:attrNameLst>
                                          <p:attrName>style.visibility</p:attrName>
                                        </p:attrNameLst>
                                      </p:cBhvr>
                                      <p:to>
                                        <p:strVal val="visible"/>
                                      </p:to>
                                    </p:set>
                                    <p:anim calcmode="lin" valueType="num">
                                      <p:cBhvr additive="base">
                                        <p:cTn id="7" dur="500" fill="hold"/>
                                        <p:tgtEl>
                                          <p:spTgt spid="339"/>
                                        </p:tgtEl>
                                        <p:attrNameLst>
                                          <p:attrName>ppt_x</p:attrName>
                                        </p:attrNameLst>
                                      </p:cBhvr>
                                      <p:tavLst>
                                        <p:tav tm="0">
                                          <p:val>
                                            <p:strVal val="0-#ppt_w/2"/>
                                          </p:val>
                                        </p:tav>
                                        <p:tav tm="100000">
                                          <p:val>
                                            <p:strVal val="#ppt_x"/>
                                          </p:val>
                                        </p:tav>
                                      </p:tavLst>
                                    </p:anim>
                                    <p:anim calcmode="lin" valueType="num">
                                      <p:cBhvr additive="base">
                                        <p:cTn id="8" dur="500" fill="hold"/>
                                        <p:tgtEl>
                                          <p:spTgt spid="339"/>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22" presetClass="entr" presetSubtype="1" fill="hold" nodeType="withEffect">
                                  <p:stCondLst>
                                    <p:cond delay="1500"/>
                                  </p:stCondLst>
                                  <p:childTnLst>
                                    <p:set>
                                      <p:cBhvr>
                                        <p:cTn id="15" dur="1" fill="hold">
                                          <p:stCondLst>
                                            <p:cond delay="0"/>
                                          </p:stCondLst>
                                        </p:cTn>
                                        <p:tgtEl>
                                          <p:spTgt spid="338"/>
                                        </p:tgtEl>
                                        <p:attrNameLst>
                                          <p:attrName>style.visibility</p:attrName>
                                        </p:attrNameLst>
                                      </p:cBhvr>
                                      <p:to>
                                        <p:strVal val="visible"/>
                                      </p:to>
                                    </p:set>
                                    <p:animEffect transition="in" filter="wipe(up)">
                                      <p:cBhvr>
                                        <p:cTn id="16" dur="500"/>
                                        <p:tgtEl>
                                          <p:spTgt spid="338"/>
                                        </p:tgtEl>
                                      </p:cBhvr>
                                    </p:animEffect>
                                  </p:childTnLst>
                                </p:cTn>
                              </p:par>
                              <p:par>
                                <p:cTn id="17" presetID="22" presetClass="entr" presetSubtype="1" fill="hold" nodeType="withEffect">
                                  <p:stCondLst>
                                    <p:cond delay="2000"/>
                                  </p:stCondLst>
                                  <p:childTnLst>
                                    <p:set>
                                      <p:cBhvr>
                                        <p:cTn id="18" dur="1" fill="hold">
                                          <p:stCondLst>
                                            <p:cond delay="0"/>
                                          </p:stCondLst>
                                        </p:cTn>
                                        <p:tgtEl>
                                          <p:spTgt spid="336"/>
                                        </p:tgtEl>
                                        <p:attrNameLst>
                                          <p:attrName>style.visibility</p:attrName>
                                        </p:attrNameLst>
                                      </p:cBhvr>
                                      <p:to>
                                        <p:strVal val="visible"/>
                                      </p:to>
                                    </p:set>
                                    <p:animEffect transition="in" filter="wipe(up)">
                                      <p:cBhvr>
                                        <p:cTn id="19" dur="500"/>
                                        <p:tgtEl>
                                          <p:spTgt spid="336"/>
                                        </p:tgtEl>
                                      </p:cBhvr>
                                    </p:animEffect>
                                  </p:childTnLst>
                                </p:cTn>
                              </p:par>
                              <p:par>
                                <p:cTn id="20" presetID="2" presetClass="entr" presetSubtype="2" decel="100000" fill="hold" nodeType="withEffect">
                                  <p:stCondLst>
                                    <p:cond delay="2500"/>
                                  </p:stCondLst>
                                  <p:childTnLst>
                                    <p:set>
                                      <p:cBhvr>
                                        <p:cTn id="21" dur="1" fill="hold">
                                          <p:stCondLst>
                                            <p:cond delay="0"/>
                                          </p:stCondLst>
                                        </p:cTn>
                                        <p:tgtEl>
                                          <p:spTgt spid="340"/>
                                        </p:tgtEl>
                                        <p:attrNameLst>
                                          <p:attrName>style.visibility</p:attrName>
                                        </p:attrNameLst>
                                      </p:cBhvr>
                                      <p:to>
                                        <p:strVal val="visible"/>
                                      </p:to>
                                    </p:set>
                                    <p:anim calcmode="lin" valueType="num">
                                      <p:cBhvr additive="base">
                                        <p:cTn id="22" dur="500" fill="hold"/>
                                        <p:tgtEl>
                                          <p:spTgt spid="340"/>
                                        </p:tgtEl>
                                        <p:attrNameLst>
                                          <p:attrName>ppt_x</p:attrName>
                                        </p:attrNameLst>
                                      </p:cBhvr>
                                      <p:tavLst>
                                        <p:tav tm="0">
                                          <p:val>
                                            <p:strVal val="1+#ppt_w/2"/>
                                          </p:val>
                                        </p:tav>
                                        <p:tav tm="100000">
                                          <p:val>
                                            <p:strVal val="#ppt_x"/>
                                          </p:val>
                                        </p:tav>
                                      </p:tavLst>
                                    </p:anim>
                                    <p:anim calcmode="lin" valueType="num">
                                      <p:cBhvr additive="base">
                                        <p:cTn id="23" dur="500" fill="hold"/>
                                        <p:tgtEl>
                                          <p:spTgt spid="340"/>
                                        </p:tgtEl>
                                        <p:attrNameLst>
                                          <p:attrName>ppt_y</p:attrName>
                                        </p:attrNameLst>
                                      </p:cBhvr>
                                      <p:tavLst>
                                        <p:tav tm="0">
                                          <p:val>
                                            <p:strVal val="#ppt_y"/>
                                          </p:val>
                                        </p:tav>
                                        <p:tav tm="100000">
                                          <p:val>
                                            <p:strVal val="#ppt_y"/>
                                          </p:val>
                                        </p:tav>
                                      </p:tavLst>
                                    </p:anim>
                                  </p:childTnLst>
                                </p:cTn>
                              </p:par>
                              <p:par>
                                <p:cTn id="24" presetID="2" presetClass="entr" presetSubtype="2" decel="100000" fill="hold" nodeType="withEffect">
                                  <p:stCondLst>
                                    <p:cond delay="275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500" fill="hold"/>
                                        <p:tgtEl>
                                          <p:spTgt spid="344"/>
                                        </p:tgtEl>
                                        <p:attrNameLst>
                                          <p:attrName>ppt_x</p:attrName>
                                        </p:attrNameLst>
                                      </p:cBhvr>
                                      <p:tavLst>
                                        <p:tav tm="0">
                                          <p:val>
                                            <p:strVal val="1+#ppt_w/2"/>
                                          </p:val>
                                        </p:tav>
                                        <p:tav tm="100000">
                                          <p:val>
                                            <p:strVal val="#ppt_x"/>
                                          </p:val>
                                        </p:tav>
                                      </p:tavLst>
                                    </p:anim>
                                    <p:anim calcmode="lin" valueType="num">
                                      <p:cBhvr additive="base">
                                        <p:cTn id="27" dur="500" fill="hold"/>
                                        <p:tgtEl>
                                          <p:spTgt spid="344"/>
                                        </p:tgtEl>
                                        <p:attrNameLst>
                                          <p:attrName>ppt_y</p:attrName>
                                        </p:attrNameLst>
                                      </p:cBhvr>
                                      <p:tavLst>
                                        <p:tav tm="0">
                                          <p:val>
                                            <p:strVal val="#ppt_y"/>
                                          </p:val>
                                        </p:tav>
                                        <p:tav tm="100000">
                                          <p:val>
                                            <p:strVal val="#ppt_y"/>
                                          </p:val>
                                        </p:tav>
                                      </p:tavLst>
                                    </p:anim>
                                  </p:childTnLst>
                                </p:cTn>
                              </p:par>
                              <p:par>
                                <p:cTn id="28" presetID="2" presetClass="entr" presetSubtype="2" decel="100000" fill="hold" nodeType="withEffect">
                                  <p:stCondLst>
                                    <p:cond delay="3000"/>
                                  </p:stCondLst>
                                  <p:childTnLst>
                                    <p:set>
                                      <p:cBhvr>
                                        <p:cTn id="29" dur="1" fill="hold">
                                          <p:stCondLst>
                                            <p:cond delay="0"/>
                                          </p:stCondLst>
                                        </p:cTn>
                                        <p:tgtEl>
                                          <p:spTgt spid="345"/>
                                        </p:tgtEl>
                                        <p:attrNameLst>
                                          <p:attrName>style.visibility</p:attrName>
                                        </p:attrNameLst>
                                      </p:cBhvr>
                                      <p:to>
                                        <p:strVal val="visible"/>
                                      </p:to>
                                    </p:set>
                                    <p:anim calcmode="lin" valueType="num">
                                      <p:cBhvr additive="base">
                                        <p:cTn id="30" dur="500" fill="hold"/>
                                        <p:tgtEl>
                                          <p:spTgt spid="345"/>
                                        </p:tgtEl>
                                        <p:attrNameLst>
                                          <p:attrName>ppt_x</p:attrName>
                                        </p:attrNameLst>
                                      </p:cBhvr>
                                      <p:tavLst>
                                        <p:tav tm="0">
                                          <p:val>
                                            <p:strVal val="1+#ppt_w/2"/>
                                          </p:val>
                                        </p:tav>
                                        <p:tav tm="100000">
                                          <p:val>
                                            <p:strVal val="#ppt_x"/>
                                          </p:val>
                                        </p:tav>
                                      </p:tavLst>
                                    </p:anim>
                                    <p:anim calcmode="lin" valueType="num">
                                      <p:cBhvr additive="base">
                                        <p:cTn id="31" dur="500" fill="hold"/>
                                        <p:tgtEl>
                                          <p:spTgt spid="345"/>
                                        </p:tgtEl>
                                        <p:attrNameLst>
                                          <p:attrName>ppt_y</p:attrName>
                                        </p:attrNameLst>
                                      </p:cBhvr>
                                      <p:tavLst>
                                        <p:tav tm="0">
                                          <p:val>
                                            <p:strVal val="#ppt_y"/>
                                          </p:val>
                                        </p:tav>
                                        <p:tav tm="100000">
                                          <p:val>
                                            <p:strVal val="#ppt_y"/>
                                          </p:val>
                                        </p:tav>
                                      </p:tavLst>
                                    </p:anim>
                                  </p:childTnLst>
                                </p:cTn>
                              </p:par>
                              <p:par>
                                <p:cTn id="32" presetID="2" presetClass="entr" presetSubtype="2" decel="100000" fill="hold" nodeType="withEffect">
                                  <p:stCondLst>
                                    <p:cond delay="3250"/>
                                  </p:stCondLst>
                                  <p:childTnLst>
                                    <p:set>
                                      <p:cBhvr>
                                        <p:cTn id="33" dur="1" fill="hold">
                                          <p:stCondLst>
                                            <p:cond delay="0"/>
                                          </p:stCondLst>
                                        </p:cTn>
                                        <p:tgtEl>
                                          <p:spTgt spid="346"/>
                                        </p:tgtEl>
                                        <p:attrNameLst>
                                          <p:attrName>style.visibility</p:attrName>
                                        </p:attrNameLst>
                                      </p:cBhvr>
                                      <p:to>
                                        <p:strVal val="visible"/>
                                      </p:to>
                                    </p:set>
                                    <p:anim calcmode="lin" valueType="num">
                                      <p:cBhvr additive="base">
                                        <p:cTn id="34" dur="500" fill="hold"/>
                                        <p:tgtEl>
                                          <p:spTgt spid="346"/>
                                        </p:tgtEl>
                                        <p:attrNameLst>
                                          <p:attrName>ppt_x</p:attrName>
                                        </p:attrNameLst>
                                      </p:cBhvr>
                                      <p:tavLst>
                                        <p:tav tm="0">
                                          <p:val>
                                            <p:strVal val="1+#ppt_w/2"/>
                                          </p:val>
                                        </p:tav>
                                        <p:tav tm="100000">
                                          <p:val>
                                            <p:strVal val="#ppt_x"/>
                                          </p:val>
                                        </p:tav>
                                      </p:tavLst>
                                    </p:anim>
                                    <p:anim calcmode="lin" valueType="num">
                                      <p:cBhvr additive="base">
                                        <p:cTn id="35" dur="500" fill="hold"/>
                                        <p:tgtEl>
                                          <p:spTgt spid="346"/>
                                        </p:tgtEl>
                                        <p:attrNameLst>
                                          <p:attrName>ppt_y</p:attrName>
                                        </p:attrNameLst>
                                      </p:cBhvr>
                                      <p:tavLst>
                                        <p:tav tm="0">
                                          <p:val>
                                            <p:strVal val="#ppt_y"/>
                                          </p:val>
                                        </p:tav>
                                        <p:tav tm="100000">
                                          <p:val>
                                            <p:strVal val="#ppt_y"/>
                                          </p:val>
                                        </p:tav>
                                      </p:tavLst>
                                    </p:anim>
                                  </p:childTnLst>
                                </p:cTn>
                              </p:par>
                              <p:par>
                                <p:cTn id="36" presetID="2" presetClass="entr" presetSubtype="2" decel="100000" fill="hold" nodeType="withEffect">
                                  <p:stCondLst>
                                    <p:cond delay="3500"/>
                                  </p:stCondLst>
                                  <p:childTnLst>
                                    <p:set>
                                      <p:cBhvr>
                                        <p:cTn id="37" dur="1" fill="hold">
                                          <p:stCondLst>
                                            <p:cond delay="0"/>
                                          </p:stCondLst>
                                        </p:cTn>
                                        <p:tgtEl>
                                          <p:spTgt spid="347"/>
                                        </p:tgtEl>
                                        <p:attrNameLst>
                                          <p:attrName>style.visibility</p:attrName>
                                        </p:attrNameLst>
                                      </p:cBhvr>
                                      <p:to>
                                        <p:strVal val="visible"/>
                                      </p:to>
                                    </p:set>
                                    <p:anim calcmode="lin" valueType="num">
                                      <p:cBhvr additive="base">
                                        <p:cTn id="38" dur="500" fill="hold"/>
                                        <p:tgtEl>
                                          <p:spTgt spid="347"/>
                                        </p:tgtEl>
                                        <p:attrNameLst>
                                          <p:attrName>ppt_x</p:attrName>
                                        </p:attrNameLst>
                                      </p:cBhvr>
                                      <p:tavLst>
                                        <p:tav tm="0">
                                          <p:val>
                                            <p:strVal val="1+#ppt_w/2"/>
                                          </p:val>
                                        </p:tav>
                                        <p:tav tm="100000">
                                          <p:val>
                                            <p:strVal val="#ppt_x"/>
                                          </p:val>
                                        </p:tav>
                                      </p:tavLst>
                                    </p:anim>
                                    <p:anim calcmode="lin" valueType="num">
                                      <p:cBhvr additive="base">
                                        <p:cTn id="39" dur="500" fill="hold"/>
                                        <p:tgtEl>
                                          <p:spTgt spid="3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412490" y="524010"/>
            <a:ext cx="4402167" cy="615066"/>
            <a:chOff x="412490" y="524010"/>
            <a:chExt cx="4402167" cy="615066"/>
          </a:xfrm>
        </p:grpSpPr>
        <p:sp>
          <p:nvSpPr>
            <p:cNvPr id="2" name="矩形 1"/>
            <p:cNvSpPr/>
            <p:nvPr/>
          </p:nvSpPr>
          <p:spPr>
            <a:xfrm>
              <a:off x="412490" y="524010"/>
              <a:ext cx="4402167" cy="461665"/>
            </a:xfrm>
            <a:prstGeom prst="rect">
              <a:avLst/>
            </a:prstGeom>
          </p:spPr>
          <p:txBody>
            <a:bodyPr wrap="none">
              <a:spAutoFit/>
            </a:bodyPr>
            <a:lstStyle/>
            <a:p>
              <a:r>
                <a:rPr lang="en-US" altLang="zh-CN" sz="2400" dirty="0" smtClean="0">
                  <a:solidFill>
                    <a:srgbClr val="0563B8"/>
                  </a:solidFill>
                  <a:latin typeface="Century Gothic" panose="020B0502020202020204" pitchFamily="34" charset="0"/>
                  <a:cs typeface="Arial" panose="020B0604020202020204" pitchFamily="34" charset="0"/>
                </a:rPr>
                <a:t>Single Lmage Layout Option</a:t>
              </a:r>
            </a:p>
          </p:txBody>
        </p:sp>
        <p:sp>
          <p:nvSpPr>
            <p:cNvPr id="3" name="矩形 2"/>
            <p:cNvSpPr/>
            <p:nvPr/>
          </p:nvSpPr>
          <p:spPr>
            <a:xfrm>
              <a:off x="412490" y="877466"/>
              <a:ext cx="2666114" cy="261610"/>
            </a:xfrm>
            <a:prstGeom prst="rect">
              <a:avLst/>
            </a:prstGeom>
          </p:spPr>
          <p:txBody>
            <a:bodyPr wrap="none">
              <a:spAutoFit/>
            </a:bodyPr>
            <a:lstStyle/>
            <a:p>
              <a:r>
                <a:rPr lang="en-US" altLang="zh-CN" sz="1100" dirty="0" smtClean="0">
                  <a:solidFill>
                    <a:schemeClr val="bg1">
                      <a:lumMod val="50000"/>
                    </a:schemeClr>
                  </a:solidFill>
                  <a:latin typeface="Century Gothic" panose="020B0502020202020204" pitchFamily="34" charset="0"/>
                  <a:cs typeface="Arial" panose="020B0604020202020204" pitchFamily="34" charset="0"/>
                </a:rPr>
                <a:t>The people that makes stuff happen</a:t>
              </a:r>
              <a:endParaRPr lang="en-US" altLang="zh-CN" sz="1100" dirty="0">
                <a:solidFill>
                  <a:schemeClr val="bg1">
                    <a:lumMod val="50000"/>
                  </a:schemeClr>
                </a:solidFill>
                <a:latin typeface="Century Gothic" panose="020B0502020202020204" pitchFamily="34" charset="0"/>
                <a:cs typeface="Arial" panose="020B0604020202020204" pitchFamily="34" charset="0"/>
              </a:endParaRPr>
            </a:p>
          </p:txBody>
        </p:sp>
      </p:grpSp>
      <p:grpSp>
        <p:nvGrpSpPr>
          <p:cNvPr id="16" name="组合 15"/>
          <p:cNvGrpSpPr/>
          <p:nvPr/>
        </p:nvGrpSpPr>
        <p:grpSpPr>
          <a:xfrm>
            <a:off x="3812304" y="1526672"/>
            <a:ext cx="2358517" cy="1337783"/>
            <a:chOff x="4051643" y="1578011"/>
            <a:chExt cx="2358517" cy="1337783"/>
          </a:xfrm>
        </p:grpSpPr>
        <p:sp>
          <p:nvSpPr>
            <p:cNvPr id="128" name="矩形 127"/>
            <p:cNvSpPr/>
            <p:nvPr/>
          </p:nvSpPr>
          <p:spPr>
            <a:xfrm>
              <a:off x="4051643" y="2054020"/>
              <a:ext cx="2358517" cy="861774"/>
            </a:xfrm>
            <a:prstGeom prst="rect">
              <a:avLst/>
            </a:prstGeom>
          </p:spPr>
          <p:txBody>
            <a:bodyPr wrap="square">
              <a:spAutoFit/>
            </a:bodyPr>
            <a:lstStyle/>
            <a:p>
              <a:r>
                <a:rPr lang="en-US" altLang="zh-CN" sz="1000" dirty="0">
                  <a:solidFill>
                    <a:schemeClr val="tx1">
                      <a:lumMod val="85000"/>
                      <a:lumOff val="15000"/>
                    </a:schemeClr>
                  </a:solidFill>
                  <a:latin typeface="Century Gothic" panose="020B0502020202020204" pitchFamily="34" charset="0"/>
                  <a:cs typeface="Arial" panose="020B0604020202020204" pitchFamily="34" charset="0"/>
                </a:rPr>
                <a:t>The concepts national income and national product have roughly the same value and can be used interchangeably if our interest is in their </a:t>
              </a:r>
              <a:r>
                <a:rPr lang="en-US" altLang="zh-CN" sz="1000" dirty="0" smtClean="0">
                  <a:solidFill>
                    <a:schemeClr val="tx1">
                      <a:lumMod val="85000"/>
                      <a:lumOff val="15000"/>
                    </a:schemeClr>
                  </a:solidFill>
                  <a:latin typeface="Century Gothic" panose="020B0502020202020204" pitchFamily="34" charset="0"/>
                  <a:cs typeface="Arial" panose="020B0604020202020204" pitchFamily="34" charset="0"/>
                </a:rPr>
                <a:t>sum</a:t>
              </a:r>
              <a:endParaRPr lang="en-US" altLang="zh-CN" sz="1000" dirty="0">
                <a:solidFill>
                  <a:schemeClr val="tx1">
                    <a:lumMod val="85000"/>
                    <a:lumOff val="15000"/>
                  </a:schemeClr>
                </a:solidFill>
                <a:latin typeface="Century Gothic" panose="020B0502020202020204" pitchFamily="34" charset="0"/>
                <a:cs typeface="Arial" panose="020B0604020202020204" pitchFamily="34" charset="0"/>
              </a:endParaRPr>
            </a:p>
          </p:txBody>
        </p:sp>
        <p:grpSp>
          <p:nvGrpSpPr>
            <p:cNvPr id="12" name="组合 11"/>
            <p:cNvGrpSpPr/>
            <p:nvPr/>
          </p:nvGrpSpPr>
          <p:grpSpPr>
            <a:xfrm>
              <a:off x="4085400" y="1578011"/>
              <a:ext cx="1854752" cy="422357"/>
              <a:chOff x="5435732" y="1578011"/>
              <a:chExt cx="1854752" cy="422357"/>
            </a:xfrm>
          </p:grpSpPr>
          <p:grpSp>
            <p:nvGrpSpPr>
              <p:cNvPr id="80" name="组合 79"/>
              <p:cNvGrpSpPr/>
              <p:nvPr/>
            </p:nvGrpSpPr>
            <p:grpSpPr>
              <a:xfrm>
                <a:off x="5435732" y="1578011"/>
                <a:ext cx="422357" cy="422357"/>
                <a:chOff x="503238" y="1734936"/>
                <a:chExt cx="612620" cy="612620"/>
              </a:xfrm>
            </p:grpSpPr>
            <p:sp>
              <p:nvSpPr>
                <p:cNvPr id="83" name="椭圆 82"/>
                <p:cNvSpPr/>
                <p:nvPr/>
              </p:nvSpPr>
              <p:spPr>
                <a:xfrm>
                  <a:off x="503238" y="1734936"/>
                  <a:ext cx="612620" cy="612620"/>
                </a:xfrm>
                <a:prstGeom prst="ellipse">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4" name="组合 83"/>
                <p:cNvGrpSpPr/>
                <p:nvPr/>
              </p:nvGrpSpPr>
              <p:grpSpPr>
                <a:xfrm>
                  <a:off x="650052" y="1881750"/>
                  <a:ext cx="318993" cy="318993"/>
                  <a:chOff x="13405333" y="-598488"/>
                  <a:chExt cx="479425" cy="479425"/>
                </a:xfrm>
                <a:solidFill>
                  <a:schemeClr val="bg1"/>
                </a:solidFill>
              </p:grpSpPr>
              <p:sp>
                <p:nvSpPr>
                  <p:cNvPr id="85" name="Freeform 7"/>
                  <p:cNvSpPr>
                    <a:spLocks/>
                  </p:cNvSpPr>
                  <p:nvPr/>
                </p:nvSpPr>
                <p:spPr bwMode="auto">
                  <a:xfrm>
                    <a:off x="13494233" y="-509588"/>
                    <a:ext cx="300037" cy="120650"/>
                  </a:xfrm>
                  <a:custGeom>
                    <a:avLst/>
                    <a:gdLst>
                      <a:gd name="T0" fmla="*/ 189 w 189"/>
                      <a:gd name="T1" fmla="*/ 76 h 76"/>
                      <a:gd name="T2" fmla="*/ 0 w 189"/>
                      <a:gd name="T3" fmla="*/ 76 h 76"/>
                      <a:gd name="T4" fmla="*/ 0 w 189"/>
                      <a:gd name="T5" fmla="*/ 0 h 76"/>
                      <a:gd name="T6" fmla="*/ 19 w 189"/>
                      <a:gd name="T7" fmla="*/ 0 h 76"/>
                      <a:gd name="T8" fmla="*/ 19 w 189"/>
                      <a:gd name="T9" fmla="*/ 57 h 76"/>
                      <a:gd name="T10" fmla="*/ 170 w 189"/>
                      <a:gd name="T11" fmla="*/ 57 h 76"/>
                      <a:gd name="T12" fmla="*/ 170 w 189"/>
                      <a:gd name="T13" fmla="*/ 0 h 76"/>
                      <a:gd name="T14" fmla="*/ 189 w 189"/>
                      <a:gd name="T15" fmla="*/ 0 h 76"/>
                      <a:gd name="T16" fmla="*/ 189 w 189"/>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76">
                        <a:moveTo>
                          <a:pt x="189" y="76"/>
                        </a:moveTo>
                        <a:lnTo>
                          <a:pt x="0" y="76"/>
                        </a:lnTo>
                        <a:lnTo>
                          <a:pt x="0" y="0"/>
                        </a:lnTo>
                        <a:lnTo>
                          <a:pt x="19" y="0"/>
                        </a:lnTo>
                        <a:lnTo>
                          <a:pt x="19" y="57"/>
                        </a:lnTo>
                        <a:lnTo>
                          <a:pt x="170" y="57"/>
                        </a:lnTo>
                        <a:lnTo>
                          <a:pt x="170" y="0"/>
                        </a:lnTo>
                        <a:lnTo>
                          <a:pt x="189" y="0"/>
                        </a:lnTo>
                        <a:lnTo>
                          <a:pt x="189"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8"/>
                  <p:cNvSpPr>
                    <a:spLocks/>
                  </p:cNvSpPr>
                  <p:nvPr/>
                </p:nvSpPr>
                <p:spPr bwMode="auto">
                  <a:xfrm>
                    <a:off x="13645045" y="-509588"/>
                    <a:ext cx="88900" cy="60325"/>
                  </a:xfrm>
                  <a:custGeom>
                    <a:avLst/>
                    <a:gdLst>
                      <a:gd name="T0" fmla="*/ 56 w 56"/>
                      <a:gd name="T1" fmla="*/ 38 h 38"/>
                      <a:gd name="T2" fmla="*/ 0 w 56"/>
                      <a:gd name="T3" fmla="*/ 38 h 38"/>
                      <a:gd name="T4" fmla="*/ 0 w 56"/>
                      <a:gd name="T5" fmla="*/ 0 h 38"/>
                      <a:gd name="T6" fmla="*/ 19 w 56"/>
                      <a:gd name="T7" fmla="*/ 0 h 38"/>
                      <a:gd name="T8" fmla="*/ 19 w 56"/>
                      <a:gd name="T9" fmla="*/ 19 h 38"/>
                      <a:gd name="T10" fmla="*/ 37 w 56"/>
                      <a:gd name="T11" fmla="*/ 19 h 38"/>
                      <a:gd name="T12" fmla="*/ 37 w 56"/>
                      <a:gd name="T13" fmla="*/ 0 h 38"/>
                      <a:gd name="T14" fmla="*/ 56 w 56"/>
                      <a:gd name="T15" fmla="*/ 0 h 38"/>
                      <a:gd name="T16" fmla="*/ 56 w 5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56" y="38"/>
                        </a:moveTo>
                        <a:lnTo>
                          <a:pt x="0" y="38"/>
                        </a:lnTo>
                        <a:lnTo>
                          <a:pt x="0" y="0"/>
                        </a:lnTo>
                        <a:lnTo>
                          <a:pt x="19" y="0"/>
                        </a:lnTo>
                        <a:lnTo>
                          <a:pt x="19" y="19"/>
                        </a:lnTo>
                        <a:lnTo>
                          <a:pt x="37" y="19"/>
                        </a:lnTo>
                        <a:lnTo>
                          <a:pt x="37" y="0"/>
                        </a:lnTo>
                        <a:lnTo>
                          <a:pt x="56" y="0"/>
                        </a:lnTo>
                        <a:lnTo>
                          <a:pt x="56"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9"/>
                  <p:cNvSpPr>
                    <a:spLocks/>
                  </p:cNvSpPr>
                  <p:nvPr/>
                </p:nvSpPr>
                <p:spPr bwMode="auto">
                  <a:xfrm>
                    <a:off x="13405333" y="-598488"/>
                    <a:ext cx="479425" cy="479425"/>
                  </a:xfrm>
                  <a:custGeom>
                    <a:avLst/>
                    <a:gdLst>
                      <a:gd name="T0" fmla="*/ 302 w 302"/>
                      <a:gd name="T1" fmla="*/ 302 h 302"/>
                      <a:gd name="T2" fmla="*/ 0 w 302"/>
                      <a:gd name="T3" fmla="*/ 302 h 302"/>
                      <a:gd name="T4" fmla="*/ 0 w 302"/>
                      <a:gd name="T5" fmla="*/ 0 h 302"/>
                      <a:gd name="T6" fmla="*/ 245 w 302"/>
                      <a:gd name="T7" fmla="*/ 0 h 302"/>
                      <a:gd name="T8" fmla="*/ 245 w 302"/>
                      <a:gd name="T9" fmla="*/ 18 h 302"/>
                      <a:gd name="T10" fmla="*/ 18 w 302"/>
                      <a:gd name="T11" fmla="*/ 18 h 302"/>
                      <a:gd name="T12" fmla="*/ 18 w 302"/>
                      <a:gd name="T13" fmla="*/ 283 h 302"/>
                      <a:gd name="T14" fmla="*/ 283 w 302"/>
                      <a:gd name="T15" fmla="*/ 283 h 302"/>
                      <a:gd name="T16" fmla="*/ 283 w 302"/>
                      <a:gd name="T17" fmla="*/ 56 h 302"/>
                      <a:gd name="T18" fmla="*/ 302 w 302"/>
                      <a:gd name="T19" fmla="*/ 56 h 302"/>
                      <a:gd name="T20" fmla="*/ 302 w 302"/>
                      <a:gd name="T2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Rectangle 10"/>
                  <p:cNvSpPr>
                    <a:spLocks noChangeArrowheads="1"/>
                  </p:cNvSpPr>
                  <p:nvPr/>
                </p:nvSpPr>
                <p:spPr bwMode="auto">
                  <a:xfrm>
                    <a:off x="13494233" y="-328613"/>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Rectangle 11"/>
                  <p:cNvSpPr>
                    <a:spLocks noChangeArrowheads="1"/>
                  </p:cNvSpPr>
                  <p:nvPr/>
                </p:nvSpPr>
                <p:spPr bwMode="auto">
                  <a:xfrm>
                    <a:off x="13494233" y="-269875"/>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Rectangle 12"/>
                  <p:cNvSpPr>
                    <a:spLocks noChangeArrowheads="1"/>
                  </p:cNvSpPr>
                  <p:nvPr/>
                </p:nvSpPr>
                <p:spPr bwMode="auto">
                  <a:xfrm>
                    <a:off x="13494233" y="-209550"/>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129" name="矩形 128"/>
              <p:cNvSpPr/>
              <p:nvPr/>
            </p:nvSpPr>
            <p:spPr>
              <a:xfrm>
                <a:off x="5862633" y="1666079"/>
                <a:ext cx="1427851" cy="276999"/>
              </a:xfrm>
              <a:prstGeom prst="rect">
                <a:avLst/>
              </a:prstGeom>
            </p:spPr>
            <p:txBody>
              <a:bodyPr wrap="square">
                <a:spAutoFit/>
              </a:bodyPr>
              <a:lstStyle/>
              <a:p>
                <a:r>
                  <a:rPr lang="en-US" altLang="zh-CN" sz="1200" dirty="0" smtClean="0">
                    <a:solidFill>
                      <a:srgbClr val="0563B8"/>
                    </a:solidFill>
                    <a:latin typeface="Century Gothic" panose="020B0502020202020204" pitchFamily="34" charset="0"/>
                    <a:cs typeface="Arial" panose="020B0604020202020204" pitchFamily="34" charset="0"/>
                  </a:rPr>
                  <a:t>Add The Title</a:t>
                </a:r>
                <a:endParaRPr lang="en-US" altLang="zh-CN" sz="1200" dirty="0">
                  <a:solidFill>
                    <a:srgbClr val="0563B8"/>
                  </a:solidFill>
                  <a:latin typeface="Century Gothic" panose="020B0502020202020204" pitchFamily="34" charset="0"/>
                  <a:cs typeface="Arial" panose="020B0604020202020204" pitchFamily="34" charset="0"/>
                </a:endParaRPr>
              </a:p>
            </p:txBody>
          </p:sp>
        </p:grpSp>
      </p:grpSp>
      <p:grpSp>
        <p:nvGrpSpPr>
          <p:cNvPr id="17" name="组合 16"/>
          <p:cNvGrpSpPr/>
          <p:nvPr/>
        </p:nvGrpSpPr>
        <p:grpSpPr>
          <a:xfrm>
            <a:off x="6366383" y="1526672"/>
            <a:ext cx="2358517" cy="1337783"/>
            <a:chOff x="6605722" y="1578011"/>
            <a:chExt cx="2358517" cy="1337783"/>
          </a:xfrm>
        </p:grpSpPr>
        <p:sp>
          <p:nvSpPr>
            <p:cNvPr id="131" name="矩形 130"/>
            <p:cNvSpPr/>
            <p:nvPr/>
          </p:nvSpPr>
          <p:spPr>
            <a:xfrm>
              <a:off x="6605722" y="2054020"/>
              <a:ext cx="2358517" cy="861774"/>
            </a:xfrm>
            <a:prstGeom prst="rect">
              <a:avLst/>
            </a:prstGeom>
          </p:spPr>
          <p:txBody>
            <a:bodyPr wrap="square">
              <a:spAutoFit/>
            </a:bodyPr>
            <a:lstStyle/>
            <a:p>
              <a:r>
                <a:rPr lang="en-US" altLang="zh-CN" sz="1000" dirty="0">
                  <a:solidFill>
                    <a:schemeClr val="tx1">
                      <a:lumMod val="85000"/>
                      <a:lumOff val="15000"/>
                    </a:schemeClr>
                  </a:solidFill>
                  <a:latin typeface="Century Gothic" panose="020B0502020202020204" pitchFamily="34" charset="0"/>
                  <a:cs typeface="Arial" panose="020B0604020202020204" pitchFamily="34" charset="0"/>
                </a:rPr>
                <a:t>The concepts national income and national product have roughly the same value and can be used interchangeably if our interest is in their sum</a:t>
              </a:r>
            </a:p>
          </p:txBody>
        </p:sp>
        <p:sp>
          <p:nvSpPr>
            <p:cNvPr id="135" name="椭圆 134"/>
            <p:cNvSpPr/>
            <p:nvPr/>
          </p:nvSpPr>
          <p:spPr>
            <a:xfrm>
              <a:off x="6639479" y="1578011"/>
              <a:ext cx="422357" cy="422357"/>
            </a:xfrm>
            <a:prstGeom prst="ellipse">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矩形 133"/>
            <p:cNvSpPr/>
            <p:nvPr/>
          </p:nvSpPr>
          <p:spPr>
            <a:xfrm>
              <a:off x="7066380" y="1666079"/>
              <a:ext cx="1427851" cy="276999"/>
            </a:xfrm>
            <a:prstGeom prst="rect">
              <a:avLst/>
            </a:prstGeom>
          </p:spPr>
          <p:txBody>
            <a:bodyPr wrap="square">
              <a:spAutoFit/>
            </a:bodyPr>
            <a:lstStyle/>
            <a:p>
              <a:r>
                <a:rPr lang="en-US" altLang="zh-CN" sz="1200" dirty="0" smtClean="0">
                  <a:solidFill>
                    <a:srgbClr val="0563B8"/>
                  </a:solidFill>
                  <a:latin typeface="Century Gothic" panose="020B0502020202020204" pitchFamily="34" charset="0"/>
                  <a:cs typeface="Arial" panose="020B0604020202020204" pitchFamily="34" charset="0"/>
                </a:rPr>
                <a:t>Add The Title</a:t>
              </a:r>
              <a:endParaRPr lang="en-US" altLang="zh-CN" sz="1200" dirty="0">
                <a:solidFill>
                  <a:srgbClr val="0563B8"/>
                </a:solidFill>
                <a:latin typeface="Century Gothic" panose="020B0502020202020204" pitchFamily="34" charset="0"/>
                <a:cs typeface="Arial" panose="020B0604020202020204" pitchFamily="34" charset="0"/>
              </a:endParaRPr>
            </a:p>
          </p:txBody>
        </p:sp>
        <p:grpSp>
          <p:nvGrpSpPr>
            <p:cNvPr id="15" name="组合 14"/>
            <p:cNvGrpSpPr/>
            <p:nvPr/>
          </p:nvGrpSpPr>
          <p:grpSpPr>
            <a:xfrm>
              <a:off x="6740695" y="1720009"/>
              <a:ext cx="219923" cy="151470"/>
              <a:chOff x="9641770" y="1952307"/>
              <a:chExt cx="219923" cy="151470"/>
            </a:xfrm>
          </p:grpSpPr>
          <p:sp>
            <p:nvSpPr>
              <p:cNvPr id="109" name="Rectangle 27"/>
              <p:cNvSpPr>
                <a:spLocks noChangeArrowheads="1"/>
              </p:cNvSpPr>
              <p:nvPr/>
            </p:nvSpPr>
            <p:spPr bwMode="auto">
              <a:xfrm>
                <a:off x="9682550" y="201420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Rectangle 28"/>
              <p:cNvSpPr>
                <a:spLocks noChangeArrowheads="1"/>
              </p:cNvSpPr>
              <p:nvPr/>
            </p:nvSpPr>
            <p:spPr bwMode="auto">
              <a:xfrm>
                <a:off x="9724059" y="201420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Rectangle 29"/>
              <p:cNvSpPr>
                <a:spLocks noChangeArrowheads="1"/>
              </p:cNvSpPr>
              <p:nvPr/>
            </p:nvSpPr>
            <p:spPr bwMode="auto">
              <a:xfrm>
                <a:off x="9765568" y="201420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Rectangle 30"/>
              <p:cNvSpPr>
                <a:spLocks noChangeArrowheads="1"/>
              </p:cNvSpPr>
              <p:nvPr/>
            </p:nvSpPr>
            <p:spPr bwMode="auto">
              <a:xfrm>
                <a:off x="9807077" y="2014206"/>
                <a:ext cx="13108"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Rectangle 31"/>
              <p:cNvSpPr>
                <a:spLocks noChangeArrowheads="1"/>
              </p:cNvSpPr>
              <p:nvPr/>
            </p:nvSpPr>
            <p:spPr bwMode="auto">
              <a:xfrm>
                <a:off x="9682550" y="1986533"/>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Rectangle 32"/>
              <p:cNvSpPr>
                <a:spLocks noChangeArrowheads="1"/>
              </p:cNvSpPr>
              <p:nvPr/>
            </p:nvSpPr>
            <p:spPr bwMode="auto">
              <a:xfrm>
                <a:off x="9724059" y="1986533"/>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Rectangle 33"/>
              <p:cNvSpPr>
                <a:spLocks noChangeArrowheads="1"/>
              </p:cNvSpPr>
              <p:nvPr/>
            </p:nvSpPr>
            <p:spPr bwMode="auto">
              <a:xfrm>
                <a:off x="9765568" y="1986533"/>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Rectangle 34"/>
              <p:cNvSpPr>
                <a:spLocks noChangeArrowheads="1"/>
              </p:cNvSpPr>
              <p:nvPr/>
            </p:nvSpPr>
            <p:spPr bwMode="auto">
              <a:xfrm>
                <a:off x="9807077" y="1986533"/>
                <a:ext cx="13108"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Rectangle 35"/>
              <p:cNvSpPr>
                <a:spLocks noChangeArrowheads="1"/>
              </p:cNvSpPr>
              <p:nvPr/>
            </p:nvSpPr>
            <p:spPr bwMode="auto">
              <a:xfrm>
                <a:off x="9696387" y="2055714"/>
                <a:ext cx="110690"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36"/>
              <p:cNvSpPr>
                <a:spLocks/>
              </p:cNvSpPr>
              <p:nvPr/>
            </p:nvSpPr>
            <p:spPr bwMode="auto">
              <a:xfrm>
                <a:off x="9641770" y="1952307"/>
                <a:ext cx="219923" cy="151470"/>
              </a:xfrm>
              <a:custGeom>
                <a:avLst/>
                <a:gdLst>
                  <a:gd name="T0" fmla="*/ 302 w 302"/>
                  <a:gd name="T1" fmla="*/ 208 h 208"/>
                  <a:gd name="T2" fmla="*/ 0 w 302"/>
                  <a:gd name="T3" fmla="*/ 208 h 208"/>
                  <a:gd name="T4" fmla="*/ 0 w 302"/>
                  <a:gd name="T5" fmla="*/ 28 h 208"/>
                  <a:gd name="T6" fmla="*/ 19 w 302"/>
                  <a:gd name="T7" fmla="*/ 28 h 208"/>
                  <a:gd name="T8" fmla="*/ 19 w 302"/>
                  <a:gd name="T9" fmla="*/ 189 h 208"/>
                  <a:gd name="T10" fmla="*/ 283 w 302"/>
                  <a:gd name="T11" fmla="*/ 189 h 208"/>
                  <a:gd name="T12" fmla="*/ 283 w 302"/>
                  <a:gd name="T13" fmla="*/ 19 h 208"/>
                  <a:gd name="T14" fmla="*/ 0 w 302"/>
                  <a:gd name="T15" fmla="*/ 19 h 208"/>
                  <a:gd name="T16" fmla="*/ 0 w 302"/>
                  <a:gd name="T17" fmla="*/ 0 h 208"/>
                  <a:gd name="T18" fmla="*/ 302 w 302"/>
                  <a:gd name="T19" fmla="*/ 0 h 208"/>
                  <a:gd name="T20" fmla="*/ 302 w 302"/>
                  <a:gd name="T21"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208">
                    <a:moveTo>
                      <a:pt x="302" y="208"/>
                    </a:moveTo>
                    <a:lnTo>
                      <a:pt x="0" y="208"/>
                    </a:lnTo>
                    <a:lnTo>
                      <a:pt x="0" y="28"/>
                    </a:lnTo>
                    <a:lnTo>
                      <a:pt x="19" y="28"/>
                    </a:lnTo>
                    <a:lnTo>
                      <a:pt x="19" y="189"/>
                    </a:lnTo>
                    <a:lnTo>
                      <a:pt x="283" y="189"/>
                    </a:lnTo>
                    <a:lnTo>
                      <a:pt x="283" y="19"/>
                    </a:lnTo>
                    <a:lnTo>
                      <a:pt x="0" y="19"/>
                    </a:lnTo>
                    <a:lnTo>
                      <a:pt x="0" y="0"/>
                    </a:lnTo>
                    <a:lnTo>
                      <a:pt x="302" y="0"/>
                    </a:lnTo>
                    <a:lnTo>
                      <a:pt x="302" y="20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19" name="组合 18"/>
          <p:cNvGrpSpPr/>
          <p:nvPr/>
        </p:nvGrpSpPr>
        <p:grpSpPr>
          <a:xfrm>
            <a:off x="3812304" y="3141154"/>
            <a:ext cx="2358517" cy="1337783"/>
            <a:chOff x="4051643" y="2893539"/>
            <a:chExt cx="2358517" cy="1337783"/>
          </a:xfrm>
        </p:grpSpPr>
        <p:sp>
          <p:nvSpPr>
            <p:cNvPr id="143" name="矩形 142"/>
            <p:cNvSpPr/>
            <p:nvPr/>
          </p:nvSpPr>
          <p:spPr>
            <a:xfrm>
              <a:off x="4051643" y="3369548"/>
              <a:ext cx="2358517" cy="861774"/>
            </a:xfrm>
            <a:prstGeom prst="rect">
              <a:avLst/>
            </a:prstGeom>
          </p:spPr>
          <p:txBody>
            <a:bodyPr wrap="square">
              <a:spAutoFit/>
            </a:bodyPr>
            <a:lstStyle/>
            <a:p>
              <a:r>
                <a:rPr lang="en-US" altLang="zh-CN" sz="1000" dirty="0">
                  <a:solidFill>
                    <a:schemeClr val="tx1">
                      <a:lumMod val="85000"/>
                      <a:lumOff val="15000"/>
                    </a:schemeClr>
                  </a:solidFill>
                  <a:latin typeface="Century Gothic" panose="020B0502020202020204" pitchFamily="34" charset="0"/>
                  <a:cs typeface="Arial" panose="020B0604020202020204" pitchFamily="34" charset="0"/>
                </a:rPr>
                <a:t>The concepts national income and national product have roughly the same value and can be used interchangeably if our interest is in their sum</a:t>
              </a:r>
            </a:p>
          </p:txBody>
        </p:sp>
        <p:sp>
          <p:nvSpPr>
            <p:cNvPr id="147" name="椭圆 146"/>
            <p:cNvSpPr/>
            <p:nvPr/>
          </p:nvSpPr>
          <p:spPr>
            <a:xfrm>
              <a:off x="4085400" y="2893539"/>
              <a:ext cx="422357" cy="422357"/>
            </a:xfrm>
            <a:prstGeom prst="ellipse">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矩形 145"/>
            <p:cNvSpPr/>
            <p:nvPr/>
          </p:nvSpPr>
          <p:spPr>
            <a:xfrm>
              <a:off x="4512301" y="2981607"/>
              <a:ext cx="1427851" cy="276999"/>
            </a:xfrm>
            <a:prstGeom prst="rect">
              <a:avLst/>
            </a:prstGeom>
          </p:spPr>
          <p:txBody>
            <a:bodyPr wrap="square">
              <a:spAutoFit/>
            </a:bodyPr>
            <a:lstStyle/>
            <a:p>
              <a:r>
                <a:rPr lang="en-US" altLang="zh-CN" sz="1200" dirty="0" smtClean="0">
                  <a:solidFill>
                    <a:srgbClr val="0563B8"/>
                  </a:solidFill>
                  <a:latin typeface="Century Gothic" panose="020B0502020202020204" pitchFamily="34" charset="0"/>
                  <a:cs typeface="Arial" panose="020B0604020202020204" pitchFamily="34" charset="0"/>
                </a:rPr>
                <a:t>Add The Title</a:t>
              </a:r>
              <a:endParaRPr lang="en-US" altLang="zh-CN" sz="1200" dirty="0">
                <a:solidFill>
                  <a:srgbClr val="0563B8"/>
                </a:solidFill>
                <a:latin typeface="Century Gothic" panose="020B0502020202020204" pitchFamily="34" charset="0"/>
                <a:cs typeface="Arial" panose="020B0604020202020204" pitchFamily="34" charset="0"/>
              </a:endParaRPr>
            </a:p>
          </p:txBody>
        </p:sp>
        <p:grpSp>
          <p:nvGrpSpPr>
            <p:cNvPr id="119" name="组合 118"/>
            <p:cNvGrpSpPr/>
            <p:nvPr/>
          </p:nvGrpSpPr>
          <p:grpSpPr>
            <a:xfrm>
              <a:off x="4187321" y="2997240"/>
              <a:ext cx="218514" cy="214955"/>
              <a:chOff x="14627708" y="5551488"/>
              <a:chExt cx="487362" cy="479425"/>
            </a:xfrm>
            <a:solidFill>
              <a:schemeClr val="bg1"/>
            </a:solidFill>
          </p:grpSpPr>
          <p:sp>
            <p:nvSpPr>
              <p:cNvPr id="120" name="Freeform 37"/>
              <p:cNvSpPr>
                <a:spLocks noEditPoints="1"/>
              </p:cNvSpPr>
              <p:nvPr/>
            </p:nvSpPr>
            <p:spPr bwMode="auto">
              <a:xfrm>
                <a:off x="14727720" y="5645150"/>
                <a:ext cx="296862" cy="295275"/>
              </a:xfrm>
              <a:custGeom>
                <a:avLst/>
                <a:gdLst>
                  <a:gd name="T0" fmla="*/ 81 w 187"/>
                  <a:gd name="T1" fmla="*/ 186 h 186"/>
                  <a:gd name="T2" fmla="*/ 0 w 187"/>
                  <a:gd name="T3" fmla="*/ 106 h 186"/>
                  <a:gd name="T4" fmla="*/ 107 w 187"/>
                  <a:gd name="T5" fmla="*/ 0 h 186"/>
                  <a:gd name="T6" fmla="*/ 187 w 187"/>
                  <a:gd name="T7" fmla="*/ 80 h 186"/>
                  <a:gd name="T8" fmla="*/ 81 w 187"/>
                  <a:gd name="T9" fmla="*/ 186 h 186"/>
                  <a:gd name="T10" fmla="*/ 26 w 187"/>
                  <a:gd name="T11" fmla="*/ 106 h 186"/>
                  <a:gd name="T12" fmla="*/ 81 w 187"/>
                  <a:gd name="T13" fmla="*/ 158 h 186"/>
                  <a:gd name="T14" fmla="*/ 159 w 187"/>
                  <a:gd name="T15" fmla="*/ 80 h 186"/>
                  <a:gd name="T16" fmla="*/ 107 w 187"/>
                  <a:gd name="T17" fmla="*/ 26 h 186"/>
                  <a:gd name="T18" fmla="*/ 26 w 187"/>
                  <a:gd name="T19" fmla="*/ 10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186">
                    <a:moveTo>
                      <a:pt x="81" y="186"/>
                    </a:moveTo>
                    <a:lnTo>
                      <a:pt x="0" y="106"/>
                    </a:lnTo>
                    <a:lnTo>
                      <a:pt x="107" y="0"/>
                    </a:lnTo>
                    <a:lnTo>
                      <a:pt x="187" y="80"/>
                    </a:lnTo>
                    <a:lnTo>
                      <a:pt x="81" y="186"/>
                    </a:lnTo>
                    <a:close/>
                    <a:moveTo>
                      <a:pt x="26" y="106"/>
                    </a:moveTo>
                    <a:lnTo>
                      <a:pt x="81" y="158"/>
                    </a:lnTo>
                    <a:lnTo>
                      <a:pt x="159" y="80"/>
                    </a:lnTo>
                    <a:lnTo>
                      <a:pt x="107" y="26"/>
                    </a:lnTo>
                    <a:lnTo>
                      <a:pt x="26"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38"/>
              <p:cNvSpPr>
                <a:spLocks/>
              </p:cNvSpPr>
              <p:nvPr/>
            </p:nvSpPr>
            <p:spPr bwMode="auto">
              <a:xfrm>
                <a:off x="14627708" y="5835650"/>
                <a:ext cx="201612" cy="195263"/>
              </a:xfrm>
              <a:custGeom>
                <a:avLst/>
                <a:gdLst>
                  <a:gd name="T0" fmla="*/ 26 w 54"/>
                  <a:gd name="T1" fmla="*/ 52 h 52"/>
                  <a:gd name="T2" fmla="*/ 9 w 54"/>
                  <a:gd name="T3" fmla="*/ 45 h 52"/>
                  <a:gd name="T4" fmla="*/ 9 w 54"/>
                  <a:gd name="T5" fmla="*/ 11 h 52"/>
                  <a:gd name="T6" fmla="*/ 20 w 54"/>
                  <a:gd name="T7" fmla="*/ 0 h 52"/>
                  <a:gd name="T8" fmla="*/ 26 w 54"/>
                  <a:gd name="T9" fmla="*/ 6 h 52"/>
                  <a:gd name="T10" fmla="*/ 15 w 54"/>
                  <a:gd name="T11" fmla="*/ 17 h 52"/>
                  <a:gd name="T12" fmla="*/ 10 w 54"/>
                  <a:gd name="T13" fmla="*/ 28 h 52"/>
                  <a:gd name="T14" fmla="*/ 15 w 54"/>
                  <a:gd name="T15" fmla="*/ 39 h 52"/>
                  <a:gd name="T16" fmla="*/ 26 w 54"/>
                  <a:gd name="T17" fmla="*/ 44 h 52"/>
                  <a:gd name="T18" fmla="*/ 37 w 54"/>
                  <a:gd name="T19" fmla="*/ 39 h 52"/>
                  <a:gd name="T20" fmla="*/ 48 w 54"/>
                  <a:gd name="T21" fmla="*/ 28 h 52"/>
                  <a:gd name="T22" fmla="*/ 54 w 54"/>
                  <a:gd name="T23" fmla="*/ 34 h 52"/>
                  <a:gd name="T24" fmla="*/ 43 w 54"/>
                  <a:gd name="T25" fmla="*/ 45 h 52"/>
                  <a:gd name="T26" fmla="*/ 26 w 54"/>
                  <a:gd name="T2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2">
                    <a:moveTo>
                      <a:pt x="26" y="52"/>
                    </a:moveTo>
                    <a:cubicBezTo>
                      <a:pt x="20" y="52"/>
                      <a:pt x="14" y="50"/>
                      <a:pt x="9" y="45"/>
                    </a:cubicBezTo>
                    <a:cubicBezTo>
                      <a:pt x="0" y="36"/>
                      <a:pt x="0" y="20"/>
                      <a:pt x="9" y="11"/>
                    </a:cubicBezTo>
                    <a:cubicBezTo>
                      <a:pt x="20" y="0"/>
                      <a:pt x="20" y="0"/>
                      <a:pt x="20" y="0"/>
                    </a:cubicBezTo>
                    <a:cubicBezTo>
                      <a:pt x="26" y="6"/>
                      <a:pt x="26" y="6"/>
                      <a:pt x="26" y="6"/>
                    </a:cubicBezTo>
                    <a:cubicBezTo>
                      <a:pt x="15" y="17"/>
                      <a:pt x="15" y="17"/>
                      <a:pt x="15" y="17"/>
                    </a:cubicBezTo>
                    <a:cubicBezTo>
                      <a:pt x="12" y="20"/>
                      <a:pt x="10" y="24"/>
                      <a:pt x="10" y="28"/>
                    </a:cubicBezTo>
                    <a:cubicBezTo>
                      <a:pt x="10" y="32"/>
                      <a:pt x="12" y="36"/>
                      <a:pt x="15" y="39"/>
                    </a:cubicBezTo>
                    <a:cubicBezTo>
                      <a:pt x="18" y="42"/>
                      <a:pt x="22" y="44"/>
                      <a:pt x="26" y="44"/>
                    </a:cubicBezTo>
                    <a:cubicBezTo>
                      <a:pt x="30" y="44"/>
                      <a:pt x="34" y="42"/>
                      <a:pt x="37" y="39"/>
                    </a:cubicBezTo>
                    <a:cubicBezTo>
                      <a:pt x="48" y="28"/>
                      <a:pt x="48" y="28"/>
                      <a:pt x="48" y="28"/>
                    </a:cubicBezTo>
                    <a:cubicBezTo>
                      <a:pt x="54" y="34"/>
                      <a:pt x="54" y="34"/>
                      <a:pt x="54" y="34"/>
                    </a:cubicBezTo>
                    <a:cubicBezTo>
                      <a:pt x="43" y="45"/>
                      <a:pt x="43" y="45"/>
                      <a:pt x="43" y="45"/>
                    </a:cubicBezTo>
                    <a:cubicBezTo>
                      <a:pt x="38" y="50"/>
                      <a:pt x="32" y="52"/>
                      <a:pt x="26" y="5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Freeform 39"/>
              <p:cNvSpPr>
                <a:spLocks/>
              </p:cNvSpPr>
              <p:nvPr/>
            </p:nvSpPr>
            <p:spPr bwMode="auto">
              <a:xfrm>
                <a:off x="14919808" y="5551488"/>
                <a:ext cx="195262" cy="193675"/>
              </a:xfrm>
              <a:custGeom>
                <a:avLst/>
                <a:gdLst>
                  <a:gd name="T0" fmla="*/ 34 w 52"/>
                  <a:gd name="T1" fmla="*/ 52 h 52"/>
                  <a:gd name="T2" fmla="*/ 28 w 52"/>
                  <a:gd name="T3" fmla="*/ 46 h 52"/>
                  <a:gd name="T4" fmla="*/ 39 w 52"/>
                  <a:gd name="T5" fmla="*/ 35 h 52"/>
                  <a:gd name="T6" fmla="*/ 44 w 52"/>
                  <a:gd name="T7" fmla="*/ 24 h 52"/>
                  <a:gd name="T8" fmla="*/ 39 w 52"/>
                  <a:gd name="T9" fmla="*/ 13 h 52"/>
                  <a:gd name="T10" fmla="*/ 17 w 52"/>
                  <a:gd name="T11" fmla="*/ 13 h 52"/>
                  <a:gd name="T12" fmla="*/ 6 w 52"/>
                  <a:gd name="T13" fmla="*/ 24 h 52"/>
                  <a:gd name="T14" fmla="*/ 0 w 52"/>
                  <a:gd name="T15" fmla="*/ 18 h 52"/>
                  <a:gd name="T16" fmla="*/ 11 w 52"/>
                  <a:gd name="T17" fmla="*/ 7 h 52"/>
                  <a:gd name="T18" fmla="*/ 28 w 52"/>
                  <a:gd name="T19" fmla="*/ 0 h 52"/>
                  <a:gd name="T20" fmla="*/ 45 w 52"/>
                  <a:gd name="T21" fmla="*/ 7 h 52"/>
                  <a:gd name="T22" fmla="*/ 52 w 52"/>
                  <a:gd name="T23" fmla="*/ 24 h 52"/>
                  <a:gd name="T24" fmla="*/ 45 w 52"/>
                  <a:gd name="T25" fmla="*/ 41 h 52"/>
                  <a:gd name="T26" fmla="*/ 34 w 52"/>
                  <a:gd name="T2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2">
                    <a:moveTo>
                      <a:pt x="34" y="52"/>
                    </a:moveTo>
                    <a:cubicBezTo>
                      <a:pt x="28" y="46"/>
                      <a:pt x="28" y="46"/>
                      <a:pt x="28" y="46"/>
                    </a:cubicBezTo>
                    <a:cubicBezTo>
                      <a:pt x="39" y="35"/>
                      <a:pt x="39" y="35"/>
                      <a:pt x="39" y="35"/>
                    </a:cubicBezTo>
                    <a:cubicBezTo>
                      <a:pt x="42" y="32"/>
                      <a:pt x="44" y="28"/>
                      <a:pt x="44" y="24"/>
                    </a:cubicBezTo>
                    <a:cubicBezTo>
                      <a:pt x="44" y="20"/>
                      <a:pt x="42" y="16"/>
                      <a:pt x="39" y="13"/>
                    </a:cubicBezTo>
                    <a:cubicBezTo>
                      <a:pt x="33" y="7"/>
                      <a:pt x="23" y="7"/>
                      <a:pt x="17" y="13"/>
                    </a:cubicBezTo>
                    <a:cubicBezTo>
                      <a:pt x="6" y="24"/>
                      <a:pt x="6" y="24"/>
                      <a:pt x="6" y="24"/>
                    </a:cubicBezTo>
                    <a:cubicBezTo>
                      <a:pt x="0" y="18"/>
                      <a:pt x="0" y="18"/>
                      <a:pt x="0" y="18"/>
                    </a:cubicBezTo>
                    <a:cubicBezTo>
                      <a:pt x="11" y="7"/>
                      <a:pt x="11" y="7"/>
                      <a:pt x="11" y="7"/>
                    </a:cubicBezTo>
                    <a:cubicBezTo>
                      <a:pt x="16" y="2"/>
                      <a:pt x="22" y="0"/>
                      <a:pt x="28" y="0"/>
                    </a:cubicBezTo>
                    <a:cubicBezTo>
                      <a:pt x="34" y="0"/>
                      <a:pt x="40" y="2"/>
                      <a:pt x="45" y="7"/>
                    </a:cubicBezTo>
                    <a:cubicBezTo>
                      <a:pt x="50" y="12"/>
                      <a:pt x="52" y="18"/>
                      <a:pt x="52" y="24"/>
                    </a:cubicBezTo>
                    <a:cubicBezTo>
                      <a:pt x="52" y="30"/>
                      <a:pt x="50" y="36"/>
                      <a:pt x="45" y="41"/>
                    </a:cubicBezTo>
                    <a:lnTo>
                      <a:pt x="34"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40"/>
              <p:cNvSpPr>
                <a:spLocks/>
              </p:cNvSpPr>
              <p:nvPr/>
            </p:nvSpPr>
            <p:spPr bwMode="auto">
              <a:xfrm>
                <a:off x="14791220" y="5783263"/>
                <a:ext cx="46037" cy="44450"/>
              </a:xfrm>
              <a:custGeom>
                <a:avLst/>
                <a:gdLst>
                  <a:gd name="T0" fmla="*/ 15 w 29"/>
                  <a:gd name="T1" fmla="*/ 28 h 28"/>
                  <a:gd name="T2" fmla="*/ 0 w 29"/>
                  <a:gd name="T3" fmla="*/ 14 h 28"/>
                  <a:gd name="T4" fmla="*/ 15 w 29"/>
                  <a:gd name="T5" fmla="*/ 0 h 28"/>
                  <a:gd name="T6" fmla="*/ 29 w 29"/>
                  <a:gd name="T7" fmla="*/ 14 h 28"/>
                  <a:gd name="T8" fmla="*/ 15 w 29"/>
                  <a:gd name="T9" fmla="*/ 28 h 28"/>
                </a:gdLst>
                <a:ahLst/>
                <a:cxnLst>
                  <a:cxn ang="0">
                    <a:pos x="T0" y="T1"/>
                  </a:cxn>
                  <a:cxn ang="0">
                    <a:pos x="T2" y="T3"/>
                  </a:cxn>
                  <a:cxn ang="0">
                    <a:pos x="T4" y="T5"/>
                  </a:cxn>
                  <a:cxn ang="0">
                    <a:pos x="T6" y="T7"/>
                  </a:cxn>
                  <a:cxn ang="0">
                    <a:pos x="T8" y="T9"/>
                  </a:cxn>
                </a:cxnLst>
                <a:rect l="0" t="0" r="r" b="b"/>
                <a:pathLst>
                  <a:path w="29" h="28">
                    <a:moveTo>
                      <a:pt x="15" y="28"/>
                    </a:moveTo>
                    <a:lnTo>
                      <a:pt x="0" y="14"/>
                    </a:lnTo>
                    <a:lnTo>
                      <a:pt x="15" y="0"/>
                    </a:lnTo>
                    <a:lnTo>
                      <a:pt x="29" y="14"/>
                    </a:lnTo>
                    <a:lnTo>
                      <a:pt x="15"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41"/>
              <p:cNvSpPr>
                <a:spLocks/>
              </p:cNvSpPr>
              <p:nvPr/>
            </p:nvSpPr>
            <p:spPr bwMode="auto">
              <a:xfrm>
                <a:off x="14851545" y="5768975"/>
                <a:ext cx="46037" cy="44450"/>
              </a:xfrm>
              <a:custGeom>
                <a:avLst/>
                <a:gdLst>
                  <a:gd name="T0" fmla="*/ 14 w 29"/>
                  <a:gd name="T1" fmla="*/ 28 h 28"/>
                  <a:gd name="T2" fmla="*/ 0 w 29"/>
                  <a:gd name="T3" fmla="*/ 14 h 28"/>
                  <a:gd name="T4" fmla="*/ 14 w 29"/>
                  <a:gd name="T5" fmla="*/ 0 h 28"/>
                  <a:gd name="T6" fmla="*/ 29 w 29"/>
                  <a:gd name="T7" fmla="*/ 14 h 28"/>
                  <a:gd name="T8" fmla="*/ 14 w 29"/>
                  <a:gd name="T9" fmla="*/ 28 h 28"/>
                </a:gdLst>
                <a:ahLst/>
                <a:cxnLst>
                  <a:cxn ang="0">
                    <a:pos x="T0" y="T1"/>
                  </a:cxn>
                  <a:cxn ang="0">
                    <a:pos x="T2" y="T3"/>
                  </a:cxn>
                  <a:cxn ang="0">
                    <a:pos x="T4" y="T5"/>
                  </a:cxn>
                  <a:cxn ang="0">
                    <a:pos x="T6" y="T7"/>
                  </a:cxn>
                  <a:cxn ang="0">
                    <a:pos x="T8" y="T9"/>
                  </a:cxn>
                </a:cxnLst>
                <a:rect l="0" t="0" r="r" b="b"/>
                <a:pathLst>
                  <a:path w="29" h="28">
                    <a:moveTo>
                      <a:pt x="14" y="28"/>
                    </a:moveTo>
                    <a:lnTo>
                      <a:pt x="0" y="14"/>
                    </a:lnTo>
                    <a:lnTo>
                      <a:pt x="14" y="0"/>
                    </a:lnTo>
                    <a:lnTo>
                      <a:pt x="29" y="14"/>
                    </a:lnTo>
                    <a:lnTo>
                      <a:pt x="14"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42"/>
              <p:cNvSpPr>
                <a:spLocks/>
              </p:cNvSpPr>
              <p:nvPr/>
            </p:nvSpPr>
            <p:spPr bwMode="auto">
              <a:xfrm>
                <a:off x="14867420" y="5708650"/>
                <a:ext cx="44450" cy="44450"/>
              </a:xfrm>
              <a:custGeom>
                <a:avLst/>
                <a:gdLst>
                  <a:gd name="T0" fmla="*/ 14 w 28"/>
                  <a:gd name="T1" fmla="*/ 28 h 28"/>
                  <a:gd name="T2" fmla="*/ 0 w 28"/>
                  <a:gd name="T3" fmla="*/ 14 h 28"/>
                  <a:gd name="T4" fmla="*/ 14 w 28"/>
                  <a:gd name="T5" fmla="*/ 0 h 28"/>
                  <a:gd name="T6" fmla="*/ 28 w 28"/>
                  <a:gd name="T7" fmla="*/ 14 h 28"/>
                  <a:gd name="T8" fmla="*/ 14 w 28"/>
                  <a:gd name="T9" fmla="*/ 28 h 28"/>
                </a:gdLst>
                <a:ahLst/>
                <a:cxnLst>
                  <a:cxn ang="0">
                    <a:pos x="T0" y="T1"/>
                  </a:cxn>
                  <a:cxn ang="0">
                    <a:pos x="T2" y="T3"/>
                  </a:cxn>
                  <a:cxn ang="0">
                    <a:pos x="T4" y="T5"/>
                  </a:cxn>
                  <a:cxn ang="0">
                    <a:pos x="T6" y="T7"/>
                  </a:cxn>
                  <a:cxn ang="0">
                    <a:pos x="T8" y="T9"/>
                  </a:cxn>
                </a:cxnLst>
                <a:rect l="0" t="0" r="r" b="b"/>
                <a:pathLst>
                  <a:path w="28" h="28">
                    <a:moveTo>
                      <a:pt x="14" y="28"/>
                    </a:moveTo>
                    <a:lnTo>
                      <a:pt x="0" y="14"/>
                    </a:lnTo>
                    <a:lnTo>
                      <a:pt x="14" y="0"/>
                    </a:lnTo>
                    <a:lnTo>
                      <a:pt x="28" y="14"/>
                    </a:lnTo>
                    <a:lnTo>
                      <a:pt x="14"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Freeform 43"/>
              <p:cNvSpPr>
                <a:spLocks/>
              </p:cNvSpPr>
              <p:nvPr/>
            </p:nvSpPr>
            <p:spPr bwMode="auto">
              <a:xfrm>
                <a:off x="14837258" y="5827713"/>
                <a:ext cx="44450" cy="46038"/>
              </a:xfrm>
              <a:custGeom>
                <a:avLst/>
                <a:gdLst>
                  <a:gd name="T0" fmla="*/ 14 w 28"/>
                  <a:gd name="T1" fmla="*/ 29 h 29"/>
                  <a:gd name="T2" fmla="*/ 0 w 28"/>
                  <a:gd name="T3" fmla="*/ 15 h 29"/>
                  <a:gd name="T4" fmla="*/ 14 w 28"/>
                  <a:gd name="T5" fmla="*/ 0 h 29"/>
                  <a:gd name="T6" fmla="*/ 28 w 28"/>
                  <a:gd name="T7" fmla="*/ 15 h 29"/>
                  <a:gd name="T8" fmla="*/ 14 w 28"/>
                  <a:gd name="T9" fmla="*/ 29 h 29"/>
                </a:gdLst>
                <a:ahLst/>
                <a:cxnLst>
                  <a:cxn ang="0">
                    <a:pos x="T0" y="T1"/>
                  </a:cxn>
                  <a:cxn ang="0">
                    <a:pos x="T2" y="T3"/>
                  </a:cxn>
                  <a:cxn ang="0">
                    <a:pos x="T4" y="T5"/>
                  </a:cxn>
                  <a:cxn ang="0">
                    <a:pos x="T6" y="T7"/>
                  </a:cxn>
                  <a:cxn ang="0">
                    <a:pos x="T8" y="T9"/>
                  </a:cxn>
                </a:cxnLst>
                <a:rect l="0" t="0" r="r" b="b"/>
                <a:pathLst>
                  <a:path w="28" h="29">
                    <a:moveTo>
                      <a:pt x="14" y="29"/>
                    </a:moveTo>
                    <a:lnTo>
                      <a:pt x="0" y="15"/>
                    </a:lnTo>
                    <a:lnTo>
                      <a:pt x="14" y="0"/>
                    </a:lnTo>
                    <a:lnTo>
                      <a:pt x="28" y="15"/>
                    </a:lnTo>
                    <a:lnTo>
                      <a:pt x="14"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44"/>
              <p:cNvSpPr>
                <a:spLocks/>
              </p:cNvSpPr>
              <p:nvPr/>
            </p:nvSpPr>
            <p:spPr bwMode="auto">
              <a:xfrm>
                <a:off x="14911870" y="5753100"/>
                <a:ext cx="44450" cy="46038"/>
              </a:xfrm>
              <a:custGeom>
                <a:avLst/>
                <a:gdLst>
                  <a:gd name="T0" fmla="*/ 14 w 28"/>
                  <a:gd name="T1" fmla="*/ 29 h 29"/>
                  <a:gd name="T2" fmla="*/ 0 w 28"/>
                  <a:gd name="T3" fmla="*/ 14 h 29"/>
                  <a:gd name="T4" fmla="*/ 14 w 28"/>
                  <a:gd name="T5" fmla="*/ 0 h 29"/>
                  <a:gd name="T6" fmla="*/ 28 w 28"/>
                  <a:gd name="T7" fmla="*/ 14 h 29"/>
                  <a:gd name="T8" fmla="*/ 14 w 28"/>
                  <a:gd name="T9" fmla="*/ 29 h 29"/>
                </a:gdLst>
                <a:ahLst/>
                <a:cxnLst>
                  <a:cxn ang="0">
                    <a:pos x="T0" y="T1"/>
                  </a:cxn>
                  <a:cxn ang="0">
                    <a:pos x="T2" y="T3"/>
                  </a:cxn>
                  <a:cxn ang="0">
                    <a:pos x="T4" y="T5"/>
                  </a:cxn>
                  <a:cxn ang="0">
                    <a:pos x="T6" y="T7"/>
                  </a:cxn>
                  <a:cxn ang="0">
                    <a:pos x="T8" y="T9"/>
                  </a:cxn>
                </a:cxnLst>
                <a:rect l="0" t="0" r="r" b="b"/>
                <a:pathLst>
                  <a:path w="28" h="29">
                    <a:moveTo>
                      <a:pt x="14" y="29"/>
                    </a:moveTo>
                    <a:lnTo>
                      <a:pt x="0" y="14"/>
                    </a:lnTo>
                    <a:lnTo>
                      <a:pt x="14" y="0"/>
                    </a:lnTo>
                    <a:lnTo>
                      <a:pt x="28" y="14"/>
                    </a:lnTo>
                    <a:lnTo>
                      <a:pt x="14"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18" name="组合 17"/>
          <p:cNvGrpSpPr/>
          <p:nvPr/>
        </p:nvGrpSpPr>
        <p:grpSpPr>
          <a:xfrm>
            <a:off x="6366383" y="3141154"/>
            <a:ext cx="2358517" cy="1337783"/>
            <a:chOff x="6605722" y="2893539"/>
            <a:chExt cx="2358517" cy="1337783"/>
          </a:xfrm>
        </p:grpSpPr>
        <p:sp>
          <p:nvSpPr>
            <p:cNvPr id="155" name="矩形 154"/>
            <p:cNvSpPr/>
            <p:nvPr/>
          </p:nvSpPr>
          <p:spPr>
            <a:xfrm>
              <a:off x="6605722" y="3369548"/>
              <a:ext cx="2358517" cy="861774"/>
            </a:xfrm>
            <a:prstGeom prst="rect">
              <a:avLst/>
            </a:prstGeom>
          </p:spPr>
          <p:txBody>
            <a:bodyPr wrap="square">
              <a:spAutoFit/>
            </a:bodyPr>
            <a:lstStyle/>
            <a:p>
              <a:r>
                <a:rPr lang="en-US" altLang="zh-CN" sz="1000" dirty="0">
                  <a:solidFill>
                    <a:schemeClr val="tx1">
                      <a:lumMod val="85000"/>
                      <a:lumOff val="15000"/>
                    </a:schemeClr>
                  </a:solidFill>
                  <a:latin typeface="Century Gothic" panose="020B0502020202020204" pitchFamily="34" charset="0"/>
                  <a:cs typeface="Arial" panose="020B0604020202020204" pitchFamily="34" charset="0"/>
                </a:rPr>
                <a:t>The concepts national income and national product have roughly the same value and can be used interchangeably if our interest is in their sum</a:t>
              </a:r>
            </a:p>
          </p:txBody>
        </p:sp>
        <p:sp>
          <p:nvSpPr>
            <p:cNvPr id="156" name="椭圆 155"/>
            <p:cNvSpPr/>
            <p:nvPr/>
          </p:nvSpPr>
          <p:spPr>
            <a:xfrm>
              <a:off x="6639479" y="2893539"/>
              <a:ext cx="422357" cy="422357"/>
            </a:xfrm>
            <a:prstGeom prst="ellipse">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矩形 156"/>
            <p:cNvSpPr/>
            <p:nvPr/>
          </p:nvSpPr>
          <p:spPr>
            <a:xfrm>
              <a:off x="7066380" y="2981607"/>
              <a:ext cx="1427851" cy="276999"/>
            </a:xfrm>
            <a:prstGeom prst="rect">
              <a:avLst/>
            </a:prstGeom>
          </p:spPr>
          <p:txBody>
            <a:bodyPr wrap="square">
              <a:spAutoFit/>
            </a:bodyPr>
            <a:lstStyle/>
            <a:p>
              <a:r>
                <a:rPr lang="en-US" altLang="zh-CN" sz="1200" dirty="0" smtClean="0">
                  <a:solidFill>
                    <a:srgbClr val="0563B8"/>
                  </a:solidFill>
                  <a:latin typeface="Century Gothic" panose="020B0502020202020204" pitchFamily="34" charset="0"/>
                  <a:cs typeface="Arial" panose="020B0604020202020204" pitchFamily="34" charset="0"/>
                </a:rPr>
                <a:t>Add The Title</a:t>
              </a:r>
              <a:endParaRPr lang="en-US" altLang="zh-CN" sz="1200" dirty="0">
                <a:solidFill>
                  <a:srgbClr val="0563B8"/>
                </a:solidFill>
                <a:latin typeface="Century Gothic" panose="020B0502020202020204" pitchFamily="34" charset="0"/>
                <a:cs typeface="Arial" panose="020B0604020202020204" pitchFamily="34" charset="0"/>
              </a:endParaRPr>
            </a:p>
          </p:txBody>
        </p:sp>
        <p:grpSp>
          <p:nvGrpSpPr>
            <p:cNvPr id="101" name="组合 100"/>
            <p:cNvGrpSpPr/>
            <p:nvPr/>
          </p:nvGrpSpPr>
          <p:grpSpPr>
            <a:xfrm>
              <a:off x="6754411" y="2998032"/>
              <a:ext cx="212641" cy="213370"/>
              <a:chOff x="13416445" y="3094038"/>
              <a:chExt cx="463550" cy="465138"/>
            </a:xfrm>
            <a:solidFill>
              <a:schemeClr val="bg1"/>
            </a:solidFill>
          </p:grpSpPr>
          <p:sp>
            <p:nvSpPr>
              <p:cNvPr id="102" name="Freeform 23"/>
              <p:cNvSpPr>
                <a:spLocks noEditPoints="1"/>
              </p:cNvSpPr>
              <p:nvPr/>
            </p:nvSpPr>
            <p:spPr bwMode="auto">
              <a:xfrm>
                <a:off x="13464070" y="3094038"/>
                <a:ext cx="415925" cy="417513"/>
              </a:xfrm>
              <a:custGeom>
                <a:avLst/>
                <a:gdLst>
                  <a:gd name="T0" fmla="*/ 102 w 262"/>
                  <a:gd name="T1" fmla="*/ 263 h 263"/>
                  <a:gd name="T2" fmla="*/ 0 w 262"/>
                  <a:gd name="T3" fmla="*/ 159 h 263"/>
                  <a:gd name="T4" fmla="*/ 203 w 262"/>
                  <a:gd name="T5" fmla="*/ 0 h 263"/>
                  <a:gd name="T6" fmla="*/ 262 w 262"/>
                  <a:gd name="T7" fmla="*/ 59 h 263"/>
                  <a:gd name="T8" fmla="*/ 102 w 262"/>
                  <a:gd name="T9" fmla="*/ 263 h 263"/>
                  <a:gd name="T10" fmla="*/ 29 w 262"/>
                  <a:gd name="T11" fmla="*/ 161 h 263"/>
                  <a:gd name="T12" fmla="*/ 100 w 262"/>
                  <a:gd name="T13" fmla="*/ 234 h 263"/>
                  <a:gd name="T14" fmla="*/ 237 w 262"/>
                  <a:gd name="T15" fmla="*/ 62 h 263"/>
                  <a:gd name="T16" fmla="*/ 201 w 262"/>
                  <a:gd name="T17" fmla="*/ 26 h 263"/>
                  <a:gd name="T18" fmla="*/ 29 w 262"/>
                  <a:gd name="T19" fmla="*/ 16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 h="263">
                    <a:moveTo>
                      <a:pt x="102" y="263"/>
                    </a:moveTo>
                    <a:lnTo>
                      <a:pt x="0" y="159"/>
                    </a:lnTo>
                    <a:lnTo>
                      <a:pt x="203" y="0"/>
                    </a:lnTo>
                    <a:lnTo>
                      <a:pt x="262" y="59"/>
                    </a:lnTo>
                    <a:lnTo>
                      <a:pt x="102" y="263"/>
                    </a:lnTo>
                    <a:close/>
                    <a:moveTo>
                      <a:pt x="29" y="161"/>
                    </a:moveTo>
                    <a:lnTo>
                      <a:pt x="100" y="234"/>
                    </a:lnTo>
                    <a:lnTo>
                      <a:pt x="237" y="62"/>
                    </a:lnTo>
                    <a:lnTo>
                      <a:pt x="201" y="26"/>
                    </a:lnTo>
                    <a:lnTo>
                      <a:pt x="29" y="1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24"/>
              <p:cNvSpPr>
                <a:spLocks/>
              </p:cNvSpPr>
              <p:nvPr/>
            </p:nvSpPr>
            <p:spPr bwMode="auto">
              <a:xfrm>
                <a:off x="13565670" y="3184525"/>
                <a:ext cx="220662" cy="179388"/>
              </a:xfrm>
              <a:custGeom>
                <a:avLst/>
                <a:gdLst>
                  <a:gd name="T0" fmla="*/ 12 w 139"/>
                  <a:gd name="T1" fmla="*/ 113 h 113"/>
                  <a:gd name="T2" fmla="*/ 0 w 139"/>
                  <a:gd name="T3" fmla="*/ 99 h 113"/>
                  <a:gd name="T4" fmla="*/ 128 w 139"/>
                  <a:gd name="T5" fmla="*/ 0 h 113"/>
                  <a:gd name="T6" fmla="*/ 139 w 139"/>
                  <a:gd name="T7" fmla="*/ 14 h 113"/>
                  <a:gd name="T8" fmla="*/ 12 w 139"/>
                  <a:gd name="T9" fmla="*/ 113 h 113"/>
                </a:gdLst>
                <a:ahLst/>
                <a:cxnLst>
                  <a:cxn ang="0">
                    <a:pos x="T0" y="T1"/>
                  </a:cxn>
                  <a:cxn ang="0">
                    <a:pos x="T2" y="T3"/>
                  </a:cxn>
                  <a:cxn ang="0">
                    <a:pos x="T4" y="T5"/>
                  </a:cxn>
                  <a:cxn ang="0">
                    <a:pos x="T6" y="T7"/>
                  </a:cxn>
                  <a:cxn ang="0">
                    <a:pos x="T8" y="T9"/>
                  </a:cxn>
                </a:cxnLst>
                <a:rect l="0" t="0" r="r" b="b"/>
                <a:pathLst>
                  <a:path w="139" h="113">
                    <a:moveTo>
                      <a:pt x="12" y="113"/>
                    </a:moveTo>
                    <a:lnTo>
                      <a:pt x="0" y="99"/>
                    </a:lnTo>
                    <a:lnTo>
                      <a:pt x="128" y="0"/>
                    </a:lnTo>
                    <a:lnTo>
                      <a:pt x="139" y="14"/>
                    </a:lnTo>
                    <a:lnTo>
                      <a:pt x="1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25"/>
              <p:cNvSpPr>
                <a:spLocks/>
              </p:cNvSpPr>
              <p:nvPr/>
            </p:nvSpPr>
            <p:spPr bwMode="auto">
              <a:xfrm>
                <a:off x="13427558" y="3387725"/>
                <a:ext cx="160337" cy="160338"/>
              </a:xfrm>
              <a:custGeom>
                <a:avLst/>
                <a:gdLst>
                  <a:gd name="T0" fmla="*/ 12 w 43"/>
                  <a:gd name="T1" fmla="*/ 43 h 43"/>
                  <a:gd name="T2" fmla="*/ 0 w 43"/>
                  <a:gd name="T3" fmla="*/ 31 h 43"/>
                  <a:gd name="T4" fmla="*/ 3 w 43"/>
                  <a:gd name="T5" fmla="*/ 29 h 43"/>
                  <a:gd name="T6" fmla="*/ 3 w 43"/>
                  <a:gd name="T7" fmla="*/ 12 h 43"/>
                  <a:gd name="T8" fmla="*/ 0 w 43"/>
                  <a:gd name="T9" fmla="*/ 9 h 43"/>
                  <a:gd name="T10" fmla="*/ 9 w 43"/>
                  <a:gd name="T11" fmla="*/ 0 h 43"/>
                  <a:gd name="T12" fmla="*/ 14 w 43"/>
                  <a:gd name="T13" fmla="*/ 6 h 43"/>
                  <a:gd name="T14" fmla="*/ 11 w 43"/>
                  <a:gd name="T15" fmla="*/ 9 h 43"/>
                  <a:gd name="T16" fmla="*/ 11 w 43"/>
                  <a:gd name="T17" fmla="*/ 31 h 43"/>
                  <a:gd name="T18" fmla="*/ 12 w 43"/>
                  <a:gd name="T19" fmla="*/ 32 h 43"/>
                  <a:gd name="T20" fmla="*/ 34 w 43"/>
                  <a:gd name="T21" fmla="*/ 32 h 43"/>
                  <a:gd name="T22" fmla="*/ 37 w 43"/>
                  <a:gd name="T23" fmla="*/ 29 h 43"/>
                  <a:gd name="T24" fmla="*/ 43 w 43"/>
                  <a:gd name="T25" fmla="*/ 34 h 43"/>
                  <a:gd name="T26" fmla="*/ 34 w 43"/>
                  <a:gd name="T27" fmla="*/ 43 h 43"/>
                  <a:gd name="T28" fmla="*/ 31 w 43"/>
                  <a:gd name="T29" fmla="*/ 40 h 43"/>
                  <a:gd name="T30" fmla="*/ 14 w 43"/>
                  <a:gd name="T31" fmla="*/ 40 h 43"/>
                  <a:gd name="T32" fmla="*/ 12 w 43"/>
                  <a:gd name="T3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43">
                    <a:moveTo>
                      <a:pt x="12" y="43"/>
                    </a:moveTo>
                    <a:cubicBezTo>
                      <a:pt x="0" y="31"/>
                      <a:pt x="0" y="31"/>
                      <a:pt x="0" y="31"/>
                    </a:cubicBezTo>
                    <a:cubicBezTo>
                      <a:pt x="3" y="29"/>
                      <a:pt x="3" y="29"/>
                      <a:pt x="3" y="29"/>
                    </a:cubicBezTo>
                    <a:cubicBezTo>
                      <a:pt x="8" y="24"/>
                      <a:pt x="8" y="16"/>
                      <a:pt x="3" y="12"/>
                    </a:cubicBezTo>
                    <a:cubicBezTo>
                      <a:pt x="0" y="9"/>
                      <a:pt x="0" y="9"/>
                      <a:pt x="0" y="9"/>
                    </a:cubicBezTo>
                    <a:cubicBezTo>
                      <a:pt x="9" y="0"/>
                      <a:pt x="9" y="0"/>
                      <a:pt x="9" y="0"/>
                    </a:cubicBezTo>
                    <a:cubicBezTo>
                      <a:pt x="14" y="6"/>
                      <a:pt x="14" y="6"/>
                      <a:pt x="14" y="6"/>
                    </a:cubicBezTo>
                    <a:cubicBezTo>
                      <a:pt x="11" y="9"/>
                      <a:pt x="11" y="9"/>
                      <a:pt x="11" y="9"/>
                    </a:cubicBezTo>
                    <a:cubicBezTo>
                      <a:pt x="16" y="16"/>
                      <a:pt x="16" y="25"/>
                      <a:pt x="11" y="31"/>
                    </a:cubicBezTo>
                    <a:cubicBezTo>
                      <a:pt x="12" y="32"/>
                      <a:pt x="12" y="32"/>
                      <a:pt x="12" y="32"/>
                    </a:cubicBezTo>
                    <a:cubicBezTo>
                      <a:pt x="18" y="27"/>
                      <a:pt x="27" y="27"/>
                      <a:pt x="34" y="32"/>
                    </a:cubicBezTo>
                    <a:cubicBezTo>
                      <a:pt x="37" y="29"/>
                      <a:pt x="37" y="29"/>
                      <a:pt x="37" y="29"/>
                    </a:cubicBezTo>
                    <a:cubicBezTo>
                      <a:pt x="43" y="34"/>
                      <a:pt x="43" y="34"/>
                      <a:pt x="43" y="34"/>
                    </a:cubicBezTo>
                    <a:cubicBezTo>
                      <a:pt x="34" y="43"/>
                      <a:pt x="34" y="43"/>
                      <a:pt x="34" y="43"/>
                    </a:cubicBezTo>
                    <a:cubicBezTo>
                      <a:pt x="31" y="40"/>
                      <a:pt x="31" y="40"/>
                      <a:pt x="31" y="40"/>
                    </a:cubicBezTo>
                    <a:cubicBezTo>
                      <a:pt x="27" y="35"/>
                      <a:pt x="19" y="35"/>
                      <a:pt x="14" y="40"/>
                    </a:cubicBezTo>
                    <a:lnTo>
                      <a:pt x="12"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26"/>
              <p:cNvSpPr>
                <a:spLocks/>
              </p:cNvSpPr>
              <p:nvPr/>
            </p:nvSpPr>
            <p:spPr bwMode="auto">
              <a:xfrm>
                <a:off x="13416445" y="3503613"/>
                <a:ext cx="55562" cy="55563"/>
              </a:xfrm>
              <a:custGeom>
                <a:avLst/>
                <a:gdLst>
                  <a:gd name="T0" fmla="*/ 14 w 35"/>
                  <a:gd name="T1" fmla="*/ 35 h 35"/>
                  <a:gd name="T2" fmla="*/ 0 w 35"/>
                  <a:gd name="T3" fmla="*/ 21 h 35"/>
                  <a:gd name="T4" fmla="*/ 21 w 35"/>
                  <a:gd name="T5" fmla="*/ 0 h 35"/>
                  <a:gd name="T6" fmla="*/ 35 w 35"/>
                  <a:gd name="T7" fmla="*/ 14 h 35"/>
                  <a:gd name="T8" fmla="*/ 14 w 35"/>
                  <a:gd name="T9" fmla="*/ 35 h 35"/>
                </a:gdLst>
                <a:ahLst/>
                <a:cxnLst>
                  <a:cxn ang="0">
                    <a:pos x="T0" y="T1"/>
                  </a:cxn>
                  <a:cxn ang="0">
                    <a:pos x="T2" y="T3"/>
                  </a:cxn>
                  <a:cxn ang="0">
                    <a:pos x="T4" y="T5"/>
                  </a:cxn>
                  <a:cxn ang="0">
                    <a:pos x="T6" y="T7"/>
                  </a:cxn>
                  <a:cxn ang="0">
                    <a:pos x="T8" y="T9"/>
                  </a:cxn>
                </a:cxnLst>
                <a:rect l="0" t="0" r="r" b="b"/>
                <a:pathLst>
                  <a:path w="35" h="35">
                    <a:moveTo>
                      <a:pt x="14" y="35"/>
                    </a:moveTo>
                    <a:lnTo>
                      <a:pt x="0" y="21"/>
                    </a:lnTo>
                    <a:lnTo>
                      <a:pt x="21" y="0"/>
                    </a:lnTo>
                    <a:lnTo>
                      <a:pt x="35" y="14"/>
                    </a:lnTo>
                    <a:lnTo>
                      <a:pt x="1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pic>
        <p:nvPicPr>
          <p:cNvPr id="169" name="图片 168"/>
          <p:cNvPicPr>
            <a:picLocks noChangeAspect="1"/>
          </p:cNvPicPr>
          <p:nvPr/>
        </p:nvPicPr>
        <p:blipFill rotWithShape="1">
          <a:blip r:embed="rId2" cstate="print">
            <a:extLst>
              <a:ext uri="{28A0092B-C50C-407E-A947-70E740481C1C}">
                <a14:useLocalDpi xmlns:a14="http://schemas.microsoft.com/office/drawing/2010/main" val="0"/>
              </a:ext>
            </a:extLst>
          </a:blip>
          <a:srcRect l="589" t="15882" r="654" b="5979"/>
          <a:stretch/>
        </p:blipFill>
        <p:spPr>
          <a:xfrm>
            <a:off x="503238" y="1395508"/>
            <a:ext cx="2709862" cy="3214592"/>
          </a:xfrm>
          <a:custGeom>
            <a:avLst/>
            <a:gdLst>
              <a:gd name="connsiteX0" fmla="*/ 0 w 1705100"/>
              <a:gd name="connsiteY0" fmla="*/ 0 h 2100195"/>
              <a:gd name="connsiteX1" fmla="*/ 1705100 w 1705100"/>
              <a:gd name="connsiteY1" fmla="*/ 0 h 2100195"/>
              <a:gd name="connsiteX2" fmla="*/ 1705100 w 1705100"/>
              <a:gd name="connsiteY2" fmla="*/ 2100195 h 2100195"/>
              <a:gd name="connsiteX3" fmla="*/ 0 w 1705100"/>
              <a:gd name="connsiteY3" fmla="*/ 2100195 h 2100195"/>
            </a:gdLst>
            <a:ahLst/>
            <a:cxnLst>
              <a:cxn ang="0">
                <a:pos x="connsiteX0" y="connsiteY0"/>
              </a:cxn>
              <a:cxn ang="0">
                <a:pos x="connsiteX1" y="connsiteY1"/>
              </a:cxn>
              <a:cxn ang="0">
                <a:pos x="connsiteX2" y="connsiteY2"/>
              </a:cxn>
              <a:cxn ang="0">
                <a:pos x="connsiteX3" y="connsiteY3"/>
              </a:cxn>
            </a:cxnLst>
            <a:rect l="l" t="t" r="r" b="b"/>
            <a:pathLst>
              <a:path w="1705100" h="2100195">
                <a:moveTo>
                  <a:pt x="0" y="0"/>
                </a:moveTo>
                <a:lnTo>
                  <a:pt x="1705100" y="0"/>
                </a:lnTo>
                <a:lnTo>
                  <a:pt x="1705100" y="2100195"/>
                </a:lnTo>
                <a:lnTo>
                  <a:pt x="0" y="2100195"/>
                </a:lnTo>
                <a:close/>
              </a:path>
            </a:pathLst>
          </a:custGeom>
        </p:spPr>
      </p:pic>
      <p:grpSp>
        <p:nvGrpSpPr>
          <p:cNvPr id="62" name="组合 61"/>
          <p:cNvGrpSpPr/>
          <p:nvPr/>
        </p:nvGrpSpPr>
        <p:grpSpPr>
          <a:xfrm>
            <a:off x="8892480" y="411510"/>
            <a:ext cx="251520" cy="661800"/>
            <a:chOff x="8892480" y="411510"/>
            <a:chExt cx="251520" cy="661800"/>
          </a:xfrm>
        </p:grpSpPr>
        <p:sp>
          <p:nvSpPr>
            <p:cNvPr id="63" name="矩形 62"/>
            <p:cNvSpPr/>
            <p:nvPr/>
          </p:nvSpPr>
          <p:spPr>
            <a:xfrm>
              <a:off x="8892480" y="411510"/>
              <a:ext cx="251520" cy="661800"/>
            </a:xfrm>
            <a:prstGeom prst="rect">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文本框 19"/>
            <p:cNvSpPr txBox="1"/>
            <p:nvPr/>
          </p:nvSpPr>
          <p:spPr>
            <a:xfrm rot="5400000">
              <a:off x="8688849" y="634418"/>
              <a:ext cx="658780" cy="215444"/>
            </a:xfrm>
            <a:prstGeom prst="rect">
              <a:avLst/>
            </a:prstGeom>
            <a:noFill/>
          </p:spPr>
          <p:txBody>
            <a:bodyPr wrap="square" rtlCol="0">
              <a:spAutoFit/>
            </a:bodyPr>
            <a:lstStyle/>
            <a:p>
              <a:r>
                <a:rPr lang="en-US" altLang="zh-CN" sz="800" dirty="0" smtClean="0">
                  <a:solidFill>
                    <a:schemeClr val="bg1"/>
                  </a:solidFill>
                  <a:latin typeface="Century Gothic" panose="020B0502020202020204" pitchFamily="34" charset="0"/>
                </a:rPr>
                <a:t>PAGE   26</a:t>
              </a:r>
              <a:endParaRPr lang="zh-CN" altLang="en-US" sz="800" dirty="0">
                <a:solidFill>
                  <a:schemeClr val="bg1"/>
                </a:solidFill>
                <a:latin typeface="Century Gothic" panose="020B0502020202020204" pitchFamily="34" charset="0"/>
              </a:endParaRPr>
            </a:p>
          </p:txBody>
        </p:sp>
        <p:grpSp>
          <p:nvGrpSpPr>
            <p:cNvPr id="65" name="组合 64"/>
            <p:cNvGrpSpPr/>
            <p:nvPr/>
          </p:nvGrpSpPr>
          <p:grpSpPr>
            <a:xfrm>
              <a:off x="8964240" y="819459"/>
              <a:ext cx="108000" cy="7834"/>
              <a:chOff x="8953171" y="848034"/>
              <a:chExt cx="130138" cy="7834"/>
            </a:xfrm>
          </p:grpSpPr>
          <p:cxnSp>
            <p:nvCxnSpPr>
              <p:cNvPr id="66" name="直接连接符 65"/>
              <p:cNvCxnSpPr/>
              <p:nvPr/>
            </p:nvCxnSpPr>
            <p:spPr>
              <a:xfrm>
                <a:off x="8953171" y="855868"/>
                <a:ext cx="130138" cy="0"/>
              </a:xfrm>
              <a:prstGeom prst="line">
                <a:avLst/>
              </a:prstGeom>
              <a:ln w="3175">
                <a:solidFill>
                  <a:srgbClr val="008B8E"/>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8953171" y="848034"/>
                <a:ext cx="13013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8270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500"/>
                                  </p:stCondLst>
                                  <p:childTnLst>
                                    <p:set>
                                      <p:cBhvr>
                                        <p:cTn id="10" dur="1" fill="hold">
                                          <p:stCondLst>
                                            <p:cond delay="0"/>
                                          </p:stCondLst>
                                        </p:cTn>
                                        <p:tgtEl>
                                          <p:spTgt spid="169"/>
                                        </p:tgtEl>
                                        <p:attrNameLst>
                                          <p:attrName>style.visibility</p:attrName>
                                        </p:attrNameLst>
                                      </p:cBhvr>
                                      <p:to>
                                        <p:strVal val="visible"/>
                                      </p:to>
                                    </p:set>
                                    <p:animEffect transition="in" filter="fade">
                                      <p:cBhvr>
                                        <p:cTn id="11" dur="1000"/>
                                        <p:tgtEl>
                                          <p:spTgt spid="169"/>
                                        </p:tgtEl>
                                      </p:cBhvr>
                                    </p:animEffect>
                                    <p:anim calcmode="lin" valueType="num">
                                      <p:cBhvr>
                                        <p:cTn id="12" dur="1000" fill="hold"/>
                                        <p:tgtEl>
                                          <p:spTgt spid="169"/>
                                        </p:tgtEl>
                                        <p:attrNameLst>
                                          <p:attrName>ppt_x</p:attrName>
                                        </p:attrNameLst>
                                      </p:cBhvr>
                                      <p:tavLst>
                                        <p:tav tm="0">
                                          <p:val>
                                            <p:strVal val="#ppt_x"/>
                                          </p:val>
                                        </p:tav>
                                        <p:tav tm="100000">
                                          <p:val>
                                            <p:strVal val="#ppt_x"/>
                                          </p:val>
                                        </p:tav>
                                      </p:tavLst>
                                    </p:anim>
                                    <p:anim calcmode="lin" valueType="num">
                                      <p:cBhvr>
                                        <p:cTn id="13" dur="1000" fill="hold"/>
                                        <p:tgtEl>
                                          <p:spTgt spid="169"/>
                                        </p:tgtEl>
                                        <p:attrNameLst>
                                          <p:attrName>ppt_y</p:attrName>
                                        </p:attrNameLst>
                                      </p:cBhvr>
                                      <p:tavLst>
                                        <p:tav tm="0">
                                          <p:val>
                                            <p:strVal val="#ppt_y+.1"/>
                                          </p:val>
                                        </p:tav>
                                        <p:tav tm="100000">
                                          <p:val>
                                            <p:strVal val="#ppt_y"/>
                                          </p:val>
                                        </p:tav>
                                      </p:tavLst>
                                    </p:anim>
                                  </p:childTnLst>
                                </p:cTn>
                              </p:par>
                              <p:par>
                                <p:cTn id="14" presetID="25" presetClass="entr" presetSubtype="0" fill="hold" nodeType="withEffect">
                                  <p:stCondLst>
                                    <p:cond delay="150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9" dur="1000" fill="hold"/>
                                        <p:tgtEl>
                                          <p:spTgt spid="16"/>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16"/>
                                        </p:tgtEl>
                                      </p:cBhvr>
                                    </p:animEffect>
                                  </p:childTnLst>
                                </p:cTn>
                              </p:par>
                              <p:par>
                                <p:cTn id="24" presetID="25" presetClass="entr" presetSubtype="0" fill="hold" nodeType="withEffect">
                                  <p:stCondLst>
                                    <p:cond delay="17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29" dur="1000" fill="hold"/>
                                        <p:tgtEl>
                                          <p:spTgt spid="17"/>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17"/>
                                        </p:tgtEl>
                                      </p:cBhvr>
                                    </p:animEffect>
                                  </p:childTnLst>
                                </p:cTn>
                              </p:par>
                              <p:par>
                                <p:cTn id="34" presetID="25" presetClass="entr" presetSubtype="0" fill="hold" nodeType="withEffect">
                                  <p:stCondLst>
                                    <p:cond delay="200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39" dur="1000" fill="hold"/>
                                        <p:tgtEl>
                                          <p:spTgt spid="19"/>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19"/>
                                        </p:tgtEl>
                                      </p:cBhvr>
                                    </p:animEffect>
                                  </p:childTnLst>
                                </p:cTn>
                              </p:par>
                              <p:par>
                                <p:cTn id="44" presetID="25" presetClass="entr" presetSubtype="0" fill="hold" nodeType="withEffect">
                                  <p:stCondLst>
                                    <p:cond delay="2250"/>
                                  </p:stCondLst>
                                  <p:childTnLst>
                                    <p:set>
                                      <p:cBhvr>
                                        <p:cTn id="45" dur="1" fill="hold">
                                          <p:stCondLst>
                                            <p:cond delay="0"/>
                                          </p:stCondLst>
                                        </p:cTn>
                                        <p:tgtEl>
                                          <p:spTgt spid="18"/>
                                        </p:tgtEl>
                                        <p:attrNameLst>
                                          <p:attrName>style.visibility</p:attrName>
                                        </p:attrNameLst>
                                      </p:cBhvr>
                                      <p:to>
                                        <p:strVal val="visible"/>
                                      </p:to>
                                    </p:set>
                                    <p:anim calcmode="lin" valueType="num">
                                      <p:cBhvr>
                                        <p:cTn id="46"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49" dur="1000" fill="hold"/>
                                        <p:tgtEl>
                                          <p:spTgt spid="18"/>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图片 40"/>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l="20089" t="1" r="23495" b="30"/>
          <a:stretch/>
        </p:blipFill>
        <p:spPr>
          <a:xfrm>
            <a:off x="0" y="0"/>
            <a:ext cx="4351970" cy="5141913"/>
          </a:xfrm>
          <a:custGeom>
            <a:avLst/>
            <a:gdLst>
              <a:gd name="connsiteX0" fmla="*/ 0 w 1705100"/>
              <a:gd name="connsiteY0" fmla="*/ 0 h 2100195"/>
              <a:gd name="connsiteX1" fmla="*/ 1705100 w 1705100"/>
              <a:gd name="connsiteY1" fmla="*/ 0 h 2100195"/>
              <a:gd name="connsiteX2" fmla="*/ 1705100 w 1705100"/>
              <a:gd name="connsiteY2" fmla="*/ 2100195 h 2100195"/>
              <a:gd name="connsiteX3" fmla="*/ 0 w 1705100"/>
              <a:gd name="connsiteY3" fmla="*/ 2100195 h 2100195"/>
            </a:gdLst>
            <a:ahLst/>
            <a:cxnLst>
              <a:cxn ang="0">
                <a:pos x="connsiteX0" y="connsiteY0"/>
              </a:cxn>
              <a:cxn ang="0">
                <a:pos x="connsiteX1" y="connsiteY1"/>
              </a:cxn>
              <a:cxn ang="0">
                <a:pos x="connsiteX2" y="connsiteY2"/>
              </a:cxn>
              <a:cxn ang="0">
                <a:pos x="connsiteX3" y="connsiteY3"/>
              </a:cxn>
            </a:cxnLst>
            <a:rect l="l" t="t" r="r" b="b"/>
            <a:pathLst>
              <a:path w="1705100" h="2100195">
                <a:moveTo>
                  <a:pt x="0" y="0"/>
                </a:moveTo>
                <a:lnTo>
                  <a:pt x="1705100" y="0"/>
                </a:lnTo>
                <a:lnTo>
                  <a:pt x="1705100" y="2100195"/>
                </a:lnTo>
                <a:lnTo>
                  <a:pt x="0" y="2100195"/>
                </a:lnTo>
                <a:close/>
              </a:path>
            </a:pathLst>
          </a:custGeom>
        </p:spPr>
      </p:pic>
      <p:grpSp>
        <p:nvGrpSpPr>
          <p:cNvPr id="2" name="组合 1"/>
          <p:cNvGrpSpPr/>
          <p:nvPr/>
        </p:nvGrpSpPr>
        <p:grpSpPr>
          <a:xfrm>
            <a:off x="4633344" y="492037"/>
            <a:ext cx="3676006" cy="647039"/>
            <a:chOff x="412490" y="492037"/>
            <a:chExt cx="3676006" cy="647039"/>
          </a:xfrm>
        </p:grpSpPr>
        <p:sp>
          <p:nvSpPr>
            <p:cNvPr id="5" name="矩形 4"/>
            <p:cNvSpPr/>
            <p:nvPr/>
          </p:nvSpPr>
          <p:spPr>
            <a:xfrm>
              <a:off x="412490" y="524010"/>
              <a:ext cx="2969083" cy="461665"/>
            </a:xfrm>
            <a:prstGeom prst="rect">
              <a:avLst/>
            </a:prstGeom>
          </p:spPr>
          <p:txBody>
            <a:bodyPr wrap="none">
              <a:spAutoFit/>
            </a:bodyPr>
            <a:lstStyle/>
            <a:p>
              <a:r>
                <a:rPr lang="en-US" altLang="zh-CN" sz="2400" dirty="0" smtClean="0">
                  <a:solidFill>
                    <a:srgbClr val="0563B8"/>
                  </a:solidFill>
                  <a:latin typeface="Century Gothic" panose="020B0502020202020204" pitchFamily="34" charset="0"/>
                  <a:cs typeface="Arial" panose="020B0604020202020204" pitchFamily="34" charset="0"/>
                </a:rPr>
                <a:t>Case Study Layout</a:t>
              </a:r>
              <a:endParaRPr lang="en-US" altLang="zh-CN" sz="2400" dirty="0">
                <a:solidFill>
                  <a:srgbClr val="0563B8"/>
                </a:solidFill>
                <a:latin typeface="Century Gothic" panose="020B0502020202020204" pitchFamily="34" charset="0"/>
                <a:cs typeface="Arial" panose="020B0604020202020204" pitchFamily="34" charset="0"/>
              </a:endParaRPr>
            </a:p>
          </p:txBody>
        </p:sp>
        <p:sp>
          <p:nvSpPr>
            <p:cNvPr id="6" name="矩形 5"/>
            <p:cNvSpPr/>
            <p:nvPr/>
          </p:nvSpPr>
          <p:spPr>
            <a:xfrm>
              <a:off x="412490" y="877466"/>
              <a:ext cx="3676006" cy="261610"/>
            </a:xfrm>
            <a:prstGeom prst="rect">
              <a:avLst/>
            </a:prstGeom>
          </p:spPr>
          <p:txBody>
            <a:bodyPr wrap="none">
              <a:spAutoFit/>
            </a:bodyPr>
            <a:lstStyle/>
            <a:p>
              <a:r>
                <a:rPr lang="en-US" altLang="zh-CN" sz="1100" dirty="0" smtClean="0">
                  <a:solidFill>
                    <a:schemeClr val="bg1">
                      <a:lumMod val="50000"/>
                    </a:schemeClr>
                  </a:solidFill>
                  <a:latin typeface="Century Gothic" panose="020B0502020202020204" pitchFamily="34" charset="0"/>
                  <a:cs typeface="Arial" panose="020B0604020202020204" pitchFamily="34" charset="0"/>
                </a:rPr>
                <a:t>What we hope to achieve in the short and long run</a:t>
              </a:r>
              <a:endParaRPr lang="en-US" altLang="zh-CN" sz="1100" dirty="0">
                <a:solidFill>
                  <a:schemeClr val="bg1">
                    <a:lumMod val="50000"/>
                  </a:schemeClr>
                </a:solidFill>
                <a:latin typeface="Century Gothic" panose="020B0502020202020204" pitchFamily="34" charset="0"/>
                <a:cs typeface="Arial" panose="020B0604020202020204" pitchFamily="34" charset="0"/>
              </a:endParaRPr>
            </a:p>
          </p:txBody>
        </p:sp>
        <p:grpSp>
          <p:nvGrpSpPr>
            <p:cNvPr id="9" name="组合 8"/>
            <p:cNvGrpSpPr/>
            <p:nvPr/>
          </p:nvGrpSpPr>
          <p:grpSpPr>
            <a:xfrm>
              <a:off x="503547" y="492037"/>
              <a:ext cx="325753" cy="45720"/>
              <a:chOff x="486593" y="492037"/>
              <a:chExt cx="325753" cy="45720"/>
            </a:xfrm>
          </p:grpSpPr>
          <p:sp>
            <p:nvSpPr>
              <p:cNvPr id="13" name="椭圆 12"/>
              <p:cNvSpPr/>
              <p:nvPr/>
            </p:nvSpPr>
            <p:spPr>
              <a:xfrm>
                <a:off x="486593"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79937"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673281"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766626" y="492037"/>
                <a:ext cx="45720" cy="457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7178" name="组合 7177"/>
          <p:cNvGrpSpPr/>
          <p:nvPr/>
        </p:nvGrpSpPr>
        <p:grpSpPr>
          <a:xfrm>
            <a:off x="4676776" y="3444350"/>
            <a:ext cx="2944322" cy="443198"/>
            <a:chOff x="5688125" y="3444350"/>
            <a:chExt cx="2944322" cy="443198"/>
          </a:xfrm>
        </p:grpSpPr>
        <p:sp>
          <p:nvSpPr>
            <p:cNvPr id="72" name="Freeform 10"/>
            <p:cNvSpPr>
              <a:spLocks/>
            </p:cNvSpPr>
            <p:nvPr/>
          </p:nvSpPr>
          <p:spPr bwMode="auto">
            <a:xfrm>
              <a:off x="8253580" y="3487996"/>
              <a:ext cx="378867" cy="355907"/>
            </a:xfrm>
            <a:custGeom>
              <a:avLst/>
              <a:gdLst>
                <a:gd name="T0" fmla="*/ 40 w 128"/>
                <a:gd name="T1" fmla="*/ 120 h 120"/>
                <a:gd name="T2" fmla="*/ 12 w 128"/>
                <a:gd name="T3" fmla="*/ 108 h 120"/>
                <a:gd name="T4" fmla="*/ 0 w 128"/>
                <a:gd name="T5" fmla="*/ 80 h 120"/>
                <a:gd name="T6" fmla="*/ 12 w 128"/>
                <a:gd name="T7" fmla="*/ 52 h 120"/>
                <a:gd name="T8" fmla="*/ 58 w 128"/>
                <a:gd name="T9" fmla="*/ 2 h 120"/>
                <a:gd name="T10" fmla="*/ 64 w 128"/>
                <a:gd name="T11" fmla="*/ 8 h 120"/>
                <a:gd name="T12" fmla="*/ 17 w 128"/>
                <a:gd name="T13" fmla="*/ 57 h 120"/>
                <a:gd name="T14" fmla="*/ 8 w 128"/>
                <a:gd name="T15" fmla="*/ 80 h 120"/>
                <a:gd name="T16" fmla="*/ 17 w 128"/>
                <a:gd name="T17" fmla="*/ 103 h 120"/>
                <a:gd name="T18" fmla="*/ 40 w 128"/>
                <a:gd name="T19" fmla="*/ 112 h 120"/>
                <a:gd name="T20" fmla="*/ 63 w 128"/>
                <a:gd name="T21" fmla="*/ 103 h 120"/>
                <a:gd name="T22" fmla="*/ 113 w 128"/>
                <a:gd name="T23" fmla="*/ 49 h 120"/>
                <a:gd name="T24" fmla="*/ 120 w 128"/>
                <a:gd name="T25" fmla="*/ 32 h 120"/>
                <a:gd name="T26" fmla="*/ 113 w 128"/>
                <a:gd name="T27" fmla="*/ 15 h 120"/>
                <a:gd name="T28" fmla="*/ 96 w 128"/>
                <a:gd name="T29" fmla="*/ 8 h 120"/>
                <a:gd name="T30" fmla="*/ 79 w 128"/>
                <a:gd name="T31" fmla="*/ 15 h 120"/>
                <a:gd name="T32" fmla="*/ 29 w 128"/>
                <a:gd name="T33" fmla="*/ 69 h 120"/>
                <a:gd name="T34" fmla="*/ 29 w 128"/>
                <a:gd name="T35" fmla="*/ 91 h 120"/>
                <a:gd name="T36" fmla="*/ 40 w 128"/>
                <a:gd name="T37" fmla="*/ 96 h 120"/>
                <a:gd name="T38" fmla="*/ 40 w 128"/>
                <a:gd name="T39" fmla="*/ 96 h 120"/>
                <a:gd name="T40" fmla="*/ 51 w 128"/>
                <a:gd name="T41" fmla="*/ 91 h 120"/>
                <a:gd name="T42" fmla="*/ 100 w 128"/>
                <a:gd name="T43" fmla="*/ 41 h 120"/>
                <a:gd name="T44" fmla="*/ 105 w 128"/>
                <a:gd name="T45" fmla="*/ 47 h 120"/>
                <a:gd name="T46" fmla="*/ 57 w 128"/>
                <a:gd name="T47" fmla="*/ 97 h 120"/>
                <a:gd name="T48" fmla="*/ 40 w 128"/>
                <a:gd name="T49" fmla="*/ 104 h 120"/>
                <a:gd name="T50" fmla="*/ 40 w 128"/>
                <a:gd name="T51" fmla="*/ 104 h 120"/>
                <a:gd name="T52" fmla="*/ 23 w 128"/>
                <a:gd name="T53" fmla="*/ 97 h 120"/>
                <a:gd name="T54" fmla="*/ 23 w 128"/>
                <a:gd name="T55" fmla="*/ 63 h 120"/>
                <a:gd name="T56" fmla="*/ 73 w 128"/>
                <a:gd name="T57" fmla="*/ 9 h 120"/>
                <a:gd name="T58" fmla="*/ 96 w 128"/>
                <a:gd name="T59" fmla="*/ 0 h 120"/>
                <a:gd name="T60" fmla="*/ 119 w 128"/>
                <a:gd name="T61" fmla="*/ 9 h 120"/>
                <a:gd name="T62" fmla="*/ 128 w 128"/>
                <a:gd name="T63" fmla="*/ 32 h 120"/>
                <a:gd name="T64" fmla="*/ 119 w 128"/>
                <a:gd name="T65" fmla="*/ 55 h 120"/>
                <a:gd name="T66" fmla="*/ 68 w 128"/>
                <a:gd name="T67" fmla="*/ 108 h 120"/>
                <a:gd name="T68" fmla="*/ 40 w 128"/>
                <a:gd name="T69"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20">
                  <a:moveTo>
                    <a:pt x="40" y="120"/>
                  </a:moveTo>
                  <a:cubicBezTo>
                    <a:pt x="29" y="120"/>
                    <a:pt x="19" y="116"/>
                    <a:pt x="12" y="108"/>
                  </a:cubicBezTo>
                  <a:cubicBezTo>
                    <a:pt x="4" y="101"/>
                    <a:pt x="0" y="91"/>
                    <a:pt x="0" y="80"/>
                  </a:cubicBezTo>
                  <a:cubicBezTo>
                    <a:pt x="0" y="69"/>
                    <a:pt x="4" y="59"/>
                    <a:pt x="12" y="52"/>
                  </a:cubicBezTo>
                  <a:cubicBezTo>
                    <a:pt x="58" y="2"/>
                    <a:pt x="58" y="2"/>
                    <a:pt x="58" y="2"/>
                  </a:cubicBezTo>
                  <a:cubicBezTo>
                    <a:pt x="64" y="8"/>
                    <a:pt x="64" y="8"/>
                    <a:pt x="64" y="8"/>
                  </a:cubicBezTo>
                  <a:cubicBezTo>
                    <a:pt x="17" y="57"/>
                    <a:pt x="17" y="57"/>
                    <a:pt x="17" y="57"/>
                  </a:cubicBezTo>
                  <a:cubicBezTo>
                    <a:pt x="11" y="63"/>
                    <a:pt x="8" y="71"/>
                    <a:pt x="8" y="80"/>
                  </a:cubicBezTo>
                  <a:cubicBezTo>
                    <a:pt x="8" y="89"/>
                    <a:pt x="11" y="97"/>
                    <a:pt x="17" y="103"/>
                  </a:cubicBezTo>
                  <a:cubicBezTo>
                    <a:pt x="23" y="109"/>
                    <a:pt x="31" y="112"/>
                    <a:pt x="40" y="112"/>
                  </a:cubicBezTo>
                  <a:cubicBezTo>
                    <a:pt x="49" y="112"/>
                    <a:pt x="57" y="109"/>
                    <a:pt x="63" y="103"/>
                  </a:cubicBezTo>
                  <a:cubicBezTo>
                    <a:pt x="113" y="49"/>
                    <a:pt x="113" y="49"/>
                    <a:pt x="113" y="49"/>
                  </a:cubicBezTo>
                  <a:cubicBezTo>
                    <a:pt x="118" y="44"/>
                    <a:pt x="120" y="38"/>
                    <a:pt x="120" y="32"/>
                  </a:cubicBezTo>
                  <a:cubicBezTo>
                    <a:pt x="120" y="26"/>
                    <a:pt x="118" y="20"/>
                    <a:pt x="113" y="15"/>
                  </a:cubicBezTo>
                  <a:cubicBezTo>
                    <a:pt x="108" y="10"/>
                    <a:pt x="102" y="8"/>
                    <a:pt x="96" y="8"/>
                  </a:cubicBezTo>
                  <a:cubicBezTo>
                    <a:pt x="90" y="8"/>
                    <a:pt x="84" y="10"/>
                    <a:pt x="79" y="15"/>
                  </a:cubicBezTo>
                  <a:cubicBezTo>
                    <a:pt x="29" y="69"/>
                    <a:pt x="29" y="69"/>
                    <a:pt x="29" y="69"/>
                  </a:cubicBezTo>
                  <a:cubicBezTo>
                    <a:pt x="22" y="75"/>
                    <a:pt x="22" y="85"/>
                    <a:pt x="29" y="91"/>
                  </a:cubicBezTo>
                  <a:cubicBezTo>
                    <a:pt x="32" y="94"/>
                    <a:pt x="36" y="96"/>
                    <a:pt x="40" y="96"/>
                  </a:cubicBezTo>
                  <a:cubicBezTo>
                    <a:pt x="40" y="96"/>
                    <a:pt x="40" y="96"/>
                    <a:pt x="40" y="96"/>
                  </a:cubicBezTo>
                  <a:cubicBezTo>
                    <a:pt x="44" y="96"/>
                    <a:pt x="48" y="94"/>
                    <a:pt x="51" y="91"/>
                  </a:cubicBezTo>
                  <a:cubicBezTo>
                    <a:pt x="100" y="41"/>
                    <a:pt x="100" y="41"/>
                    <a:pt x="100" y="41"/>
                  </a:cubicBezTo>
                  <a:cubicBezTo>
                    <a:pt x="105" y="47"/>
                    <a:pt x="105" y="47"/>
                    <a:pt x="105" y="47"/>
                  </a:cubicBezTo>
                  <a:cubicBezTo>
                    <a:pt x="57" y="97"/>
                    <a:pt x="57" y="97"/>
                    <a:pt x="57" y="97"/>
                  </a:cubicBezTo>
                  <a:cubicBezTo>
                    <a:pt x="52" y="102"/>
                    <a:pt x="46" y="104"/>
                    <a:pt x="40" y="104"/>
                  </a:cubicBezTo>
                  <a:cubicBezTo>
                    <a:pt x="40" y="104"/>
                    <a:pt x="40" y="104"/>
                    <a:pt x="40" y="104"/>
                  </a:cubicBezTo>
                  <a:cubicBezTo>
                    <a:pt x="34" y="104"/>
                    <a:pt x="28" y="102"/>
                    <a:pt x="23" y="97"/>
                  </a:cubicBezTo>
                  <a:cubicBezTo>
                    <a:pt x="14" y="88"/>
                    <a:pt x="14" y="72"/>
                    <a:pt x="23" y="63"/>
                  </a:cubicBezTo>
                  <a:cubicBezTo>
                    <a:pt x="73" y="9"/>
                    <a:pt x="73" y="9"/>
                    <a:pt x="73" y="9"/>
                  </a:cubicBezTo>
                  <a:cubicBezTo>
                    <a:pt x="79" y="3"/>
                    <a:pt x="87" y="0"/>
                    <a:pt x="96" y="0"/>
                  </a:cubicBezTo>
                  <a:cubicBezTo>
                    <a:pt x="105" y="0"/>
                    <a:pt x="113" y="3"/>
                    <a:pt x="119" y="9"/>
                  </a:cubicBezTo>
                  <a:cubicBezTo>
                    <a:pt x="125" y="15"/>
                    <a:pt x="128" y="23"/>
                    <a:pt x="128" y="32"/>
                  </a:cubicBezTo>
                  <a:cubicBezTo>
                    <a:pt x="128" y="41"/>
                    <a:pt x="125" y="49"/>
                    <a:pt x="119" y="55"/>
                  </a:cubicBezTo>
                  <a:cubicBezTo>
                    <a:pt x="68" y="108"/>
                    <a:pt x="68" y="108"/>
                    <a:pt x="68" y="108"/>
                  </a:cubicBezTo>
                  <a:cubicBezTo>
                    <a:pt x="61" y="116"/>
                    <a:pt x="51" y="120"/>
                    <a:pt x="40" y="120"/>
                  </a:cubicBezTo>
                </a:path>
              </a:pathLst>
            </a:custGeom>
            <a:solidFill>
              <a:srgbClr val="394A57"/>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3" name="矩形 72"/>
            <p:cNvSpPr/>
            <p:nvPr/>
          </p:nvSpPr>
          <p:spPr>
            <a:xfrm>
              <a:off x="5688125" y="3444350"/>
              <a:ext cx="2808311" cy="443198"/>
            </a:xfrm>
            <a:prstGeom prst="rect">
              <a:avLst/>
            </a:prstGeom>
          </p:spPr>
          <p:txBody>
            <a:bodyPr wrap="square">
              <a:spAutoFit/>
            </a:bodyPr>
            <a:lstStyle/>
            <a:p>
              <a:pPr>
                <a:lnSpc>
                  <a:spcPct val="114000"/>
                </a:lnSpc>
              </a:pPr>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4.The </a:t>
              </a: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concepts national income and national </a:t>
              </a:r>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product</a:t>
              </a:r>
              <a:endParaRPr lang="en-US" altLang="zh-CN" sz="1000" dirty="0">
                <a:solidFill>
                  <a:schemeClr val="tx1">
                    <a:lumMod val="65000"/>
                    <a:lumOff val="35000"/>
                  </a:schemeClr>
                </a:solidFill>
                <a:latin typeface="Century Gothic" panose="020B0502020202020204" pitchFamily="34" charset="0"/>
                <a:cs typeface="Arial" panose="020B0604020202020204" pitchFamily="34" charset="0"/>
              </a:endParaRPr>
            </a:p>
          </p:txBody>
        </p:sp>
      </p:grpSp>
      <p:grpSp>
        <p:nvGrpSpPr>
          <p:cNvPr id="7177" name="组合 7176"/>
          <p:cNvGrpSpPr/>
          <p:nvPr/>
        </p:nvGrpSpPr>
        <p:grpSpPr>
          <a:xfrm>
            <a:off x="4676776" y="2869918"/>
            <a:ext cx="2956950" cy="443198"/>
            <a:chOff x="5688125" y="2869918"/>
            <a:chExt cx="2956950" cy="443198"/>
          </a:xfrm>
        </p:grpSpPr>
        <p:grpSp>
          <p:nvGrpSpPr>
            <p:cNvPr id="65" name="组合 64"/>
            <p:cNvGrpSpPr/>
            <p:nvPr/>
          </p:nvGrpSpPr>
          <p:grpSpPr>
            <a:xfrm>
              <a:off x="8266207" y="2923896"/>
              <a:ext cx="378868" cy="335242"/>
              <a:chOff x="3889375" y="3302000"/>
              <a:chExt cx="261938" cy="231776"/>
            </a:xfrm>
            <a:solidFill>
              <a:srgbClr val="394A57"/>
            </a:solidFill>
          </p:grpSpPr>
          <p:sp>
            <p:nvSpPr>
              <p:cNvPr id="67" name="Freeform 11"/>
              <p:cNvSpPr>
                <a:spLocks/>
              </p:cNvSpPr>
              <p:nvPr/>
            </p:nvSpPr>
            <p:spPr bwMode="auto">
              <a:xfrm>
                <a:off x="3956050" y="3354388"/>
                <a:ext cx="57150" cy="98425"/>
              </a:xfrm>
              <a:custGeom>
                <a:avLst/>
                <a:gdLst>
                  <a:gd name="T0" fmla="*/ 36 w 36"/>
                  <a:gd name="T1" fmla="*/ 62 h 62"/>
                  <a:gd name="T2" fmla="*/ 10 w 36"/>
                  <a:gd name="T3" fmla="*/ 62 h 62"/>
                  <a:gd name="T4" fmla="*/ 10 w 36"/>
                  <a:gd name="T5" fmla="*/ 52 h 62"/>
                  <a:gd name="T6" fmla="*/ 25 w 36"/>
                  <a:gd name="T7" fmla="*/ 52 h 62"/>
                  <a:gd name="T8" fmla="*/ 25 w 36"/>
                  <a:gd name="T9" fmla="*/ 10 h 62"/>
                  <a:gd name="T10" fmla="*/ 0 w 36"/>
                  <a:gd name="T11" fmla="*/ 10 h 62"/>
                  <a:gd name="T12" fmla="*/ 0 w 36"/>
                  <a:gd name="T13" fmla="*/ 0 h 62"/>
                  <a:gd name="T14" fmla="*/ 36 w 36"/>
                  <a:gd name="T15" fmla="*/ 0 h 62"/>
                  <a:gd name="T16" fmla="*/ 36 w 3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62">
                    <a:moveTo>
                      <a:pt x="36" y="62"/>
                    </a:moveTo>
                    <a:lnTo>
                      <a:pt x="10" y="62"/>
                    </a:lnTo>
                    <a:lnTo>
                      <a:pt x="10" y="52"/>
                    </a:lnTo>
                    <a:lnTo>
                      <a:pt x="25" y="52"/>
                    </a:lnTo>
                    <a:lnTo>
                      <a:pt x="25" y="10"/>
                    </a:lnTo>
                    <a:lnTo>
                      <a:pt x="0" y="10"/>
                    </a:lnTo>
                    <a:lnTo>
                      <a:pt x="0" y="0"/>
                    </a:lnTo>
                    <a:lnTo>
                      <a:pt x="36" y="0"/>
                    </a:lnTo>
                    <a:lnTo>
                      <a:pt x="36"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12"/>
              <p:cNvSpPr>
                <a:spLocks/>
              </p:cNvSpPr>
              <p:nvPr/>
            </p:nvSpPr>
            <p:spPr bwMode="auto">
              <a:xfrm>
                <a:off x="4002088" y="3302000"/>
                <a:ext cx="149225" cy="203200"/>
              </a:xfrm>
              <a:custGeom>
                <a:avLst/>
                <a:gdLst>
                  <a:gd name="T0" fmla="*/ 94 w 94"/>
                  <a:gd name="T1" fmla="*/ 128 h 128"/>
                  <a:gd name="T2" fmla="*/ 0 w 94"/>
                  <a:gd name="T3" fmla="*/ 95 h 128"/>
                  <a:gd name="T4" fmla="*/ 3 w 94"/>
                  <a:gd name="T5" fmla="*/ 85 h 128"/>
                  <a:gd name="T6" fmla="*/ 84 w 94"/>
                  <a:gd name="T7" fmla="*/ 113 h 128"/>
                  <a:gd name="T8" fmla="*/ 84 w 94"/>
                  <a:gd name="T9" fmla="*/ 15 h 128"/>
                  <a:gd name="T10" fmla="*/ 3 w 94"/>
                  <a:gd name="T11" fmla="*/ 43 h 128"/>
                  <a:gd name="T12" fmla="*/ 0 w 94"/>
                  <a:gd name="T13" fmla="*/ 33 h 128"/>
                  <a:gd name="T14" fmla="*/ 94 w 94"/>
                  <a:gd name="T15" fmla="*/ 0 h 128"/>
                  <a:gd name="T16" fmla="*/ 94 w 94"/>
                  <a:gd name="T1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128">
                    <a:moveTo>
                      <a:pt x="94" y="128"/>
                    </a:moveTo>
                    <a:lnTo>
                      <a:pt x="0" y="95"/>
                    </a:lnTo>
                    <a:lnTo>
                      <a:pt x="3" y="85"/>
                    </a:lnTo>
                    <a:lnTo>
                      <a:pt x="84" y="113"/>
                    </a:lnTo>
                    <a:lnTo>
                      <a:pt x="84" y="15"/>
                    </a:lnTo>
                    <a:lnTo>
                      <a:pt x="3" y="43"/>
                    </a:lnTo>
                    <a:lnTo>
                      <a:pt x="0" y="33"/>
                    </a:lnTo>
                    <a:lnTo>
                      <a:pt x="94" y="0"/>
                    </a:lnTo>
                    <a:lnTo>
                      <a:pt x="94"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13"/>
              <p:cNvSpPr>
                <a:spLocks/>
              </p:cNvSpPr>
              <p:nvPr/>
            </p:nvSpPr>
            <p:spPr bwMode="auto">
              <a:xfrm>
                <a:off x="4035425" y="3352800"/>
                <a:ext cx="77787" cy="42863"/>
              </a:xfrm>
              <a:custGeom>
                <a:avLst/>
                <a:gdLst>
                  <a:gd name="T0" fmla="*/ 2 w 49"/>
                  <a:gd name="T1" fmla="*/ 27 h 27"/>
                  <a:gd name="T2" fmla="*/ 0 w 49"/>
                  <a:gd name="T3" fmla="*/ 17 h 27"/>
                  <a:gd name="T4" fmla="*/ 46 w 49"/>
                  <a:gd name="T5" fmla="*/ 0 h 27"/>
                  <a:gd name="T6" fmla="*/ 49 w 49"/>
                  <a:gd name="T7" fmla="*/ 9 h 27"/>
                  <a:gd name="T8" fmla="*/ 2 w 49"/>
                  <a:gd name="T9" fmla="*/ 27 h 27"/>
                </a:gdLst>
                <a:ahLst/>
                <a:cxnLst>
                  <a:cxn ang="0">
                    <a:pos x="T0" y="T1"/>
                  </a:cxn>
                  <a:cxn ang="0">
                    <a:pos x="T2" y="T3"/>
                  </a:cxn>
                  <a:cxn ang="0">
                    <a:pos x="T4" y="T5"/>
                  </a:cxn>
                  <a:cxn ang="0">
                    <a:pos x="T6" y="T7"/>
                  </a:cxn>
                  <a:cxn ang="0">
                    <a:pos x="T8" y="T9"/>
                  </a:cxn>
                </a:cxnLst>
                <a:rect l="0" t="0" r="r" b="b"/>
                <a:pathLst>
                  <a:path w="49" h="27">
                    <a:moveTo>
                      <a:pt x="2" y="27"/>
                    </a:moveTo>
                    <a:lnTo>
                      <a:pt x="0" y="17"/>
                    </a:lnTo>
                    <a:lnTo>
                      <a:pt x="46" y="0"/>
                    </a:lnTo>
                    <a:lnTo>
                      <a:pt x="49" y="9"/>
                    </a:lnTo>
                    <a:lnTo>
                      <a:pt x="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14"/>
              <p:cNvSpPr>
                <a:spLocks noEditPoints="1"/>
              </p:cNvSpPr>
              <p:nvPr/>
            </p:nvSpPr>
            <p:spPr bwMode="auto">
              <a:xfrm>
                <a:off x="3889375" y="3354388"/>
                <a:ext cx="49212" cy="98425"/>
              </a:xfrm>
              <a:custGeom>
                <a:avLst/>
                <a:gdLst>
                  <a:gd name="T0" fmla="*/ 31 w 31"/>
                  <a:gd name="T1" fmla="*/ 62 h 62"/>
                  <a:gd name="T2" fmla="*/ 0 w 31"/>
                  <a:gd name="T3" fmla="*/ 62 h 62"/>
                  <a:gd name="T4" fmla="*/ 0 w 31"/>
                  <a:gd name="T5" fmla="*/ 0 h 62"/>
                  <a:gd name="T6" fmla="*/ 31 w 31"/>
                  <a:gd name="T7" fmla="*/ 0 h 62"/>
                  <a:gd name="T8" fmla="*/ 31 w 31"/>
                  <a:gd name="T9" fmla="*/ 62 h 62"/>
                  <a:gd name="T10" fmla="*/ 11 w 31"/>
                  <a:gd name="T11" fmla="*/ 52 h 62"/>
                  <a:gd name="T12" fmla="*/ 21 w 31"/>
                  <a:gd name="T13" fmla="*/ 52 h 62"/>
                  <a:gd name="T14" fmla="*/ 21 w 31"/>
                  <a:gd name="T15" fmla="*/ 10 h 62"/>
                  <a:gd name="T16" fmla="*/ 11 w 31"/>
                  <a:gd name="T17" fmla="*/ 10 h 62"/>
                  <a:gd name="T18" fmla="*/ 11 w 31"/>
                  <a:gd name="T19" fmla="*/ 5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62">
                    <a:moveTo>
                      <a:pt x="31" y="62"/>
                    </a:moveTo>
                    <a:lnTo>
                      <a:pt x="0" y="62"/>
                    </a:lnTo>
                    <a:lnTo>
                      <a:pt x="0" y="0"/>
                    </a:lnTo>
                    <a:lnTo>
                      <a:pt x="31" y="0"/>
                    </a:lnTo>
                    <a:lnTo>
                      <a:pt x="31" y="62"/>
                    </a:lnTo>
                    <a:close/>
                    <a:moveTo>
                      <a:pt x="11" y="52"/>
                    </a:moveTo>
                    <a:lnTo>
                      <a:pt x="21" y="52"/>
                    </a:lnTo>
                    <a:lnTo>
                      <a:pt x="21" y="10"/>
                    </a:lnTo>
                    <a:lnTo>
                      <a:pt x="11" y="10"/>
                    </a:lnTo>
                    <a:lnTo>
                      <a:pt x="1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15"/>
              <p:cNvSpPr>
                <a:spLocks/>
              </p:cNvSpPr>
              <p:nvPr/>
            </p:nvSpPr>
            <p:spPr bwMode="auto">
              <a:xfrm>
                <a:off x="3922713" y="3468688"/>
                <a:ext cx="80962" cy="65088"/>
              </a:xfrm>
              <a:custGeom>
                <a:avLst/>
                <a:gdLst>
                  <a:gd name="T0" fmla="*/ 16 w 40"/>
                  <a:gd name="T1" fmla="*/ 32 h 32"/>
                  <a:gd name="T2" fmla="*/ 0 w 40"/>
                  <a:gd name="T3" fmla="*/ 16 h 32"/>
                  <a:gd name="T4" fmla="*/ 0 w 40"/>
                  <a:gd name="T5" fmla="*/ 0 h 32"/>
                  <a:gd name="T6" fmla="*/ 8 w 40"/>
                  <a:gd name="T7" fmla="*/ 0 h 32"/>
                  <a:gd name="T8" fmla="*/ 8 w 40"/>
                  <a:gd name="T9" fmla="*/ 16 h 32"/>
                  <a:gd name="T10" fmla="*/ 16 w 40"/>
                  <a:gd name="T11" fmla="*/ 24 h 32"/>
                  <a:gd name="T12" fmla="*/ 24 w 40"/>
                  <a:gd name="T13" fmla="*/ 16 h 32"/>
                  <a:gd name="T14" fmla="*/ 24 w 40"/>
                  <a:gd name="T15" fmla="*/ 0 h 32"/>
                  <a:gd name="T16" fmla="*/ 40 w 40"/>
                  <a:gd name="T17" fmla="*/ 0 h 32"/>
                  <a:gd name="T18" fmla="*/ 40 w 40"/>
                  <a:gd name="T19" fmla="*/ 8 h 32"/>
                  <a:gd name="T20" fmla="*/ 32 w 40"/>
                  <a:gd name="T21" fmla="*/ 8 h 32"/>
                  <a:gd name="T22" fmla="*/ 32 w 40"/>
                  <a:gd name="T23" fmla="*/ 16 h 32"/>
                  <a:gd name="T24" fmla="*/ 16 w 40"/>
                  <a:gd name="T2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32">
                    <a:moveTo>
                      <a:pt x="16" y="32"/>
                    </a:moveTo>
                    <a:cubicBezTo>
                      <a:pt x="7" y="32"/>
                      <a:pt x="0" y="25"/>
                      <a:pt x="0" y="16"/>
                    </a:cubicBezTo>
                    <a:cubicBezTo>
                      <a:pt x="0" y="0"/>
                      <a:pt x="0" y="0"/>
                      <a:pt x="0" y="0"/>
                    </a:cubicBezTo>
                    <a:cubicBezTo>
                      <a:pt x="8" y="0"/>
                      <a:pt x="8" y="0"/>
                      <a:pt x="8" y="0"/>
                    </a:cubicBezTo>
                    <a:cubicBezTo>
                      <a:pt x="8" y="16"/>
                      <a:pt x="8" y="16"/>
                      <a:pt x="8" y="16"/>
                    </a:cubicBezTo>
                    <a:cubicBezTo>
                      <a:pt x="8" y="20"/>
                      <a:pt x="12" y="24"/>
                      <a:pt x="16" y="24"/>
                    </a:cubicBezTo>
                    <a:cubicBezTo>
                      <a:pt x="20" y="24"/>
                      <a:pt x="24" y="20"/>
                      <a:pt x="24" y="16"/>
                    </a:cubicBezTo>
                    <a:cubicBezTo>
                      <a:pt x="24" y="0"/>
                      <a:pt x="24" y="0"/>
                      <a:pt x="24" y="0"/>
                    </a:cubicBezTo>
                    <a:cubicBezTo>
                      <a:pt x="40" y="0"/>
                      <a:pt x="40" y="0"/>
                      <a:pt x="40" y="0"/>
                    </a:cubicBezTo>
                    <a:cubicBezTo>
                      <a:pt x="40" y="8"/>
                      <a:pt x="40" y="8"/>
                      <a:pt x="40" y="8"/>
                    </a:cubicBezTo>
                    <a:cubicBezTo>
                      <a:pt x="32" y="8"/>
                      <a:pt x="32" y="8"/>
                      <a:pt x="32" y="8"/>
                    </a:cubicBezTo>
                    <a:cubicBezTo>
                      <a:pt x="32" y="16"/>
                      <a:pt x="32" y="16"/>
                      <a:pt x="32" y="16"/>
                    </a:cubicBezTo>
                    <a:cubicBezTo>
                      <a:pt x="32" y="25"/>
                      <a:pt x="25" y="32"/>
                      <a:pt x="16" y="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66" name="矩形 65"/>
            <p:cNvSpPr/>
            <p:nvPr/>
          </p:nvSpPr>
          <p:spPr>
            <a:xfrm>
              <a:off x="5688125" y="2869918"/>
              <a:ext cx="2808311" cy="443198"/>
            </a:xfrm>
            <a:prstGeom prst="rect">
              <a:avLst/>
            </a:prstGeom>
          </p:spPr>
          <p:txBody>
            <a:bodyPr wrap="square">
              <a:spAutoFit/>
            </a:bodyPr>
            <a:lstStyle/>
            <a:p>
              <a:pPr>
                <a:lnSpc>
                  <a:spcPct val="114000"/>
                </a:lnSpc>
              </a:pPr>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3.The </a:t>
              </a: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concepts national income and national </a:t>
              </a:r>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product</a:t>
              </a:r>
              <a:endParaRPr lang="en-US" altLang="zh-CN" sz="1000" dirty="0">
                <a:solidFill>
                  <a:schemeClr val="tx1">
                    <a:lumMod val="65000"/>
                    <a:lumOff val="35000"/>
                  </a:schemeClr>
                </a:solidFill>
                <a:latin typeface="Century Gothic" panose="020B0502020202020204" pitchFamily="34" charset="0"/>
                <a:cs typeface="Arial" panose="020B0604020202020204" pitchFamily="34" charset="0"/>
              </a:endParaRPr>
            </a:p>
          </p:txBody>
        </p:sp>
      </p:grpSp>
      <p:grpSp>
        <p:nvGrpSpPr>
          <p:cNvPr id="7176" name="组合 7175"/>
          <p:cNvGrpSpPr/>
          <p:nvPr/>
        </p:nvGrpSpPr>
        <p:grpSpPr>
          <a:xfrm>
            <a:off x="4676776" y="2269654"/>
            <a:ext cx="2932842" cy="443198"/>
            <a:chOff x="5688125" y="2269654"/>
            <a:chExt cx="2932842" cy="443198"/>
          </a:xfrm>
        </p:grpSpPr>
        <p:grpSp>
          <p:nvGrpSpPr>
            <p:cNvPr id="58" name="组合 57"/>
            <p:cNvGrpSpPr/>
            <p:nvPr/>
          </p:nvGrpSpPr>
          <p:grpSpPr>
            <a:xfrm>
              <a:off x="8265060" y="2302967"/>
              <a:ext cx="355907" cy="376572"/>
              <a:chOff x="5908675" y="1281113"/>
              <a:chExt cx="246063" cy="260350"/>
            </a:xfrm>
            <a:solidFill>
              <a:srgbClr val="394A57"/>
            </a:solidFill>
          </p:grpSpPr>
          <p:sp>
            <p:nvSpPr>
              <p:cNvPr id="60" name="Rectangle 5"/>
              <p:cNvSpPr>
                <a:spLocks noChangeArrowheads="1"/>
              </p:cNvSpPr>
              <p:nvPr/>
            </p:nvSpPr>
            <p:spPr bwMode="auto">
              <a:xfrm>
                <a:off x="6024563" y="1320800"/>
                <a:ext cx="15875" cy="163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6"/>
              <p:cNvSpPr>
                <a:spLocks/>
              </p:cNvSpPr>
              <p:nvPr/>
            </p:nvSpPr>
            <p:spPr bwMode="auto">
              <a:xfrm>
                <a:off x="5908675" y="1501775"/>
                <a:ext cx="131762" cy="39688"/>
              </a:xfrm>
              <a:custGeom>
                <a:avLst/>
                <a:gdLst>
                  <a:gd name="T0" fmla="*/ 64 w 64"/>
                  <a:gd name="T1" fmla="*/ 20 h 20"/>
                  <a:gd name="T2" fmla="*/ 56 w 64"/>
                  <a:gd name="T3" fmla="*/ 20 h 20"/>
                  <a:gd name="T4" fmla="*/ 44 w 64"/>
                  <a:gd name="T5" fmla="*/ 8 h 20"/>
                  <a:gd name="T6" fmla="*/ 0 w 64"/>
                  <a:gd name="T7" fmla="*/ 8 h 20"/>
                  <a:gd name="T8" fmla="*/ 0 w 64"/>
                  <a:gd name="T9" fmla="*/ 0 h 20"/>
                  <a:gd name="T10" fmla="*/ 44 w 64"/>
                  <a:gd name="T11" fmla="*/ 0 h 20"/>
                  <a:gd name="T12" fmla="*/ 64 w 6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4" h="20">
                    <a:moveTo>
                      <a:pt x="64" y="20"/>
                    </a:moveTo>
                    <a:cubicBezTo>
                      <a:pt x="56" y="20"/>
                      <a:pt x="56" y="20"/>
                      <a:pt x="56" y="20"/>
                    </a:cubicBezTo>
                    <a:cubicBezTo>
                      <a:pt x="56" y="13"/>
                      <a:pt x="51" y="8"/>
                      <a:pt x="44" y="8"/>
                    </a:cubicBezTo>
                    <a:cubicBezTo>
                      <a:pt x="0" y="8"/>
                      <a:pt x="0" y="8"/>
                      <a:pt x="0" y="8"/>
                    </a:cubicBezTo>
                    <a:cubicBezTo>
                      <a:pt x="0" y="0"/>
                      <a:pt x="0" y="0"/>
                      <a:pt x="0" y="0"/>
                    </a:cubicBezTo>
                    <a:cubicBezTo>
                      <a:pt x="44" y="0"/>
                      <a:pt x="44" y="0"/>
                      <a:pt x="44" y="0"/>
                    </a:cubicBezTo>
                    <a:cubicBezTo>
                      <a:pt x="55" y="0"/>
                      <a:pt x="64" y="9"/>
                      <a:pt x="64"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7"/>
              <p:cNvSpPr>
                <a:spLocks/>
              </p:cNvSpPr>
              <p:nvPr/>
            </p:nvSpPr>
            <p:spPr bwMode="auto">
              <a:xfrm>
                <a:off x="6024563" y="1501775"/>
                <a:ext cx="130175" cy="39688"/>
              </a:xfrm>
              <a:custGeom>
                <a:avLst/>
                <a:gdLst>
                  <a:gd name="T0" fmla="*/ 8 w 64"/>
                  <a:gd name="T1" fmla="*/ 20 h 20"/>
                  <a:gd name="T2" fmla="*/ 0 w 64"/>
                  <a:gd name="T3" fmla="*/ 20 h 20"/>
                  <a:gd name="T4" fmla="*/ 20 w 64"/>
                  <a:gd name="T5" fmla="*/ 0 h 20"/>
                  <a:gd name="T6" fmla="*/ 64 w 64"/>
                  <a:gd name="T7" fmla="*/ 0 h 20"/>
                  <a:gd name="T8" fmla="*/ 64 w 64"/>
                  <a:gd name="T9" fmla="*/ 8 h 20"/>
                  <a:gd name="T10" fmla="*/ 20 w 64"/>
                  <a:gd name="T11" fmla="*/ 8 h 20"/>
                  <a:gd name="T12" fmla="*/ 8 w 6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4" h="20">
                    <a:moveTo>
                      <a:pt x="8" y="20"/>
                    </a:moveTo>
                    <a:cubicBezTo>
                      <a:pt x="0" y="20"/>
                      <a:pt x="0" y="20"/>
                      <a:pt x="0" y="20"/>
                    </a:cubicBezTo>
                    <a:cubicBezTo>
                      <a:pt x="0" y="9"/>
                      <a:pt x="9" y="0"/>
                      <a:pt x="20" y="0"/>
                    </a:cubicBezTo>
                    <a:cubicBezTo>
                      <a:pt x="64" y="0"/>
                      <a:pt x="64" y="0"/>
                      <a:pt x="64" y="0"/>
                    </a:cubicBezTo>
                    <a:cubicBezTo>
                      <a:pt x="64" y="8"/>
                      <a:pt x="64" y="8"/>
                      <a:pt x="64" y="8"/>
                    </a:cubicBezTo>
                    <a:cubicBezTo>
                      <a:pt x="20" y="8"/>
                      <a:pt x="20" y="8"/>
                      <a:pt x="20" y="8"/>
                    </a:cubicBezTo>
                    <a:cubicBezTo>
                      <a:pt x="13" y="8"/>
                      <a:pt x="8" y="13"/>
                      <a:pt x="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8"/>
              <p:cNvSpPr>
                <a:spLocks/>
              </p:cNvSpPr>
              <p:nvPr/>
            </p:nvSpPr>
            <p:spPr bwMode="auto">
              <a:xfrm>
                <a:off x="5908675" y="1281113"/>
                <a:ext cx="131762" cy="203200"/>
              </a:xfrm>
              <a:custGeom>
                <a:avLst/>
                <a:gdLst>
                  <a:gd name="T0" fmla="*/ 48 w 64"/>
                  <a:gd name="T1" fmla="*/ 100 h 100"/>
                  <a:gd name="T2" fmla="*/ 0 w 64"/>
                  <a:gd name="T3" fmla="*/ 100 h 100"/>
                  <a:gd name="T4" fmla="*/ 0 w 64"/>
                  <a:gd name="T5" fmla="*/ 0 h 100"/>
                  <a:gd name="T6" fmla="*/ 44 w 64"/>
                  <a:gd name="T7" fmla="*/ 0 h 100"/>
                  <a:gd name="T8" fmla="*/ 64 w 64"/>
                  <a:gd name="T9" fmla="*/ 20 h 100"/>
                  <a:gd name="T10" fmla="*/ 56 w 64"/>
                  <a:gd name="T11" fmla="*/ 20 h 100"/>
                  <a:gd name="T12" fmla="*/ 44 w 64"/>
                  <a:gd name="T13" fmla="*/ 8 h 100"/>
                  <a:gd name="T14" fmla="*/ 8 w 64"/>
                  <a:gd name="T15" fmla="*/ 8 h 100"/>
                  <a:gd name="T16" fmla="*/ 8 w 64"/>
                  <a:gd name="T17" fmla="*/ 92 h 100"/>
                  <a:gd name="T18" fmla="*/ 48 w 64"/>
                  <a:gd name="T19" fmla="*/ 92 h 100"/>
                  <a:gd name="T20" fmla="*/ 48 w 64"/>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00">
                    <a:moveTo>
                      <a:pt x="48" y="100"/>
                    </a:moveTo>
                    <a:cubicBezTo>
                      <a:pt x="0" y="100"/>
                      <a:pt x="0" y="100"/>
                      <a:pt x="0" y="100"/>
                    </a:cubicBezTo>
                    <a:cubicBezTo>
                      <a:pt x="0" y="0"/>
                      <a:pt x="0" y="0"/>
                      <a:pt x="0" y="0"/>
                    </a:cubicBezTo>
                    <a:cubicBezTo>
                      <a:pt x="44" y="0"/>
                      <a:pt x="44" y="0"/>
                      <a:pt x="44" y="0"/>
                    </a:cubicBezTo>
                    <a:cubicBezTo>
                      <a:pt x="55" y="0"/>
                      <a:pt x="64" y="9"/>
                      <a:pt x="64" y="20"/>
                    </a:cubicBezTo>
                    <a:cubicBezTo>
                      <a:pt x="56" y="20"/>
                      <a:pt x="56" y="20"/>
                      <a:pt x="56" y="20"/>
                    </a:cubicBezTo>
                    <a:cubicBezTo>
                      <a:pt x="56" y="13"/>
                      <a:pt x="51" y="8"/>
                      <a:pt x="44" y="8"/>
                    </a:cubicBezTo>
                    <a:cubicBezTo>
                      <a:pt x="8" y="8"/>
                      <a:pt x="8" y="8"/>
                      <a:pt x="8" y="8"/>
                    </a:cubicBezTo>
                    <a:cubicBezTo>
                      <a:pt x="8" y="92"/>
                      <a:pt x="8" y="92"/>
                      <a:pt x="8" y="92"/>
                    </a:cubicBezTo>
                    <a:cubicBezTo>
                      <a:pt x="48" y="92"/>
                      <a:pt x="48" y="92"/>
                      <a:pt x="48" y="92"/>
                    </a:cubicBezTo>
                    <a:lnTo>
                      <a:pt x="48"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9"/>
              <p:cNvSpPr>
                <a:spLocks/>
              </p:cNvSpPr>
              <p:nvPr/>
            </p:nvSpPr>
            <p:spPr bwMode="auto">
              <a:xfrm>
                <a:off x="6024563" y="1281113"/>
                <a:ext cx="130175" cy="203200"/>
              </a:xfrm>
              <a:custGeom>
                <a:avLst/>
                <a:gdLst>
                  <a:gd name="T0" fmla="*/ 64 w 64"/>
                  <a:gd name="T1" fmla="*/ 100 h 100"/>
                  <a:gd name="T2" fmla="*/ 16 w 64"/>
                  <a:gd name="T3" fmla="*/ 100 h 100"/>
                  <a:gd name="T4" fmla="*/ 16 w 64"/>
                  <a:gd name="T5" fmla="*/ 92 h 100"/>
                  <a:gd name="T6" fmla="*/ 56 w 64"/>
                  <a:gd name="T7" fmla="*/ 92 h 100"/>
                  <a:gd name="T8" fmla="*/ 56 w 64"/>
                  <a:gd name="T9" fmla="*/ 8 h 100"/>
                  <a:gd name="T10" fmla="*/ 20 w 64"/>
                  <a:gd name="T11" fmla="*/ 8 h 100"/>
                  <a:gd name="T12" fmla="*/ 8 w 64"/>
                  <a:gd name="T13" fmla="*/ 20 h 100"/>
                  <a:gd name="T14" fmla="*/ 0 w 64"/>
                  <a:gd name="T15" fmla="*/ 20 h 100"/>
                  <a:gd name="T16" fmla="*/ 20 w 64"/>
                  <a:gd name="T17" fmla="*/ 0 h 100"/>
                  <a:gd name="T18" fmla="*/ 64 w 64"/>
                  <a:gd name="T19" fmla="*/ 0 h 100"/>
                  <a:gd name="T20" fmla="*/ 64 w 64"/>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00">
                    <a:moveTo>
                      <a:pt x="64" y="100"/>
                    </a:moveTo>
                    <a:cubicBezTo>
                      <a:pt x="16" y="100"/>
                      <a:pt x="16" y="100"/>
                      <a:pt x="16" y="100"/>
                    </a:cubicBezTo>
                    <a:cubicBezTo>
                      <a:pt x="16" y="92"/>
                      <a:pt x="16" y="92"/>
                      <a:pt x="16" y="92"/>
                    </a:cubicBezTo>
                    <a:cubicBezTo>
                      <a:pt x="56" y="92"/>
                      <a:pt x="56" y="92"/>
                      <a:pt x="56" y="92"/>
                    </a:cubicBezTo>
                    <a:cubicBezTo>
                      <a:pt x="56" y="8"/>
                      <a:pt x="56" y="8"/>
                      <a:pt x="56" y="8"/>
                    </a:cubicBezTo>
                    <a:cubicBezTo>
                      <a:pt x="20" y="8"/>
                      <a:pt x="20" y="8"/>
                      <a:pt x="20" y="8"/>
                    </a:cubicBezTo>
                    <a:cubicBezTo>
                      <a:pt x="13" y="8"/>
                      <a:pt x="8" y="13"/>
                      <a:pt x="8" y="20"/>
                    </a:cubicBezTo>
                    <a:cubicBezTo>
                      <a:pt x="0" y="20"/>
                      <a:pt x="0" y="20"/>
                      <a:pt x="0" y="20"/>
                    </a:cubicBezTo>
                    <a:cubicBezTo>
                      <a:pt x="0" y="9"/>
                      <a:pt x="9" y="0"/>
                      <a:pt x="20" y="0"/>
                    </a:cubicBezTo>
                    <a:cubicBezTo>
                      <a:pt x="64" y="0"/>
                      <a:pt x="64" y="0"/>
                      <a:pt x="64" y="0"/>
                    </a:cubicBezTo>
                    <a:lnTo>
                      <a:pt x="64"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9" name="矩形 58"/>
            <p:cNvSpPr/>
            <p:nvPr/>
          </p:nvSpPr>
          <p:spPr>
            <a:xfrm>
              <a:off x="5688125" y="2269654"/>
              <a:ext cx="2808311" cy="443198"/>
            </a:xfrm>
            <a:prstGeom prst="rect">
              <a:avLst/>
            </a:prstGeom>
          </p:spPr>
          <p:txBody>
            <a:bodyPr wrap="square">
              <a:spAutoFit/>
            </a:bodyPr>
            <a:lstStyle/>
            <a:p>
              <a:pPr>
                <a:lnSpc>
                  <a:spcPct val="114000"/>
                </a:lnSpc>
              </a:pPr>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2.The </a:t>
              </a: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concepts national income and national </a:t>
              </a:r>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product</a:t>
              </a:r>
              <a:endParaRPr lang="en-US" altLang="zh-CN" sz="1000" dirty="0">
                <a:solidFill>
                  <a:schemeClr val="tx1">
                    <a:lumMod val="65000"/>
                    <a:lumOff val="35000"/>
                  </a:schemeClr>
                </a:solidFill>
                <a:latin typeface="Century Gothic" panose="020B0502020202020204" pitchFamily="34" charset="0"/>
                <a:cs typeface="Arial" panose="020B0604020202020204" pitchFamily="34" charset="0"/>
              </a:endParaRPr>
            </a:p>
          </p:txBody>
        </p:sp>
      </p:grpSp>
      <p:grpSp>
        <p:nvGrpSpPr>
          <p:cNvPr id="7175" name="组合 7174"/>
          <p:cNvGrpSpPr/>
          <p:nvPr/>
        </p:nvGrpSpPr>
        <p:grpSpPr>
          <a:xfrm>
            <a:off x="4676776" y="1662502"/>
            <a:ext cx="2942028" cy="443198"/>
            <a:chOff x="5688125" y="1662502"/>
            <a:chExt cx="2942028" cy="443198"/>
          </a:xfrm>
        </p:grpSpPr>
        <p:grpSp>
          <p:nvGrpSpPr>
            <p:cNvPr id="48" name="组合 47"/>
            <p:cNvGrpSpPr/>
            <p:nvPr/>
          </p:nvGrpSpPr>
          <p:grpSpPr>
            <a:xfrm>
              <a:off x="8258174" y="1698111"/>
              <a:ext cx="371979" cy="371980"/>
              <a:chOff x="5903913" y="4632325"/>
              <a:chExt cx="257175" cy="257176"/>
            </a:xfrm>
            <a:solidFill>
              <a:srgbClr val="394A57"/>
            </a:solidFill>
          </p:grpSpPr>
          <p:sp>
            <p:nvSpPr>
              <p:cNvPr id="54" name="Freeform 16"/>
              <p:cNvSpPr>
                <a:spLocks/>
              </p:cNvSpPr>
              <p:nvPr/>
            </p:nvSpPr>
            <p:spPr bwMode="auto">
              <a:xfrm>
                <a:off x="5934075" y="4783138"/>
                <a:ext cx="195262" cy="106363"/>
              </a:xfrm>
              <a:custGeom>
                <a:avLst/>
                <a:gdLst>
                  <a:gd name="T0" fmla="*/ 123 w 123"/>
                  <a:gd name="T1" fmla="*/ 67 h 67"/>
                  <a:gd name="T2" fmla="*/ 0 w 123"/>
                  <a:gd name="T3" fmla="*/ 67 h 67"/>
                  <a:gd name="T4" fmla="*/ 0 w 123"/>
                  <a:gd name="T5" fmla="*/ 0 h 67"/>
                  <a:gd name="T6" fmla="*/ 10 w 123"/>
                  <a:gd name="T7" fmla="*/ 0 h 67"/>
                  <a:gd name="T8" fmla="*/ 10 w 123"/>
                  <a:gd name="T9" fmla="*/ 57 h 67"/>
                  <a:gd name="T10" fmla="*/ 113 w 123"/>
                  <a:gd name="T11" fmla="*/ 57 h 67"/>
                  <a:gd name="T12" fmla="*/ 113 w 123"/>
                  <a:gd name="T13" fmla="*/ 0 h 67"/>
                  <a:gd name="T14" fmla="*/ 123 w 123"/>
                  <a:gd name="T15" fmla="*/ 0 h 67"/>
                  <a:gd name="T16" fmla="*/ 123 w 123"/>
                  <a:gd name="T1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67">
                    <a:moveTo>
                      <a:pt x="123" y="67"/>
                    </a:moveTo>
                    <a:lnTo>
                      <a:pt x="0" y="67"/>
                    </a:lnTo>
                    <a:lnTo>
                      <a:pt x="0" y="0"/>
                    </a:lnTo>
                    <a:lnTo>
                      <a:pt x="10" y="0"/>
                    </a:lnTo>
                    <a:lnTo>
                      <a:pt x="10" y="57"/>
                    </a:lnTo>
                    <a:lnTo>
                      <a:pt x="113" y="57"/>
                    </a:lnTo>
                    <a:lnTo>
                      <a:pt x="113" y="0"/>
                    </a:lnTo>
                    <a:lnTo>
                      <a:pt x="123" y="0"/>
                    </a:lnTo>
                    <a:lnTo>
                      <a:pt x="12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17"/>
              <p:cNvSpPr>
                <a:spLocks/>
              </p:cNvSpPr>
              <p:nvPr/>
            </p:nvSpPr>
            <p:spPr bwMode="auto">
              <a:xfrm>
                <a:off x="5903913" y="4632325"/>
                <a:ext cx="257175" cy="149225"/>
              </a:xfrm>
              <a:custGeom>
                <a:avLst/>
                <a:gdLst>
                  <a:gd name="T0" fmla="*/ 154 w 162"/>
                  <a:gd name="T1" fmla="*/ 94 h 94"/>
                  <a:gd name="T2" fmla="*/ 81 w 162"/>
                  <a:gd name="T3" fmla="*/ 15 h 94"/>
                  <a:gd name="T4" fmla="*/ 7 w 162"/>
                  <a:gd name="T5" fmla="*/ 94 h 94"/>
                  <a:gd name="T6" fmla="*/ 0 w 162"/>
                  <a:gd name="T7" fmla="*/ 86 h 94"/>
                  <a:gd name="T8" fmla="*/ 81 w 162"/>
                  <a:gd name="T9" fmla="*/ 0 h 94"/>
                  <a:gd name="T10" fmla="*/ 162 w 162"/>
                  <a:gd name="T11" fmla="*/ 86 h 94"/>
                  <a:gd name="T12" fmla="*/ 154 w 162"/>
                  <a:gd name="T13" fmla="*/ 94 h 94"/>
                </a:gdLst>
                <a:ahLst/>
                <a:cxnLst>
                  <a:cxn ang="0">
                    <a:pos x="T0" y="T1"/>
                  </a:cxn>
                  <a:cxn ang="0">
                    <a:pos x="T2" y="T3"/>
                  </a:cxn>
                  <a:cxn ang="0">
                    <a:pos x="T4" y="T5"/>
                  </a:cxn>
                  <a:cxn ang="0">
                    <a:pos x="T6" y="T7"/>
                  </a:cxn>
                  <a:cxn ang="0">
                    <a:pos x="T8" y="T9"/>
                  </a:cxn>
                  <a:cxn ang="0">
                    <a:pos x="T10" y="T11"/>
                  </a:cxn>
                  <a:cxn ang="0">
                    <a:pos x="T12" y="T13"/>
                  </a:cxn>
                </a:cxnLst>
                <a:rect l="0" t="0" r="r" b="b"/>
                <a:pathLst>
                  <a:path w="162" h="94">
                    <a:moveTo>
                      <a:pt x="154" y="94"/>
                    </a:moveTo>
                    <a:lnTo>
                      <a:pt x="81" y="15"/>
                    </a:lnTo>
                    <a:lnTo>
                      <a:pt x="7" y="94"/>
                    </a:lnTo>
                    <a:lnTo>
                      <a:pt x="0" y="86"/>
                    </a:lnTo>
                    <a:lnTo>
                      <a:pt x="81" y="0"/>
                    </a:lnTo>
                    <a:lnTo>
                      <a:pt x="162" y="86"/>
                    </a:lnTo>
                    <a:lnTo>
                      <a:pt x="154" y="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18"/>
              <p:cNvSpPr>
                <a:spLocks/>
              </p:cNvSpPr>
              <p:nvPr/>
            </p:nvSpPr>
            <p:spPr bwMode="auto">
              <a:xfrm>
                <a:off x="5999163" y="4783138"/>
                <a:ext cx="65087" cy="73025"/>
              </a:xfrm>
              <a:custGeom>
                <a:avLst/>
                <a:gdLst>
                  <a:gd name="T0" fmla="*/ 41 w 41"/>
                  <a:gd name="T1" fmla="*/ 46 h 46"/>
                  <a:gd name="T2" fmla="*/ 31 w 41"/>
                  <a:gd name="T3" fmla="*/ 46 h 46"/>
                  <a:gd name="T4" fmla="*/ 31 w 41"/>
                  <a:gd name="T5" fmla="*/ 10 h 46"/>
                  <a:gd name="T6" fmla="*/ 10 w 41"/>
                  <a:gd name="T7" fmla="*/ 10 h 46"/>
                  <a:gd name="T8" fmla="*/ 10 w 41"/>
                  <a:gd name="T9" fmla="*/ 46 h 46"/>
                  <a:gd name="T10" fmla="*/ 0 w 41"/>
                  <a:gd name="T11" fmla="*/ 46 h 46"/>
                  <a:gd name="T12" fmla="*/ 0 w 41"/>
                  <a:gd name="T13" fmla="*/ 0 h 46"/>
                  <a:gd name="T14" fmla="*/ 41 w 41"/>
                  <a:gd name="T15" fmla="*/ 0 h 46"/>
                  <a:gd name="T16" fmla="*/ 41 w 41"/>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6">
                    <a:moveTo>
                      <a:pt x="41" y="46"/>
                    </a:moveTo>
                    <a:lnTo>
                      <a:pt x="31" y="46"/>
                    </a:lnTo>
                    <a:lnTo>
                      <a:pt x="31" y="10"/>
                    </a:lnTo>
                    <a:lnTo>
                      <a:pt x="10" y="10"/>
                    </a:lnTo>
                    <a:lnTo>
                      <a:pt x="10" y="46"/>
                    </a:lnTo>
                    <a:lnTo>
                      <a:pt x="0" y="46"/>
                    </a:lnTo>
                    <a:lnTo>
                      <a:pt x="0" y="0"/>
                    </a:lnTo>
                    <a:lnTo>
                      <a:pt x="41" y="0"/>
                    </a:lnTo>
                    <a:lnTo>
                      <a:pt x="4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19"/>
              <p:cNvSpPr>
                <a:spLocks noEditPoints="1"/>
              </p:cNvSpPr>
              <p:nvPr/>
            </p:nvSpPr>
            <p:spPr bwMode="auto">
              <a:xfrm>
                <a:off x="5999163" y="4702175"/>
                <a:ext cx="65087" cy="65088"/>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3" name="矩形 52"/>
            <p:cNvSpPr/>
            <p:nvPr/>
          </p:nvSpPr>
          <p:spPr>
            <a:xfrm>
              <a:off x="5688125" y="1662502"/>
              <a:ext cx="2808311" cy="443198"/>
            </a:xfrm>
            <a:prstGeom prst="rect">
              <a:avLst/>
            </a:prstGeom>
          </p:spPr>
          <p:txBody>
            <a:bodyPr wrap="square">
              <a:spAutoFit/>
            </a:bodyPr>
            <a:lstStyle/>
            <a:p>
              <a:pPr>
                <a:lnSpc>
                  <a:spcPct val="114000"/>
                </a:lnSpc>
              </a:pPr>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1.The </a:t>
              </a: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concepts national income and </a:t>
              </a:r>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 national product</a:t>
              </a:r>
              <a:endParaRPr lang="en-US" altLang="zh-CN" sz="1000" dirty="0">
                <a:solidFill>
                  <a:schemeClr val="tx1">
                    <a:lumMod val="65000"/>
                    <a:lumOff val="35000"/>
                  </a:schemeClr>
                </a:solidFill>
                <a:latin typeface="Century Gothic" panose="020B0502020202020204" pitchFamily="34" charset="0"/>
                <a:cs typeface="Arial" panose="020B0604020202020204" pitchFamily="34" charset="0"/>
              </a:endParaRPr>
            </a:p>
          </p:txBody>
        </p:sp>
      </p:grpSp>
      <p:grpSp>
        <p:nvGrpSpPr>
          <p:cNvPr id="7179" name="组合 7178"/>
          <p:cNvGrpSpPr/>
          <p:nvPr/>
        </p:nvGrpSpPr>
        <p:grpSpPr>
          <a:xfrm>
            <a:off x="4676776" y="4037228"/>
            <a:ext cx="2970691" cy="443198"/>
            <a:chOff x="5688125" y="4037228"/>
            <a:chExt cx="2970691" cy="443198"/>
          </a:xfrm>
        </p:grpSpPr>
        <p:grpSp>
          <p:nvGrpSpPr>
            <p:cNvPr id="30" name="组合 29"/>
            <p:cNvGrpSpPr/>
            <p:nvPr/>
          </p:nvGrpSpPr>
          <p:grpSpPr>
            <a:xfrm flipH="1">
              <a:off x="8296091" y="4074981"/>
              <a:ext cx="362725" cy="367692"/>
              <a:chOff x="9363075" y="4967288"/>
              <a:chExt cx="463551" cy="469900"/>
            </a:xfrm>
            <a:solidFill>
              <a:srgbClr val="394A57"/>
            </a:solidFill>
          </p:grpSpPr>
          <p:sp>
            <p:nvSpPr>
              <p:cNvPr id="31" name="Freeform 22"/>
              <p:cNvSpPr>
                <a:spLocks/>
              </p:cNvSpPr>
              <p:nvPr/>
            </p:nvSpPr>
            <p:spPr bwMode="auto">
              <a:xfrm>
                <a:off x="9371013" y="5280025"/>
                <a:ext cx="158750" cy="150813"/>
              </a:xfrm>
              <a:custGeom>
                <a:avLst/>
                <a:gdLst>
                  <a:gd name="T0" fmla="*/ 14 w 100"/>
                  <a:gd name="T1" fmla="*/ 95 h 95"/>
                  <a:gd name="T2" fmla="*/ 0 w 100"/>
                  <a:gd name="T3" fmla="*/ 80 h 95"/>
                  <a:gd name="T4" fmla="*/ 85 w 100"/>
                  <a:gd name="T5" fmla="*/ 0 h 95"/>
                  <a:gd name="T6" fmla="*/ 100 w 100"/>
                  <a:gd name="T7" fmla="*/ 14 h 95"/>
                  <a:gd name="T8" fmla="*/ 14 w 100"/>
                  <a:gd name="T9" fmla="*/ 95 h 95"/>
                </a:gdLst>
                <a:ahLst/>
                <a:cxnLst>
                  <a:cxn ang="0">
                    <a:pos x="T0" y="T1"/>
                  </a:cxn>
                  <a:cxn ang="0">
                    <a:pos x="T2" y="T3"/>
                  </a:cxn>
                  <a:cxn ang="0">
                    <a:pos x="T4" y="T5"/>
                  </a:cxn>
                  <a:cxn ang="0">
                    <a:pos x="T6" y="T7"/>
                  </a:cxn>
                  <a:cxn ang="0">
                    <a:pos x="T8" y="T9"/>
                  </a:cxn>
                </a:cxnLst>
                <a:rect l="0" t="0" r="r" b="b"/>
                <a:pathLst>
                  <a:path w="100" h="95">
                    <a:moveTo>
                      <a:pt x="14" y="95"/>
                    </a:moveTo>
                    <a:lnTo>
                      <a:pt x="0" y="80"/>
                    </a:lnTo>
                    <a:lnTo>
                      <a:pt x="85" y="0"/>
                    </a:lnTo>
                    <a:lnTo>
                      <a:pt x="100" y="14"/>
                    </a:lnTo>
                    <a:lnTo>
                      <a:pt x="14"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3"/>
              <p:cNvSpPr>
                <a:spLocks noEditPoints="1"/>
              </p:cNvSpPr>
              <p:nvPr/>
            </p:nvSpPr>
            <p:spPr bwMode="auto">
              <a:xfrm>
                <a:off x="9486900" y="5200650"/>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4"/>
              <p:cNvSpPr>
                <a:spLocks noEditPoints="1"/>
              </p:cNvSpPr>
              <p:nvPr/>
            </p:nvSpPr>
            <p:spPr bwMode="auto">
              <a:xfrm>
                <a:off x="9577388" y="4967288"/>
                <a:ext cx="249238" cy="249238"/>
              </a:xfrm>
              <a:custGeom>
                <a:avLst/>
                <a:gdLst>
                  <a:gd name="T0" fmla="*/ 32 w 66"/>
                  <a:gd name="T1" fmla="*/ 66 h 66"/>
                  <a:gd name="T2" fmla="*/ 9 w 66"/>
                  <a:gd name="T3" fmla="*/ 57 h 66"/>
                  <a:gd name="T4" fmla="*/ 0 w 66"/>
                  <a:gd name="T5" fmla="*/ 34 h 66"/>
                  <a:gd name="T6" fmla="*/ 9 w 66"/>
                  <a:gd name="T7" fmla="*/ 11 h 66"/>
                  <a:gd name="T8" fmla="*/ 20 w 66"/>
                  <a:gd name="T9" fmla="*/ 0 h 66"/>
                  <a:gd name="T10" fmla="*/ 66 w 66"/>
                  <a:gd name="T11" fmla="*/ 46 h 66"/>
                  <a:gd name="T12" fmla="*/ 55 w 66"/>
                  <a:gd name="T13" fmla="*/ 57 h 66"/>
                  <a:gd name="T14" fmla="*/ 32 w 66"/>
                  <a:gd name="T15" fmla="*/ 66 h 66"/>
                  <a:gd name="T16" fmla="*/ 20 w 66"/>
                  <a:gd name="T17" fmla="*/ 12 h 66"/>
                  <a:gd name="T18" fmla="*/ 15 w 66"/>
                  <a:gd name="T19" fmla="*/ 17 h 66"/>
                  <a:gd name="T20" fmla="*/ 8 w 66"/>
                  <a:gd name="T21" fmla="*/ 34 h 66"/>
                  <a:gd name="T22" fmla="*/ 15 w 66"/>
                  <a:gd name="T23" fmla="*/ 51 h 66"/>
                  <a:gd name="T24" fmla="*/ 32 w 66"/>
                  <a:gd name="T25" fmla="*/ 58 h 66"/>
                  <a:gd name="T26" fmla="*/ 49 w 66"/>
                  <a:gd name="T27" fmla="*/ 51 h 66"/>
                  <a:gd name="T28" fmla="*/ 54 w 66"/>
                  <a:gd name="T29" fmla="*/ 46 h 66"/>
                  <a:gd name="T30" fmla="*/ 20 w 66"/>
                  <a:gd name="T31"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66">
                    <a:moveTo>
                      <a:pt x="32" y="66"/>
                    </a:moveTo>
                    <a:cubicBezTo>
                      <a:pt x="23" y="66"/>
                      <a:pt x="15" y="63"/>
                      <a:pt x="9" y="57"/>
                    </a:cubicBezTo>
                    <a:cubicBezTo>
                      <a:pt x="3" y="51"/>
                      <a:pt x="0" y="43"/>
                      <a:pt x="0" y="34"/>
                    </a:cubicBezTo>
                    <a:cubicBezTo>
                      <a:pt x="0" y="25"/>
                      <a:pt x="3" y="17"/>
                      <a:pt x="9" y="11"/>
                    </a:cubicBezTo>
                    <a:cubicBezTo>
                      <a:pt x="20" y="0"/>
                      <a:pt x="20" y="0"/>
                      <a:pt x="20" y="0"/>
                    </a:cubicBezTo>
                    <a:cubicBezTo>
                      <a:pt x="66" y="46"/>
                      <a:pt x="66" y="46"/>
                      <a:pt x="66" y="46"/>
                    </a:cubicBezTo>
                    <a:cubicBezTo>
                      <a:pt x="55" y="57"/>
                      <a:pt x="55" y="57"/>
                      <a:pt x="55" y="57"/>
                    </a:cubicBezTo>
                    <a:cubicBezTo>
                      <a:pt x="49" y="63"/>
                      <a:pt x="41" y="66"/>
                      <a:pt x="32" y="66"/>
                    </a:cubicBezTo>
                    <a:moveTo>
                      <a:pt x="20" y="12"/>
                    </a:moveTo>
                    <a:cubicBezTo>
                      <a:pt x="15" y="17"/>
                      <a:pt x="15" y="17"/>
                      <a:pt x="15" y="17"/>
                    </a:cubicBezTo>
                    <a:cubicBezTo>
                      <a:pt x="10" y="22"/>
                      <a:pt x="8" y="28"/>
                      <a:pt x="8" y="34"/>
                    </a:cubicBezTo>
                    <a:cubicBezTo>
                      <a:pt x="8" y="40"/>
                      <a:pt x="10" y="46"/>
                      <a:pt x="15" y="51"/>
                    </a:cubicBezTo>
                    <a:cubicBezTo>
                      <a:pt x="20" y="56"/>
                      <a:pt x="26" y="58"/>
                      <a:pt x="32" y="58"/>
                    </a:cubicBezTo>
                    <a:cubicBezTo>
                      <a:pt x="38" y="58"/>
                      <a:pt x="44" y="56"/>
                      <a:pt x="49" y="51"/>
                    </a:cubicBezTo>
                    <a:cubicBezTo>
                      <a:pt x="54" y="46"/>
                      <a:pt x="54" y="46"/>
                      <a:pt x="54" y="46"/>
                    </a:cubicBezTo>
                    <a:lnTo>
                      <a:pt x="2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5"/>
              <p:cNvSpPr>
                <a:spLocks/>
              </p:cNvSpPr>
              <p:nvPr/>
            </p:nvSpPr>
            <p:spPr bwMode="auto">
              <a:xfrm>
                <a:off x="9363075" y="5065713"/>
                <a:ext cx="365125" cy="371475"/>
              </a:xfrm>
              <a:custGeom>
                <a:avLst/>
                <a:gdLst>
                  <a:gd name="T0" fmla="*/ 0 w 230"/>
                  <a:gd name="T1" fmla="*/ 234 h 234"/>
                  <a:gd name="T2" fmla="*/ 22 w 230"/>
                  <a:gd name="T3" fmla="*/ 49 h 234"/>
                  <a:gd name="T4" fmla="*/ 112 w 230"/>
                  <a:gd name="T5" fmla="*/ 0 h 234"/>
                  <a:gd name="T6" fmla="*/ 121 w 230"/>
                  <a:gd name="T7" fmla="*/ 16 h 234"/>
                  <a:gd name="T8" fmla="*/ 41 w 230"/>
                  <a:gd name="T9" fmla="*/ 61 h 234"/>
                  <a:gd name="T10" fmla="*/ 24 w 230"/>
                  <a:gd name="T11" fmla="*/ 211 h 234"/>
                  <a:gd name="T12" fmla="*/ 185 w 230"/>
                  <a:gd name="T13" fmla="*/ 180 h 234"/>
                  <a:gd name="T14" fmla="*/ 211 w 230"/>
                  <a:gd name="T15" fmla="*/ 111 h 234"/>
                  <a:gd name="T16" fmla="*/ 230 w 230"/>
                  <a:gd name="T17" fmla="*/ 116 h 234"/>
                  <a:gd name="T18" fmla="*/ 199 w 230"/>
                  <a:gd name="T19" fmla="*/ 199 h 234"/>
                  <a:gd name="T20" fmla="*/ 0 w 230"/>
                  <a:gd name="T21"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 h="234">
                    <a:moveTo>
                      <a:pt x="0" y="234"/>
                    </a:moveTo>
                    <a:lnTo>
                      <a:pt x="22" y="49"/>
                    </a:lnTo>
                    <a:lnTo>
                      <a:pt x="112" y="0"/>
                    </a:lnTo>
                    <a:lnTo>
                      <a:pt x="121" y="16"/>
                    </a:lnTo>
                    <a:lnTo>
                      <a:pt x="41" y="61"/>
                    </a:lnTo>
                    <a:lnTo>
                      <a:pt x="24" y="211"/>
                    </a:lnTo>
                    <a:lnTo>
                      <a:pt x="185" y="180"/>
                    </a:lnTo>
                    <a:lnTo>
                      <a:pt x="211" y="111"/>
                    </a:lnTo>
                    <a:lnTo>
                      <a:pt x="230" y="116"/>
                    </a:lnTo>
                    <a:lnTo>
                      <a:pt x="199" y="199"/>
                    </a:lnTo>
                    <a:lnTo>
                      <a:pt x="0" y="2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74" name="矩形 73"/>
            <p:cNvSpPr/>
            <p:nvPr/>
          </p:nvSpPr>
          <p:spPr>
            <a:xfrm>
              <a:off x="5688125" y="4037228"/>
              <a:ext cx="2808311" cy="443198"/>
            </a:xfrm>
            <a:prstGeom prst="rect">
              <a:avLst/>
            </a:prstGeom>
          </p:spPr>
          <p:txBody>
            <a:bodyPr wrap="square">
              <a:spAutoFit/>
            </a:bodyPr>
            <a:lstStyle/>
            <a:p>
              <a:pPr>
                <a:lnSpc>
                  <a:spcPct val="114000"/>
                </a:lnSpc>
              </a:pPr>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5.The </a:t>
              </a: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concepts national income and national </a:t>
              </a:r>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product</a:t>
              </a:r>
              <a:endParaRPr lang="en-US" altLang="zh-CN" sz="1000" dirty="0">
                <a:solidFill>
                  <a:schemeClr val="tx1">
                    <a:lumMod val="65000"/>
                    <a:lumOff val="35000"/>
                  </a:schemeClr>
                </a:solidFill>
                <a:latin typeface="Century Gothic" panose="020B0502020202020204" pitchFamily="34" charset="0"/>
                <a:cs typeface="Arial" panose="020B0604020202020204" pitchFamily="34" charset="0"/>
              </a:endParaRPr>
            </a:p>
          </p:txBody>
        </p:sp>
      </p:grpSp>
      <p:grpSp>
        <p:nvGrpSpPr>
          <p:cNvPr id="75" name="组合 74"/>
          <p:cNvGrpSpPr/>
          <p:nvPr/>
        </p:nvGrpSpPr>
        <p:grpSpPr>
          <a:xfrm>
            <a:off x="8892480" y="411510"/>
            <a:ext cx="251520" cy="661800"/>
            <a:chOff x="8892480" y="411510"/>
            <a:chExt cx="251520" cy="661800"/>
          </a:xfrm>
        </p:grpSpPr>
        <p:sp>
          <p:nvSpPr>
            <p:cNvPr id="76" name="矩形 75"/>
            <p:cNvSpPr/>
            <p:nvPr/>
          </p:nvSpPr>
          <p:spPr>
            <a:xfrm>
              <a:off x="8892480" y="411510"/>
              <a:ext cx="251520" cy="661800"/>
            </a:xfrm>
            <a:prstGeom prst="rect">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文本框 19"/>
            <p:cNvSpPr txBox="1"/>
            <p:nvPr/>
          </p:nvSpPr>
          <p:spPr>
            <a:xfrm rot="5400000">
              <a:off x="8688849" y="634418"/>
              <a:ext cx="658780" cy="215444"/>
            </a:xfrm>
            <a:prstGeom prst="rect">
              <a:avLst/>
            </a:prstGeom>
            <a:noFill/>
          </p:spPr>
          <p:txBody>
            <a:bodyPr wrap="square" rtlCol="0">
              <a:spAutoFit/>
            </a:bodyPr>
            <a:lstStyle/>
            <a:p>
              <a:r>
                <a:rPr lang="en-US" altLang="zh-CN" sz="800" dirty="0" smtClean="0">
                  <a:solidFill>
                    <a:schemeClr val="bg1"/>
                  </a:solidFill>
                  <a:latin typeface="Century Gothic" panose="020B0502020202020204" pitchFamily="34" charset="0"/>
                </a:rPr>
                <a:t>PAGE   27</a:t>
              </a:r>
              <a:endParaRPr lang="zh-CN" altLang="en-US" sz="800" dirty="0">
                <a:solidFill>
                  <a:schemeClr val="bg1"/>
                </a:solidFill>
                <a:latin typeface="Century Gothic" panose="020B0502020202020204" pitchFamily="34" charset="0"/>
              </a:endParaRPr>
            </a:p>
          </p:txBody>
        </p:sp>
        <p:grpSp>
          <p:nvGrpSpPr>
            <p:cNvPr id="78" name="组合 77"/>
            <p:cNvGrpSpPr/>
            <p:nvPr/>
          </p:nvGrpSpPr>
          <p:grpSpPr>
            <a:xfrm>
              <a:off x="8964240" y="819459"/>
              <a:ext cx="108000" cy="7834"/>
              <a:chOff x="8953171" y="848034"/>
              <a:chExt cx="130138" cy="7834"/>
            </a:xfrm>
          </p:grpSpPr>
          <p:cxnSp>
            <p:nvCxnSpPr>
              <p:cNvPr id="79" name="直接连接符 78"/>
              <p:cNvCxnSpPr/>
              <p:nvPr/>
            </p:nvCxnSpPr>
            <p:spPr>
              <a:xfrm>
                <a:off x="8953171" y="855868"/>
                <a:ext cx="130138" cy="0"/>
              </a:xfrm>
              <a:prstGeom prst="line">
                <a:avLst/>
              </a:prstGeom>
              <a:ln w="3175">
                <a:solidFill>
                  <a:srgbClr val="008B8E"/>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8953171" y="848034"/>
                <a:ext cx="13013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428040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childTnLst>
                                </p:cTn>
                              </p:par>
                              <p:par>
                                <p:cTn id="8" presetID="12" presetClass="entr" presetSubtype="8" fill="hold" nodeType="withEffect">
                                  <p:stCondLst>
                                    <p:cond delay="100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p:tgtEl>
                                          <p:spTgt spid="2"/>
                                        </p:tgtEl>
                                        <p:attrNameLst>
                                          <p:attrName>ppt_x</p:attrName>
                                        </p:attrNameLst>
                                      </p:cBhvr>
                                      <p:tavLst>
                                        <p:tav tm="0">
                                          <p:val>
                                            <p:strVal val="#ppt_x-#ppt_w*1.125000"/>
                                          </p:val>
                                        </p:tav>
                                        <p:tav tm="100000">
                                          <p:val>
                                            <p:strVal val="#ppt_x"/>
                                          </p:val>
                                        </p:tav>
                                      </p:tavLst>
                                    </p:anim>
                                    <p:animEffect transition="in" filter="wipe(right)">
                                      <p:cBhvr>
                                        <p:cTn id="11" dur="500"/>
                                        <p:tgtEl>
                                          <p:spTgt spid="2"/>
                                        </p:tgtEl>
                                      </p:cBhvr>
                                    </p:animEffect>
                                  </p:childTnLst>
                                </p:cTn>
                              </p:par>
                              <p:par>
                                <p:cTn id="12" presetID="12" presetClass="entr" presetSubtype="8" fill="hold" nodeType="withEffect">
                                  <p:stCondLst>
                                    <p:cond delay="1250"/>
                                  </p:stCondLst>
                                  <p:childTnLst>
                                    <p:set>
                                      <p:cBhvr>
                                        <p:cTn id="13" dur="1" fill="hold">
                                          <p:stCondLst>
                                            <p:cond delay="0"/>
                                          </p:stCondLst>
                                        </p:cTn>
                                        <p:tgtEl>
                                          <p:spTgt spid="7175"/>
                                        </p:tgtEl>
                                        <p:attrNameLst>
                                          <p:attrName>style.visibility</p:attrName>
                                        </p:attrNameLst>
                                      </p:cBhvr>
                                      <p:to>
                                        <p:strVal val="visible"/>
                                      </p:to>
                                    </p:set>
                                    <p:anim calcmode="lin" valueType="num">
                                      <p:cBhvr additive="base">
                                        <p:cTn id="14" dur="500"/>
                                        <p:tgtEl>
                                          <p:spTgt spid="7175"/>
                                        </p:tgtEl>
                                        <p:attrNameLst>
                                          <p:attrName>ppt_x</p:attrName>
                                        </p:attrNameLst>
                                      </p:cBhvr>
                                      <p:tavLst>
                                        <p:tav tm="0">
                                          <p:val>
                                            <p:strVal val="#ppt_x-#ppt_w*1.125000"/>
                                          </p:val>
                                        </p:tav>
                                        <p:tav tm="100000">
                                          <p:val>
                                            <p:strVal val="#ppt_x"/>
                                          </p:val>
                                        </p:tav>
                                      </p:tavLst>
                                    </p:anim>
                                    <p:animEffect transition="in" filter="wipe(right)">
                                      <p:cBhvr>
                                        <p:cTn id="15" dur="500"/>
                                        <p:tgtEl>
                                          <p:spTgt spid="7175"/>
                                        </p:tgtEl>
                                      </p:cBhvr>
                                    </p:animEffect>
                                  </p:childTnLst>
                                </p:cTn>
                              </p:par>
                              <p:par>
                                <p:cTn id="16" presetID="12" presetClass="entr" presetSubtype="8" fill="hold" nodeType="withEffect">
                                  <p:stCondLst>
                                    <p:cond delay="1500"/>
                                  </p:stCondLst>
                                  <p:childTnLst>
                                    <p:set>
                                      <p:cBhvr>
                                        <p:cTn id="17" dur="1" fill="hold">
                                          <p:stCondLst>
                                            <p:cond delay="0"/>
                                          </p:stCondLst>
                                        </p:cTn>
                                        <p:tgtEl>
                                          <p:spTgt spid="7176"/>
                                        </p:tgtEl>
                                        <p:attrNameLst>
                                          <p:attrName>style.visibility</p:attrName>
                                        </p:attrNameLst>
                                      </p:cBhvr>
                                      <p:to>
                                        <p:strVal val="visible"/>
                                      </p:to>
                                    </p:set>
                                    <p:anim calcmode="lin" valueType="num">
                                      <p:cBhvr additive="base">
                                        <p:cTn id="18" dur="500"/>
                                        <p:tgtEl>
                                          <p:spTgt spid="7176"/>
                                        </p:tgtEl>
                                        <p:attrNameLst>
                                          <p:attrName>ppt_x</p:attrName>
                                        </p:attrNameLst>
                                      </p:cBhvr>
                                      <p:tavLst>
                                        <p:tav tm="0">
                                          <p:val>
                                            <p:strVal val="#ppt_x-#ppt_w*1.125000"/>
                                          </p:val>
                                        </p:tav>
                                        <p:tav tm="100000">
                                          <p:val>
                                            <p:strVal val="#ppt_x"/>
                                          </p:val>
                                        </p:tav>
                                      </p:tavLst>
                                    </p:anim>
                                    <p:animEffect transition="in" filter="wipe(right)">
                                      <p:cBhvr>
                                        <p:cTn id="19" dur="500"/>
                                        <p:tgtEl>
                                          <p:spTgt spid="7176"/>
                                        </p:tgtEl>
                                      </p:cBhvr>
                                    </p:animEffect>
                                  </p:childTnLst>
                                </p:cTn>
                              </p:par>
                              <p:par>
                                <p:cTn id="20" presetID="12" presetClass="entr" presetSubtype="8" fill="hold" nodeType="withEffect">
                                  <p:stCondLst>
                                    <p:cond delay="1750"/>
                                  </p:stCondLst>
                                  <p:childTnLst>
                                    <p:set>
                                      <p:cBhvr>
                                        <p:cTn id="21" dur="1" fill="hold">
                                          <p:stCondLst>
                                            <p:cond delay="0"/>
                                          </p:stCondLst>
                                        </p:cTn>
                                        <p:tgtEl>
                                          <p:spTgt spid="7177"/>
                                        </p:tgtEl>
                                        <p:attrNameLst>
                                          <p:attrName>style.visibility</p:attrName>
                                        </p:attrNameLst>
                                      </p:cBhvr>
                                      <p:to>
                                        <p:strVal val="visible"/>
                                      </p:to>
                                    </p:set>
                                    <p:anim calcmode="lin" valueType="num">
                                      <p:cBhvr additive="base">
                                        <p:cTn id="22" dur="500"/>
                                        <p:tgtEl>
                                          <p:spTgt spid="7177"/>
                                        </p:tgtEl>
                                        <p:attrNameLst>
                                          <p:attrName>ppt_x</p:attrName>
                                        </p:attrNameLst>
                                      </p:cBhvr>
                                      <p:tavLst>
                                        <p:tav tm="0">
                                          <p:val>
                                            <p:strVal val="#ppt_x-#ppt_w*1.125000"/>
                                          </p:val>
                                        </p:tav>
                                        <p:tav tm="100000">
                                          <p:val>
                                            <p:strVal val="#ppt_x"/>
                                          </p:val>
                                        </p:tav>
                                      </p:tavLst>
                                    </p:anim>
                                    <p:animEffect transition="in" filter="wipe(right)">
                                      <p:cBhvr>
                                        <p:cTn id="23" dur="500"/>
                                        <p:tgtEl>
                                          <p:spTgt spid="7177"/>
                                        </p:tgtEl>
                                      </p:cBhvr>
                                    </p:animEffect>
                                  </p:childTnLst>
                                </p:cTn>
                              </p:par>
                              <p:par>
                                <p:cTn id="24" presetID="12" presetClass="entr" presetSubtype="8" fill="hold" nodeType="withEffect">
                                  <p:stCondLst>
                                    <p:cond delay="2000"/>
                                  </p:stCondLst>
                                  <p:childTnLst>
                                    <p:set>
                                      <p:cBhvr>
                                        <p:cTn id="25" dur="1" fill="hold">
                                          <p:stCondLst>
                                            <p:cond delay="0"/>
                                          </p:stCondLst>
                                        </p:cTn>
                                        <p:tgtEl>
                                          <p:spTgt spid="7178"/>
                                        </p:tgtEl>
                                        <p:attrNameLst>
                                          <p:attrName>style.visibility</p:attrName>
                                        </p:attrNameLst>
                                      </p:cBhvr>
                                      <p:to>
                                        <p:strVal val="visible"/>
                                      </p:to>
                                    </p:set>
                                    <p:anim calcmode="lin" valueType="num">
                                      <p:cBhvr additive="base">
                                        <p:cTn id="26" dur="500"/>
                                        <p:tgtEl>
                                          <p:spTgt spid="7178"/>
                                        </p:tgtEl>
                                        <p:attrNameLst>
                                          <p:attrName>ppt_x</p:attrName>
                                        </p:attrNameLst>
                                      </p:cBhvr>
                                      <p:tavLst>
                                        <p:tav tm="0">
                                          <p:val>
                                            <p:strVal val="#ppt_x-#ppt_w*1.125000"/>
                                          </p:val>
                                        </p:tav>
                                        <p:tav tm="100000">
                                          <p:val>
                                            <p:strVal val="#ppt_x"/>
                                          </p:val>
                                        </p:tav>
                                      </p:tavLst>
                                    </p:anim>
                                    <p:animEffect transition="in" filter="wipe(right)">
                                      <p:cBhvr>
                                        <p:cTn id="27" dur="500"/>
                                        <p:tgtEl>
                                          <p:spTgt spid="7178"/>
                                        </p:tgtEl>
                                      </p:cBhvr>
                                    </p:animEffect>
                                  </p:childTnLst>
                                </p:cTn>
                              </p:par>
                              <p:par>
                                <p:cTn id="28" presetID="12" presetClass="entr" presetSubtype="8" fill="hold" nodeType="withEffect">
                                  <p:stCondLst>
                                    <p:cond delay="2250"/>
                                  </p:stCondLst>
                                  <p:childTnLst>
                                    <p:set>
                                      <p:cBhvr>
                                        <p:cTn id="29" dur="1" fill="hold">
                                          <p:stCondLst>
                                            <p:cond delay="0"/>
                                          </p:stCondLst>
                                        </p:cTn>
                                        <p:tgtEl>
                                          <p:spTgt spid="7179"/>
                                        </p:tgtEl>
                                        <p:attrNameLst>
                                          <p:attrName>style.visibility</p:attrName>
                                        </p:attrNameLst>
                                      </p:cBhvr>
                                      <p:to>
                                        <p:strVal val="visible"/>
                                      </p:to>
                                    </p:set>
                                    <p:anim calcmode="lin" valueType="num">
                                      <p:cBhvr additive="base">
                                        <p:cTn id="30" dur="500"/>
                                        <p:tgtEl>
                                          <p:spTgt spid="7179"/>
                                        </p:tgtEl>
                                        <p:attrNameLst>
                                          <p:attrName>ppt_x</p:attrName>
                                        </p:attrNameLst>
                                      </p:cBhvr>
                                      <p:tavLst>
                                        <p:tav tm="0">
                                          <p:val>
                                            <p:strVal val="#ppt_x-#ppt_w*1.125000"/>
                                          </p:val>
                                        </p:tav>
                                        <p:tav tm="100000">
                                          <p:val>
                                            <p:strVal val="#ppt_x"/>
                                          </p:val>
                                        </p:tav>
                                      </p:tavLst>
                                    </p:anim>
                                    <p:animEffect transition="in" filter="wipe(right)">
                                      <p:cBhvr>
                                        <p:cTn id="31" dur="500"/>
                                        <p:tgtEl>
                                          <p:spTgt spid="7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12490" y="524010"/>
            <a:ext cx="4402167" cy="461665"/>
          </a:xfrm>
          <a:prstGeom prst="rect">
            <a:avLst/>
          </a:prstGeom>
        </p:spPr>
        <p:txBody>
          <a:bodyPr wrap="none">
            <a:spAutoFit/>
          </a:bodyPr>
          <a:lstStyle/>
          <a:p>
            <a:r>
              <a:rPr lang="en-US" altLang="zh-CN" sz="2400" dirty="0" smtClean="0">
                <a:solidFill>
                  <a:srgbClr val="0563B8"/>
                </a:solidFill>
                <a:latin typeface="Century Gothic" panose="020B0502020202020204" pitchFamily="34" charset="0"/>
                <a:cs typeface="Arial" panose="020B0604020202020204" pitchFamily="34" charset="0"/>
              </a:rPr>
              <a:t>Single Lmage Layout Option</a:t>
            </a:r>
          </a:p>
        </p:txBody>
      </p:sp>
      <p:sp>
        <p:nvSpPr>
          <p:cNvPr id="3" name="矩形 2"/>
          <p:cNvSpPr/>
          <p:nvPr/>
        </p:nvSpPr>
        <p:spPr>
          <a:xfrm>
            <a:off x="412490" y="877466"/>
            <a:ext cx="2666114" cy="261610"/>
          </a:xfrm>
          <a:prstGeom prst="rect">
            <a:avLst/>
          </a:prstGeom>
        </p:spPr>
        <p:txBody>
          <a:bodyPr wrap="none">
            <a:spAutoFit/>
          </a:bodyPr>
          <a:lstStyle/>
          <a:p>
            <a:r>
              <a:rPr lang="en-US" altLang="zh-CN" sz="1100" dirty="0" smtClean="0">
                <a:solidFill>
                  <a:schemeClr val="bg1">
                    <a:lumMod val="50000"/>
                  </a:schemeClr>
                </a:solidFill>
                <a:latin typeface="Century Gothic" panose="020B0502020202020204" pitchFamily="34" charset="0"/>
                <a:cs typeface="Arial" panose="020B0604020202020204" pitchFamily="34" charset="0"/>
              </a:rPr>
              <a:t>The people that makes stuff happen</a:t>
            </a:r>
            <a:endParaRPr lang="en-US" altLang="zh-CN" sz="1100" dirty="0">
              <a:solidFill>
                <a:schemeClr val="bg1">
                  <a:lumMod val="50000"/>
                </a:schemeClr>
              </a:solidFill>
              <a:latin typeface="Century Gothic" panose="020B0502020202020204" pitchFamily="34" charset="0"/>
              <a:cs typeface="Arial" panose="020B0604020202020204" pitchFamily="34" charset="0"/>
            </a:endParaRPr>
          </a:p>
        </p:txBody>
      </p:sp>
      <p:pic>
        <p:nvPicPr>
          <p:cNvPr id="63" name="Picture 2" descr="E:\迅雷下载\shutterstock_61491664.jpg"/>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33000"/>
                    </a14:imgEffect>
                    <a14:imgEffect>
                      <a14:brightnessContrast bright="20000"/>
                    </a14:imgEffect>
                  </a14:imgLayer>
                </a14:imgProps>
              </a:ext>
              <a:ext uri="{28A0092B-C50C-407E-A947-70E740481C1C}">
                <a14:useLocalDpi xmlns:a14="http://schemas.microsoft.com/office/drawing/2010/main" val="0"/>
              </a:ext>
            </a:extLst>
          </a:blip>
          <a:srcRect l="6763" t="372" r="11033" b="1825"/>
          <a:stretch/>
        </p:blipFill>
        <p:spPr bwMode="auto">
          <a:xfrm>
            <a:off x="503238" y="1494971"/>
            <a:ext cx="4564062" cy="3207657"/>
          </a:xfrm>
          <a:custGeom>
            <a:avLst/>
            <a:gdLst>
              <a:gd name="connsiteX0" fmla="*/ 0 w 1705100"/>
              <a:gd name="connsiteY0" fmla="*/ 0 h 2100195"/>
              <a:gd name="connsiteX1" fmla="*/ 1705100 w 1705100"/>
              <a:gd name="connsiteY1" fmla="*/ 0 h 2100195"/>
              <a:gd name="connsiteX2" fmla="*/ 1705100 w 1705100"/>
              <a:gd name="connsiteY2" fmla="*/ 2100195 h 2100195"/>
              <a:gd name="connsiteX3" fmla="*/ 0 w 1705100"/>
              <a:gd name="connsiteY3" fmla="*/ 2100195 h 2100195"/>
            </a:gdLst>
            <a:ahLst/>
            <a:cxnLst>
              <a:cxn ang="0">
                <a:pos x="connsiteX0" y="connsiteY0"/>
              </a:cxn>
              <a:cxn ang="0">
                <a:pos x="connsiteX1" y="connsiteY1"/>
              </a:cxn>
              <a:cxn ang="0">
                <a:pos x="connsiteX2" y="connsiteY2"/>
              </a:cxn>
              <a:cxn ang="0">
                <a:pos x="connsiteX3" y="connsiteY3"/>
              </a:cxn>
            </a:cxnLst>
            <a:rect l="l" t="t" r="r" b="b"/>
            <a:pathLst>
              <a:path w="1705100" h="2100195">
                <a:moveTo>
                  <a:pt x="0" y="0"/>
                </a:moveTo>
                <a:lnTo>
                  <a:pt x="1705100" y="0"/>
                </a:lnTo>
                <a:lnTo>
                  <a:pt x="1705100" y="2100195"/>
                </a:lnTo>
                <a:lnTo>
                  <a:pt x="0" y="2100195"/>
                </a:lnTo>
                <a:close/>
              </a:path>
            </a:pathLst>
          </a:custGeom>
          <a:extLst>
            <a:ext uri="{909E8E84-426E-40DD-AFC4-6F175D3DCCD1}">
              <a14:hiddenFill xmlns:a14="http://schemas.microsoft.com/office/drawing/2010/main">
                <a:solidFill>
                  <a:srgbClr val="FFFFFF"/>
                </a:solidFill>
              </a14:hiddenFill>
            </a:ext>
          </a:extLst>
        </p:spPr>
      </p:pic>
      <p:grpSp>
        <p:nvGrpSpPr>
          <p:cNvPr id="14" name="组合 13"/>
          <p:cNvGrpSpPr/>
          <p:nvPr/>
        </p:nvGrpSpPr>
        <p:grpSpPr>
          <a:xfrm>
            <a:off x="5400092" y="1267075"/>
            <a:ext cx="3235908" cy="2829859"/>
            <a:chOff x="5400092" y="1267075"/>
            <a:chExt cx="3235908" cy="2829859"/>
          </a:xfrm>
        </p:grpSpPr>
        <p:sp>
          <p:nvSpPr>
            <p:cNvPr id="65" name="矩形 64"/>
            <p:cNvSpPr/>
            <p:nvPr/>
          </p:nvSpPr>
          <p:spPr>
            <a:xfrm>
              <a:off x="5777053" y="2588332"/>
              <a:ext cx="2858947" cy="861774"/>
            </a:xfrm>
            <a:prstGeom prst="rect">
              <a:avLst/>
            </a:prstGeom>
          </p:spPr>
          <p:txBody>
            <a:bodyPr wrap="square">
              <a:spAutoFit/>
            </a:bodyPr>
            <a:lstStyle/>
            <a:p>
              <a:r>
                <a:rPr lang="en-US" altLang="zh-CN" sz="1000" dirty="0">
                  <a:solidFill>
                    <a:schemeClr val="tx1">
                      <a:lumMod val="85000"/>
                      <a:lumOff val="15000"/>
                    </a:schemeClr>
                  </a:solidFill>
                  <a:latin typeface="Century Gothic" panose="020B0502020202020204" pitchFamily="34" charset="0"/>
                  <a:cs typeface="Arial" panose="020B0604020202020204" pitchFamily="34" charset="0"/>
                </a:rPr>
                <a:t>The concepts national income and The concepts national income and national product have roughly the same value and can be used interchangeably if our interest is in their sum </a:t>
              </a:r>
              <a:r>
                <a:rPr lang="en-US" altLang="zh-CN" sz="1000" dirty="0" smtClean="0">
                  <a:solidFill>
                    <a:schemeClr val="tx1">
                      <a:lumMod val="85000"/>
                      <a:lumOff val="15000"/>
                    </a:schemeClr>
                  </a:solidFill>
                  <a:latin typeface="Century Gothic" panose="020B0502020202020204" pitchFamily="34" charset="0"/>
                  <a:cs typeface="Arial" panose="020B0604020202020204" pitchFamily="34" charset="0"/>
                </a:rPr>
                <a:t>total</a:t>
              </a:r>
              <a:endParaRPr lang="en-US" altLang="zh-CN" sz="1000" dirty="0">
                <a:solidFill>
                  <a:schemeClr val="tx1">
                    <a:lumMod val="85000"/>
                    <a:lumOff val="15000"/>
                  </a:schemeClr>
                </a:solidFill>
                <a:latin typeface="Century Gothic" panose="020B0502020202020204" pitchFamily="34" charset="0"/>
                <a:cs typeface="Arial" panose="020B0604020202020204" pitchFamily="34" charset="0"/>
              </a:endParaRPr>
            </a:p>
          </p:txBody>
        </p:sp>
        <p:sp>
          <p:nvSpPr>
            <p:cNvPr id="67" name="矩形 66"/>
            <p:cNvSpPr/>
            <p:nvPr/>
          </p:nvSpPr>
          <p:spPr>
            <a:xfrm>
              <a:off x="5400092" y="1537637"/>
              <a:ext cx="2134732" cy="307777"/>
            </a:xfrm>
            <a:prstGeom prst="rect">
              <a:avLst/>
            </a:prstGeom>
          </p:spPr>
          <p:txBody>
            <a:bodyPr wrap="square">
              <a:spAutoFit/>
            </a:bodyPr>
            <a:lstStyle/>
            <a:p>
              <a:r>
                <a:rPr lang="en-US" altLang="zh-CN" sz="1400" b="1" dirty="0">
                  <a:solidFill>
                    <a:srgbClr val="0563B8"/>
                  </a:solidFill>
                  <a:latin typeface="Century Gothic" panose="020B0502020202020204" pitchFamily="34" charset="0"/>
                  <a:cs typeface="Arial" panose="020B0604020202020204" pitchFamily="34" charset="0"/>
                </a:rPr>
                <a:t>Click to add title</a:t>
              </a:r>
            </a:p>
          </p:txBody>
        </p:sp>
        <p:grpSp>
          <p:nvGrpSpPr>
            <p:cNvPr id="68" name="组合 67"/>
            <p:cNvGrpSpPr/>
            <p:nvPr/>
          </p:nvGrpSpPr>
          <p:grpSpPr>
            <a:xfrm>
              <a:off x="7039319" y="1267075"/>
              <a:ext cx="444155" cy="445677"/>
              <a:chOff x="13416445" y="3094038"/>
              <a:chExt cx="463550" cy="465138"/>
            </a:xfrm>
            <a:solidFill>
              <a:srgbClr val="394A57"/>
            </a:solidFill>
          </p:grpSpPr>
          <p:sp>
            <p:nvSpPr>
              <p:cNvPr id="69" name="Freeform 23"/>
              <p:cNvSpPr>
                <a:spLocks noEditPoints="1"/>
              </p:cNvSpPr>
              <p:nvPr/>
            </p:nvSpPr>
            <p:spPr bwMode="auto">
              <a:xfrm>
                <a:off x="13464070" y="3094038"/>
                <a:ext cx="415925" cy="417513"/>
              </a:xfrm>
              <a:custGeom>
                <a:avLst/>
                <a:gdLst>
                  <a:gd name="T0" fmla="*/ 102 w 262"/>
                  <a:gd name="T1" fmla="*/ 263 h 263"/>
                  <a:gd name="T2" fmla="*/ 0 w 262"/>
                  <a:gd name="T3" fmla="*/ 159 h 263"/>
                  <a:gd name="T4" fmla="*/ 203 w 262"/>
                  <a:gd name="T5" fmla="*/ 0 h 263"/>
                  <a:gd name="T6" fmla="*/ 262 w 262"/>
                  <a:gd name="T7" fmla="*/ 59 h 263"/>
                  <a:gd name="T8" fmla="*/ 102 w 262"/>
                  <a:gd name="T9" fmla="*/ 263 h 263"/>
                  <a:gd name="T10" fmla="*/ 29 w 262"/>
                  <a:gd name="T11" fmla="*/ 161 h 263"/>
                  <a:gd name="T12" fmla="*/ 100 w 262"/>
                  <a:gd name="T13" fmla="*/ 234 h 263"/>
                  <a:gd name="T14" fmla="*/ 237 w 262"/>
                  <a:gd name="T15" fmla="*/ 62 h 263"/>
                  <a:gd name="T16" fmla="*/ 201 w 262"/>
                  <a:gd name="T17" fmla="*/ 26 h 263"/>
                  <a:gd name="T18" fmla="*/ 29 w 262"/>
                  <a:gd name="T19" fmla="*/ 16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 h="263">
                    <a:moveTo>
                      <a:pt x="102" y="263"/>
                    </a:moveTo>
                    <a:lnTo>
                      <a:pt x="0" y="159"/>
                    </a:lnTo>
                    <a:lnTo>
                      <a:pt x="203" y="0"/>
                    </a:lnTo>
                    <a:lnTo>
                      <a:pt x="262" y="59"/>
                    </a:lnTo>
                    <a:lnTo>
                      <a:pt x="102" y="263"/>
                    </a:lnTo>
                    <a:close/>
                    <a:moveTo>
                      <a:pt x="29" y="161"/>
                    </a:moveTo>
                    <a:lnTo>
                      <a:pt x="100" y="234"/>
                    </a:lnTo>
                    <a:lnTo>
                      <a:pt x="237" y="62"/>
                    </a:lnTo>
                    <a:lnTo>
                      <a:pt x="201" y="26"/>
                    </a:lnTo>
                    <a:lnTo>
                      <a:pt x="29" y="1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24"/>
              <p:cNvSpPr>
                <a:spLocks/>
              </p:cNvSpPr>
              <p:nvPr/>
            </p:nvSpPr>
            <p:spPr bwMode="auto">
              <a:xfrm>
                <a:off x="13565670" y="3184525"/>
                <a:ext cx="220662" cy="179388"/>
              </a:xfrm>
              <a:custGeom>
                <a:avLst/>
                <a:gdLst>
                  <a:gd name="T0" fmla="*/ 12 w 139"/>
                  <a:gd name="T1" fmla="*/ 113 h 113"/>
                  <a:gd name="T2" fmla="*/ 0 w 139"/>
                  <a:gd name="T3" fmla="*/ 99 h 113"/>
                  <a:gd name="T4" fmla="*/ 128 w 139"/>
                  <a:gd name="T5" fmla="*/ 0 h 113"/>
                  <a:gd name="T6" fmla="*/ 139 w 139"/>
                  <a:gd name="T7" fmla="*/ 14 h 113"/>
                  <a:gd name="T8" fmla="*/ 12 w 139"/>
                  <a:gd name="T9" fmla="*/ 113 h 113"/>
                </a:gdLst>
                <a:ahLst/>
                <a:cxnLst>
                  <a:cxn ang="0">
                    <a:pos x="T0" y="T1"/>
                  </a:cxn>
                  <a:cxn ang="0">
                    <a:pos x="T2" y="T3"/>
                  </a:cxn>
                  <a:cxn ang="0">
                    <a:pos x="T4" y="T5"/>
                  </a:cxn>
                  <a:cxn ang="0">
                    <a:pos x="T6" y="T7"/>
                  </a:cxn>
                  <a:cxn ang="0">
                    <a:pos x="T8" y="T9"/>
                  </a:cxn>
                </a:cxnLst>
                <a:rect l="0" t="0" r="r" b="b"/>
                <a:pathLst>
                  <a:path w="139" h="113">
                    <a:moveTo>
                      <a:pt x="12" y="113"/>
                    </a:moveTo>
                    <a:lnTo>
                      <a:pt x="0" y="99"/>
                    </a:lnTo>
                    <a:lnTo>
                      <a:pt x="128" y="0"/>
                    </a:lnTo>
                    <a:lnTo>
                      <a:pt x="139" y="14"/>
                    </a:lnTo>
                    <a:lnTo>
                      <a:pt x="1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25"/>
              <p:cNvSpPr>
                <a:spLocks/>
              </p:cNvSpPr>
              <p:nvPr/>
            </p:nvSpPr>
            <p:spPr bwMode="auto">
              <a:xfrm>
                <a:off x="13427558" y="3387725"/>
                <a:ext cx="160337" cy="160338"/>
              </a:xfrm>
              <a:custGeom>
                <a:avLst/>
                <a:gdLst>
                  <a:gd name="T0" fmla="*/ 12 w 43"/>
                  <a:gd name="T1" fmla="*/ 43 h 43"/>
                  <a:gd name="T2" fmla="*/ 0 w 43"/>
                  <a:gd name="T3" fmla="*/ 31 h 43"/>
                  <a:gd name="T4" fmla="*/ 3 w 43"/>
                  <a:gd name="T5" fmla="*/ 29 h 43"/>
                  <a:gd name="T6" fmla="*/ 3 w 43"/>
                  <a:gd name="T7" fmla="*/ 12 h 43"/>
                  <a:gd name="T8" fmla="*/ 0 w 43"/>
                  <a:gd name="T9" fmla="*/ 9 h 43"/>
                  <a:gd name="T10" fmla="*/ 9 w 43"/>
                  <a:gd name="T11" fmla="*/ 0 h 43"/>
                  <a:gd name="T12" fmla="*/ 14 w 43"/>
                  <a:gd name="T13" fmla="*/ 6 h 43"/>
                  <a:gd name="T14" fmla="*/ 11 w 43"/>
                  <a:gd name="T15" fmla="*/ 9 h 43"/>
                  <a:gd name="T16" fmla="*/ 11 w 43"/>
                  <a:gd name="T17" fmla="*/ 31 h 43"/>
                  <a:gd name="T18" fmla="*/ 12 w 43"/>
                  <a:gd name="T19" fmla="*/ 32 h 43"/>
                  <a:gd name="T20" fmla="*/ 34 w 43"/>
                  <a:gd name="T21" fmla="*/ 32 h 43"/>
                  <a:gd name="T22" fmla="*/ 37 w 43"/>
                  <a:gd name="T23" fmla="*/ 29 h 43"/>
                  <a:gd name="T24" fmla="*/ 43 w 43"/>
                  <a:gd name="T25" fmla="*/ 34 h 43"/>
                  <a:gd name="T26" fmla="*/ 34 w 43"/>
                  <a:gd name="T27" fmla="*/ 43 h 43"/>
                  <a:gd name="T28" fmla="*/ 31 w 43"/>
                  <a:gd name="T29" fmla="*/ 40 h 43"/>
                  <a:gd name="T30" fmla="*/ 14 w 43"/>
                  <a:gd name="T31" fmla="*/ 40 h 43"/>
                  <a:gd name="T32" fmla="*/ 12 w 43"/>
                  <a:gd name="T3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43">
                    <a:moveTo>
                      <a:pt x="12" y="43"/>
                    </a:moveTo>
                    <a:cubicBezTo>
                      <a:pt x="0" y="31"/>
                      <a:pt x="0" y="31"/>
                      <a:pt x="0" y="31"/>
                    </a:cubicBezTo>
                    <a:cubicBezTo>
                      <a:pt x="3" y="29"/>
                      <a:pt x="3" y="29"/>
                      <a:pt x="3" y="29"/>
                    </a:cubicBezTo>
                    <a:cubicBezTo>
                      <a:pt x="8" y="24"/>
                      <a:pt x="8" y="16"/>
                      <a:pt x="3" y="12"/>
                    </a:cubicBezTo>
                    <a:cubicBezTo>
                      <a:pt x="0" y="9"/>
                      <a:pt x="0" y="9"/>
                      <a:pt x="0" y="9"/>
                    </a:cubicBezTo>
                    <a:cubicBezTo>
                      <a:pt x="9" y="0"/>
                      <a:pt x="9" y="0"/>
                      <a:pt x="9" y="0"/>
                    </a:cubicBezTo>
                    <a:cubicBezTo>
                      <a:pt x="14" y="6"/>
                      <a:pt x="14" y="6"/>
                      <a:pt x="14" y="6"/>
                    </a:cubicBezTo>
                    <a:cubicBezTo>
                      <a:pt x="11" y="9"/>
                      <a:pt x="11" y="9"/>
                      <a:pt x="11" y="9"/>
                    </a:cubicBezTo>
                    <a:cubicBezTo>
                      <a:pt x="16" y="16"/>
                      <a:pt x="16" y="25"/>
                      <a:pt x="11" y="31"/>
                    </a:cubicBezTo>
                    <a:cubicBezTo>
                      <a:pt x="12" y="32"/>
                      <a:pt x="12" y="32"/>
                      <a:pt x="12" y="32"/>
                    </a:cubicBezTo>
                    <a:cubicBezTo>
                      <a:pt x="18" y="27"/>
                      <a:pt x="27" y="27"/>
                      <a:pt x="34" y="32"/>
                    </a:cubicBezTo>
                    <a:cubicBezTo>
                      <a:pt x="37" y="29"/>
                      <a:pt x="37" y="29"/>
                      <a:pt x="37" y="29"/>
                    </a:cubicBezTo>
                    <a:cubicBezTo>
                      <a:pt x="43" y="34"/>
                      <a:pt x="43" y="34"/>
                      <a:pt x="43" y="34"/>
                    </a:cubicBezTo>
                    <a:cubicBezTo>
                      <a:pt x="34" y="43"/>
                      <a:pt x="34" y="43"/>
                      <a:pt x="34" y="43"/>
                    </a:cubicBezTo>
                    <a:cubicBezTo>
                      <a:pt x="31" y="40"/>
                      <a:pt x="31" y="40"/>
                      <a:pt x="31" y="40"/>
                    </a:cubicBezTo>
                    <a:cubicBezTo>
                      <a:pt x="27" y="35"/>
                      <a:pt x="19" y="35"/>
                      <a:pt x="14" y="40"/>
                    </a:cubicBezTo>
                    <a:lnTo>
                      <a:pt x="12"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26"/>
              <p:cNvSpPr>
                <a:spLocks/>
              </p:cNvSpPr>
              <p:nvPr/>
            </p:nvSpPr>
            <p:spPr bwMode="auto">
              <a:xfrm>
                <a:off x="13416445" y="3503613"/>
                <a:ext cx="55562" cy="55563"/>
              </a:xfrm>
              <a:custGeom>
                <a:avLst/>
                <a:gdLst>
                  <a:gd name="T0" fmla="*/ 14 w 35"/>
                  <a:gd name="T1" fmla="*/ 35 h 35"/>
                  <a:gd name="T2" fmla="*/ 0 w 35"/>
                  <a:gd name="T3" fmla="*/ 21 h 35"/>
                  <a:gd name="T4" fmla="*/ 21 w 35"/>
                  <a:gd name="T5" fmla="*/ 0 h 35"/>
                  <a:gd name="T6" fmla="*/ 35 w 35"/>
                  <a:gd name="T7" fmla="*/ 14 h 35"/>
                  <a:gd name="T8" fmla="*/ 14 w 35"/>
                  <a:gd name="T9" fmla="*/ 35 h 35"/>
                </a:gdLst>
                <a:ahLst/>
                <a:cxnLst>
                  <a:cxn ang="0">
                    <a:pos x="T0" y="T1"/>
                  </a:cxn>
                  <a:cxn ang="0">
                    <a:pos x="T2" y="T3"/>
                  </a:cxn>
                  <a:cxn ang="0">
                    <a:pos x="T4" y="T5"/>
                  </a:cxn>
                  <a:cxn ang="0">
                    <a:pos x="T6" y="T7"/>
                  </a:cxn>
                  <a:cxn ang="0">
                    <a:pos x="T8" y="T9"/>
                  </a:cxn>
                </a:cxnLst>
                <a:rect l="0" t="0" r="r" b="b"/>
                <a:pathLst>
                  <a:path w="35" h="35">
                    <a:moveTo>
                      <a:pt x="14" y="35"/>
                    </a:moveTo>
                    <a:lnTo>
                      <a:pt x="0" y="21"/>
                    </a:lnTo>
                    <a:lnTo>
                      <a:pt x="21" y="0"/>
                    </a:lnTo>
                    <a:lnTo>
                      <a:pt x="35" y="14"/>
                    </a:lnTo>
                    <a:lnTo>
                      <a:pt x="1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73" name="矩形 72"/>
            <p:cNvSpPr/>
            <p:nvPr/>
          </p:nvSpPr>
          <p:spPr>
            <a:xfrm>
              <a:off x="5777053" y="2268523"/>
              <a:ext cx="1427851" cy="276999"/>
            </a:xfrm>
            <a:prstGeom prst="rect">
              <a:avLst/>
            </a:prstGeom>
          </p:spPr>
          <p:txBody>
            <a:bodyPr wrap="square">
              <a:spAutoFit/>
            </a:bodyPr>
            <a:lstStyle/>
            <a:p>
              <a:r>
                <a:rPr lang="en-US" altLang="zh-CN" sz="1200" dirty="0" smtClean="0">
                  <a:solidFill>
                    <a:schemeClr val="tx1">
                      <a:lumMod val="95000"/>
                      <a:lumOff val="5000"/>
                    </a:schemeClr>
                  </a:solidFill>
                  <a:latin typeface="Century Gothic" panose="020B0502020202020204" pitchFamily="34" charset="0"/>
                  <a:cs typeface="Arial" panose="020B0604020202020204" pitchFamily="34" charset="0"/>
                </a:rPr>
                <a:t>Add The Title</a:t>
              </a:r>
              <a:endParaRPr lang="en-US" altLang="zh-CN" sz="1200" dirty="0">
                <a:solidFill>
                  <a:schemeClr val="tx1">
                    <a:lumMod val="95000"/>
                    <a:lumOff val="5000"/>
                  </a:schemeClr>
                </a:solidFill>
                <a:latin typeface="Century Gothic" panose="020B0502020202020204" pitchFamily="34" charset="0"/>
                <a:cs typeface="Arial" panose="020B0604020202020204" pitchFamily="34" charset="0"/>
              </a:endParaRPr>
            </a:p>
          </p:txBody>
        </p:sp>
        <p:cxnSp>
          <p:nvCxnSpPr>
            <p:cNvPr id="11" name="直接连接符 10"/>
            <p:cNvCxnSpPr/>
            <p:nvPr/>
          </p:nvCxnSpPr>
          <p:spPr>
            <a:xfrm>
              <a:off x="5777053" y="2349500"/>
              <a:ext cx="0" cy="102235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77" name="组合 76"/>
            <p:cNvGrpSpPr/>
            <p:nvPr/>
          </p:nvGrpSpPr>
          <p:grpSpPr>
            <a:xfrm>
              <a:off x="5778871" y="3789157"/>
              <a:ext cx="705056" cy="307777"/>
              <a:chOff x="969781" y="2018675"/>
              <a:chExt cx="820325" cy="307777"/>
            </a:xfrm>
          </p:grpSpPr>
          <p:sp>
            <p:nvSpPr>
              <p:cNvPr id="78" name="矩形 77"/>
              <p:cNvSpPr/>
              <p:nvPr/>
            </p:nvSpPr>
            <p:spPr>
              <a:xfrm>
                <a:off x="969781" y="2049043"/>
                <a:ext cx="820325" cy="247040"/>
              </a:xfrm>
              <a:prstGeom prst="rect">
                <a:avLst/>
              </a:prstGeom>
              <a:solidFill>
                <a:srgbClr val="93A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79" name="矩形 78"/>
              <p:cNvSpPr/>
              <p:nvPr/>
            </p:nvSpPr>
            <p:spPr>
              <a:xfrm>
                <a:off x="1011404" y="2018675"/>
                <a:ext cx="737080" cy="307777"/>
              </a:xfrm>
              <a:prstGeom prst="rect">
                <a:avLst/>
              </a:prstGeom>
            </p:spPr>
            <p:txBody>
              <a:bodyPr wrap="none">
                <a:spAutoFit/>
              </a:bodyPr>
              <a:lstStyle/>
              <a:p>
                <a:pPr algn="ctr"/>
                <a:r>
                  <a:rPr lang="en-US" altLang="zh-CN" sz="1400" dirty="0" smtClean="0">
                    <a:solidFill>
                      <a:schemeClr val="bg1"/>
                    </a:solidFill>
                    <a:latin typeface="Century Gothic" panose="020B0502020202020204" pitchFamily="34" charset="0"/>
                    <a:cs typeface="Arial" panose="020B0604020202020204" pitchFamily="34" charset="0"/>
                  </a:rPr>
                  <a:t>Who </a:t>
                </a:r>
              </a:p>
            </p:txBody>
          </p:sp>
        </p:grpSp>
        <p:grpSp>
          <p:nvGrpSpPr>
            <p:cNvPr id="81" name="组合 80"/>
            <p:cNvGrpSpPr/>
            <p:nvPr/>
          </p:nvGrpSpPr>
          <p:grpSpPr>
            <a:xfrm>
              <a:off x="6829768" y="3789157"/>
              <a:ext cx="705056" cy="307777"/>
              <a:chOff x="969781" y="2018675"/>
              <a:chExt cx="820325" cy="307777"/>
            </a:xfrm>
          </p:grpSpPr>
          <p:sp>
            <p:nvSpPr>
              <p:cNvPr id="82" name="矩形 81"/>
              <p:cNvSpPr/>
              <p:nvPr/>
            </p:nvSpPr>
            <p:spPr>
              <a:xfrm>
                <a:off x="969781" y="2049043"/>
                <a:ext cx="820325" cy="247040"/>
              </a:xfrm>
              <a:prstGeom prst="rect">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89" name="矩形 88"/>
              <p:cNvSpPr/>
              <p:nvPr/>
            </p:nvSpPr>
            <p:spPr>
              <a:xfrm>
                <a:off x="1029527" y="2018675"/>
                <a:ext cx="700833" cy="307777"/>
              </a:xfrm>
              <a:prstGeom prst="rect">
                <a:avLst/>
              </a:prstGeom>
            </p:spPr>
            <p:txBody>
              <a:bodyPr wrap="none">
                <a:spAutoFit/>
              </a:bodyPr>
              <a:lstStyle/>
              <a:p>
                <a:pPr algn="ctr"/>
                <a:r>
                  <a:rPr lang="en-US" altLang="zh-CN" sz="1400" dirty="0" smtClean="0">
                    <a:solidFill>
                      <a:schemeClr val="bg1"/>
                    </a:solidFill>
                    <a:latin typeface="Century Gothic" panose="020B0502020202020204" pitchFamily="34" charset="0"/>
                    <a:cs typeface="Arial" panose="020B0604020202020204" pitchFamily="34" charset="0"/>
                  </a:rPr>
                  <a:t>What</a:t>
                </a:r>
                <a:r>
                  <a:rPr lang="en-US" altLang="zh-CN" sz="1400" dirty="0">
                    <a:solidFill>
                      <a:schemeClr val="bg1"/>
                    </a:solidFill>
                    <a:latin typeface="Century Gothic" panose="020B0502020202020204" pitchFamily="34" charset="0"/>
                    <a:cs typeface="Arial" panose="020B0604020202020204" pitchFamily="34" charset="0"/>
                  </a:rPr>
                  <a:t> </a:t>
                </a:r>
                <a:endParaRPr lang="en-US" altLang="zh-CN" sz="1400" dirty="0" smtClean="0">
                  <a:solidFill>
                    <a:schemeClr val="bg1"/>
                  </a:solidFill>
                  <a:latin typeface="Century Gothic" panose="020B0502020202020204" pitchFamily="34" charset="0"/>
                  <a:cs typeface="Arial" panose="020B0604020202020204" pitchFamily="34" charset="0"/>
                </a:endParaRPr>
              </a:p>
            </p:txBody>
          </p:sp>
        </p:grpSp>
        <p:grpSp>
          <p:nvGrpSpPr>
            <p:cNvPr id="90" name="组合 89"/>
            <p:cNvGrpSpPr/>
            <p:nvPr/>
          </p:nvGrpSpPr>
          <p:grpSpPr>
            <a:xfrm>
              <a:off x="7880665" y="3789157"/>
              <a:ext cx="755335" cy="307777"/>
              <a:chOff x="940532" y="2018675"/>
              <a:chExt cx="878824" cy="307777"/>
            </a:xfrm>
          </p:grpSpPr>
          <p:sp>
            <p:nvSpPr>
              <p:cNvPr id="91" name="矩形 90"/>
              <p:cNvSpPr/>
              <p:nvPr/>
            </p:nvSpPr>
            <p:spPr>
              <a:xfrm>
                <a:off x="969781" y="2049043"/>
                <a:ext cx="820325" cy="247040"/>
              </a:xfrm>
              <a:prstGeom prst="rect">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92" name="矩形 91"/>
              <p:cNvSpPr/>
              <p:nvPr/>
            </p:nvSpPr>
            <p:spPr>
              <a:xfrm>
                <a:off x="940532" y="2018675"/>
                <a:ext cx="878824" cy="307777"/>
              </a:xfrm>
              <a:prstGeom prst="rect">
                <a:avLst/>
              </a:prstGeom>
            </p:spPr>
            <p:txBody>
              <a:bodyPr wrap="none">
                <a:spAutoFit/>
              </a:bodyPr>
              <a:lstStyle/>
              <a:p>
                <a:pPr algn="ctr"/>
                <a:r>
                  <a:rPr lang="en-US" altLang="zh-CN" sz="1400" dirty="0" smtClean="0">
                    <a:solidFill>
                      <a:schemeClr val="bg1"/>
                    </a:solidFill>
                    <a:latin typeface="Century Gothic" panose="020B0502020202020204" pitchFamily="34" charset="0"/>
                    <a:cs typeface="Arial" panose="020B0604020202020204" pitchFamily="34" charset="0"/>
                  </a:rPr>
                  <a:t>Where</a:t>
                </a:r>
              </a:p>
            </p:txBody>
          </p:sp>
        </p:grpSp>
      </p:grpSp>
      <p:grpSp>
        <p:nvGrpSpPr>
          <p:cNvPr id="30" name="组合 29"/>
          <p:cNvGrpSpPr/>
          <p:nvPr/>
        </p:nvGrpSpPr>
        <p:grpSpPr>
          <a:xfrm>
            <a:off x="8892480" y="411510"/>
            <a:ext cx="251520" cy="661800"/>
            <a:chOff x="8892480" y="411510"/>
            <a:chExt cx="251520" cy="661800"/>
          </a:xfrm>
        </p:grpSpPr>
        <p:sp>
          <p:nvSpPr>
            <p:cNvPr id="31" name="矩形 30"/>
            <p:cNvSpPr/>
            <p:nvPr/>
          </p:nvSpPr>
          <p:spPr>
            <a:xfrm>
              <a:off x="8892480" y="411510"/>
              <a:ext cx="251520" cy="661800"/>
            </a:xfrm>
            <a:prstGeom prst="rect">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19"/>
            <p:cNvSpPr txBox="1"/>
            <p:nvPr/>
          </p:nvSpPr>
          <p:spPr>
            <a:xfrm rot="5400000">
              <a:off x="8688849" y="634418"/>
              <a:ext cx="658780" cy="215444"/>
            </a:xfrm>
            <a:prstGeom prst="rect">
              <a:avLst/>
            </a:prstGeom>
            <a:noFill/>
          </p:spPr>
          <p:txBody>
            <a:bodyPr wrap="square" rtlCol="0">
              <a:spAutoFit/>
            </a:bodyPr>
            <a:lstStyle/>
            <a:p>
              <a:r>
                <a:rPr lang="en-US" altLang="zh-CN" sz="800" dirty="0" smtClean="0">
                  <a:solidFill>
                    <a:schemeClr val="bg1"/>
                  </a:solidFill>
                  <a:latin typeface="Century Gothic" panose="020B0502020202020204" pitchFamily="34" charset="0"/>
                </a:rPr>
                <a:t>PAGE   28</a:t>
              </a:r>
              <a:endParaRPr lang="zh-CN" altLang="en-US" sz="800" dirty="0">
                <a:solidFill>
                  <a:schemeClr val="bg1"/>
                </a:solidFill>
                <a:latin typeface="Century Gothic" panose="020B0502020202020204" pitchFamily="34" charset="0"/>
              </a:endParaRPr>
            </a:p>
          </p:txBody>
        </p:sp>
        <p:grpSp>
          <p:nvGrpSpPr>
            <p:cNvPr id="33" name="组合 32"/>
            <p:cNvGrpSpPr/>
            <p:nvPr/>
          </p:nvGrpSpPr>
          <p:grpSpPr>
            <a:xfrm>
              <a:off x="8964240" y="819459"/>
              <a:ext cx="108000" cy="7834"/>
              <a:chOff x="8953171" y="848034"/>
              <a:chExt cx="130138" cy="7834"/>
            </a:xfrm>
          </p:grpSpPr>
          <p:cxnSp>
            <p:nvCxnSpPr>
              <p:cNvPr id="34" name="直接连接符 33"/>
              <p:cNvCxnSpPr/>
              <p:nvPr/>
            </p:nvCxnSpPr>
            <p:spPr>
              <a:xfrm>
                <a:off x="8953171" y="855868"/>
                <a:ext cx="130138" cy="0"/>
              </a:xfrm>
              <a:prstGeom prst="line">
                <a:avLst/>
              </a:prstGeom>
              <a:ln w="3175">
                <a:solidFill>
                  <a:srgbClr val="008B8E"/>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8953171" y="848034"/>
                <a:ext cx="13013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48343038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fill="hold"/>
                                        <p:tgtEl>
                                          <p:spTgt spid="63"/>
                                        </p:tgtEl>
                                        <p:attrNameLst>
                                          <p:attrName>ppt_x</p:attrName>
                                        </p:attrNameLst>
                                      </p:cBhvr>
                                      <p:tavLst>
                                        <p:tav tm="0">
                                          <p:val>
                                            <p:strVal val="1+#ppt_w/2"/>
                                          </p:val>
                                        </p:tav>
                                        <p:tav tm="100000">
                                          <p:val>
                                            <p:strVal val="#ppt_x"/>
                                          </p:val>
                                        </p:tav>
                                      </p:tavLst>
                                    </p:anim>
                                    <p:anim calcmode="lin" valueType="num">
                                      <p:cBhvr additive="base">
                                        <p:cTn id="8" dur="500" fill="hold"/>
                                        <p:tgtEl>
                                          <p:spTgt spid="63"/>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25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503238" y="1698171"/>
            <a:ext cx="3276674" cy="2494030"/>
          </a:xfrm>
          <a:prstGeom prst="rect">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412490" y="524010"/>
            <a:ext cx="3129383" cy="615066"/>
            <a:chOff x="412490" y="524010"/>
            <a:chExt cx="3129383" cy="615066"/>
          </a:xfrm>
        </p:grpSpPr>
        <p:sp>
          <p:nvSpPr>
            <p:cNvPr id="2" name="矩形 1"/>
            <p:cNvSpPr/>
            <p:nvPr/>
          </p:nvSpPr>
          <p:spPr>
            <a:xfrm>
              <a:off x="412490" y="524010"/>
              <a:ext cx="3129383" cy="461665"/>
            </a:xfrm>
            <a:prstGeom prst="rect">
              <a:avLst/>
            </a:prstGeom>
          </p:spPr>
          <p:txBody>
            <a:bodyPr wrap="none">
              <a:spAutoFit/>
            </a:bodyPr>
            <a:lstStyle/>
            <a:p>
              <a:r>
                <a:rPr lang="en-US" altLang="zh-CN" sz="2400" dirty="0" smtClean="0">
                  <a:solidFill>
                    <a:srgbClr val="00A7AA"/>
                  </a:solidFill>
                  <a:latin typeface="Century Gothic" panose="020B0502020202020204" pitchFamily="34" charset="0"/>
                  <a:cs typeface="Arial" panose="020B0604020202020204" pitchFamily="34" charset="0"/>
                </a:rPr>
                <a:t>Marketing Deadline</a:t>
              </a:r>
            </a:p>
          </p:txBody>
        </p:sp>
        <p:sp>
          <p:nvSpPr>
            <p:cNvPr id="3" name="矩形 2"/>
            <p:cNvSpPr/>
            <p:nvPr/>
          </p:nvSpPr>
          <p:spPr>
            <a:xfrm>
              <a:off x="412490" y="877466"/>
              <a:ext cx="2666114" cy="261610"/>
            </a:xfrm>
            <a:prstGeom prst="rect">
              <a:avLst/>
            </a:prstGeom>
          </p:spPr>
          <p:txBody>
            <a:bodyPr wrap="none">
              <a:spAutoFit/>
            </a:bodyPr>
            <a:lstStyle/>
            <a:p>
              <a:r>
                <a:rPr lang="en-US" altLang="zh-CN" sz="1100" dirty="0" smtClean="0">
                  <a:solidFill>
                    <a:schemeClr val="bg1">
                      <a:lumMod val="50000"/>
                    </a:schemeClr>
                  </a:solidFill>
                  <a:latin typeface="Century Gothic" panose="020B0502020202020204" pitchFamily="34" charset="0"/>
                  <a:cs typeface="Arial" panose="020B0604020202020204" pitchFamily="34" charset="0"/>
                </a:rPr>
                <a:t>The people that makes stuff happen</a:t>
              </a:r>
              <a:endParaRPr lang="en-US" altLang="zh-CN" sz="1100" dirty="0">
                <a:solidFill>
                  <a:schemeClr val="bg1">
                    <a:lumMod val="50000"/>
                  </a:schemeClr>
                </a:solidFill>
                <a:latin typeface="Century Gothic" panose="020B0502020202020204" pitchFamily="34" charset="0"/>
                <a:cs typeface="Arial" panose="020B0604020202020204" pitchFamily="34" charset="0"/>
              </a:endParaRPr>
            </a:p>
          </p:txBody>
        </p:sp>
      </p:grpSp>
      <p:pic>
        <p:nvPicPr>
          <p:cNvPr id="3074" name="Picture 2" descr="C:\Users\Admin\Desktop\Nipic_2716341_20100921120319054802.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72" t="1031" r="5163" b="1671"/>
          <a:stretch/>
        </p:blipFill>
        <p:spPr bwMode="auto">
          <a:xfrm>
            <a:off x="3592465" y="1147027"/>
            <a:ext cx="2579735" cy="3433763"/>
          </a:xfrm>
          <a:prstGeom prst="rect">
            <a:avLst/>
          </a:prstGeom>
          <a:noFill/>
          <a:effectLst>
            <a:reflection blurRad="6350" stA="12000" endPos="1000" dir="5400000" sy="-100000" algn="bl" rotWithShape="0"/>
          </a:effectLst>
          <a:extLst>
            <a:ext uri="{909E8E84-426E-40DD-AFC4-6F175D3DCCD1}">
              <a14:hiddenFill xmlns:a14="http://schemas.microsoft.com/office/drawing/2010/main">
                <a:solidFill>
                  <a:srgbClr val="FFFFFF"/>
                </a:solidFill>
              </a14:hiddenFill>
            </a:ext>
          </a:extLst>
        </p:spPr>
      </p:pic>
      <p:grpSp>
        <p:nvGrpSpPr>
          <p:cNvPr id="57" name="组合 56"/>
          <p:cNvGrpSpPr/>
          <p:nvPr/>
        </p:nvGrpSpPr>
        <p:grpSpPr>
          <a:xfrm>
            <a:off x="572736" y="3549569"/>
            <a:ext cx="3232637" cy="443198"/>
            <a:chOff x="5908753" y="2562993"/>
            <a:chExt cx="3232637" cy="443198"/>
          </a:xfrm>
        </p:grpSpPr>
        <p:grpSp>
          <p:nvGrpSpPr>
            <p:cNvPr id="58" name="组合 57"/>
            <p:cNvGrpSpPr/>
            <p:nvPr/>
          </p:nvGrpSpPr>
          <p:grpSpPr>
            <a:xfrm>
              <a:off x="5908753" y="2616971"/>
              <a:ext cx="378868" cy="335242"/>
              <a:chOff x="3889375" y="3302000"/>
              <a:chExt cx="261938" cy="231776"/>
            </a:xfrm>
            <a:solidFill>
              <a:schemeClr val="bg1"/>
            </a:solidFill>
          </p:grpSpPr>
          <p:sp>
            <p:nvSpPr>
              <p:cNvPr id="60" name="Freeform 11"/>
              <p:cNvSpPr>
                <a:spLocks/>
              </p:cNvSpPr>
              <p:nvPr/>
            </p:nvSpPr>
            <p:spPr bwMode="auto">
              <a:xfrm>
                <a:off x="3956050" y="3354388"/>
                <a:ext cx="57150" cy="98425"/>
              </a:xfrm>
              <a:custGeom>
                <a:avLst/>
                <a:gdLst>
                  <a:gd name="T0" fmla="*/ 36 w 36"/>
                  <a:gd name="T1" fmla="*/ 62 h 62"/>
                  <a:gd name="T2" fmla="*/ 10 w 36"/>
                  <a:gd name="T3" fmla="*/ 62 h 62"/>
                  <a:gd name="T4" fmla="*/ 10 w 36"/>
                  <a:gd name="T5" fmla="*/ 52 h 62"/>
                  <a:gd name="T6" fmla="*/ 25 w 36"/>
                  <a:gd name="T7" fmla="*/ 52 h 62"/>
                  <a:gd name="T8" fmla="*/ 25 w 36"/>
                  <a:gd name="T9" fmla="*/ 10 h 62"/>
                  <a:gd name="T10" fmla="*/ 0 w 36"/>
                  <a:gd name="T11" fmla="*/ 10 h 62"/>
                  <a:gd name="T12" fmla="*/ 0 w 36"/>
                  <a:gd name="T13" fmla="*/ 0 h 62"/>
                  <a:gd name="T14" fmla="*/ 36 w 36"/>
                  <a:gd name="T15" fmla="*/ 0 h 62"/>
                  <a:gd name="T16" fmla="*/ 36 w 3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62">
                    <a:moveTo>
                      <a:pt x="36" y="62"/>
                    </a:moveTo>
                    <a:lnTo>
                      <a:pt x="10" y="62"/>
                    </a:lnTo>
                    <a:lnTo>
                      <a:pt x="10" y="52"/>
                    </a:lnTo>
                    <a:lnTo>
                      <a:pt x="25" y="52"/>
                    </a:lnTo>
                    <a:lnTo>
                      <a:pt x="25" y="10"/>
                    </a:lnTo>
                    <a:lnTo>
                      <a:pt x="0" y="10"/>
                    </a:lnTo>
                    <a:lnTo>
                      <a:pt x="0" y="0"/>
                    </a:lnTo>
                    <a:lnTo>
                      <a:pt x="36" y="0"/>
                    </a:lnTo>
                    <a:lnTo>
                      <a:pt x="36"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12"/>
              <p:cNvSpPr>
                <a:spLocks/>
              </p:cNvSpPr>
              <p:nvPr/>
            </p:nvSpPr>
            <p:spPr bwMode="auto">
              <a:xfrm>
                <a:off x="4002088" y="3302000"/>
                <a:ext cx="149225" cy="203200"/>
              </a:xfrm>
              <a:custGeom>
                <a:avLst/>
                <a:gdLst>
                  <a:gd name="T0" fmla="*/ 94 w 94"/>
                  <a:gd name="T1" fmla="*/ 128 h 128"/>
                  <a:gd name="T2" fmla="*/ 0 w 94"/>
                  <a:gd name="T3" fmla="*/ 95 h 128"/>
                  <a:gd name="T4" fmla="*/ 3 w 94"/>
                  <a:gd name="T5" fmla="*/ 85 h 128"/>
                  <a:gd name="T6" fmla="*/ 84 w 94"/>
                  <a:gd name="T7" fmla="*/ 113 h 128"/>
                  <a:gd name="T8" fmla="*/ 84 w 94"/>
                  <a:gd name="T9" fmla="*/ 15 h 128"/>
                  <a:gd name="T10" fmla="*/ 3 w 94"/>
                  <a:gd name="T11" fmla="*/ 43 h 128"/>
                  <a:gd name="T12" fmla="*/ 0 w 94"/>
                  <a:gd name="T13" fmla="*/ 33 h 128"/>
                  <a:gd name="T14" fmla="*/ 94 w 94"/>
                  <a:gd name="T15" fmla="*/ 0 h 128"/>
                  <a:gd name="T16" fmla="*/ 94 w 94"/>
                  <a:gd name="T1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128">
                    <a:moveTo>
                      <a:pt x="94" y="128"/>
                    </a:moveTo>
                    <a:lnTo>
                      <a:pt x="0" y="95"/>
                    </a:lnTo>
                    <a:lnTo>
                      <a:pt x="3" y="85"/>
                    </a:lnTo>
                    <a:lnTo>
                      <a:pt x="84" y="113"/>
                    </a:lnTo>
                    <a:lnTo>
                      <a:pt x="84" y="15"/>
                    </a:lnTo>
                    <a:lnTo>
                      <a:pt x="3" y="43"/>
                    </a:lnTo>
                    <a:lnTo>
                      <a:pt x="0" y="33"/>
                    </a:lnTo>
                    <a:lnTo>
                      <a:pt x="94" y="0"/>
                    </a:lnTo>
                    <a:lnTo>
                      <a:pt x="94"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13"/>
              <p:cNvSpPr>
                <a:spLocks/>
              </p:cNvSpPr>
              <p:nvPr/>
            </p:nvSpPr>
            <p:spPr bwMode="auto">
              <a:xfrm>
                <a:off x="4035425" y="3352800"/>
                <a:ext cx="77787" cy="42863"/>
              </a:xfrm>
              <a:custGeom>
                <a:avLst/>
                <a:gdLst>
                  <a:gd name="T0" fmla="*/ 2 w 49"/>
                  <a:gd name="T1" fmla="*/ 27 h 27"/>
                  <a:gd name="T2" fmla="*/ 0 w 49"/>
                  <a:gd name="T3" fmla="*/ 17 h 27"/>
                  <a:gd name="T4" fmla="*/ 46 w 49"/>
                  <a:gd name="T5" fmla="*/ 0 h 27"/>
                  <a:gd name="T6" fmla="*/ 49 w 49"/>
                  <a:gd name="T7" fmla="*/ 9 h 27"/>
                  <a:gd name="T8" fmla="*/ 2 w 49"/>
                  <a:gd name="T9" fmla="*/ 27 h 27"/>
                </a:gdLst>
                <a:ahLst/>
                <a:cxnLst>
                  <a:cxn ang="0">
                    <a:pos x="T0" y="T1"/>
                  </a:cxn>
                  <a:cxn ang="0">
                    <a:pos x="T2" y="T3"/>
                  </a:cxn>
                  <a:cxn ang="0">
                    <a:pos x="T4" y="T5"/>
                  </a:cxn>
                  <a:cxn ang="0">
                    <a:pos x="T6" y="T7"/>
                  </a:cxn>
                  <a:cxn ang="0">
                    <a:pos x="T8" y="T9"/>
                  </a:cxn>
                </a:cxnLst>
                <a:rect l="0" t="0" r="r" b="b"/>
                <a:pathLst>
                  <a:path w="49" h="27">
                    <a:moveTo>
                      <a:pt x="2" y="27"/>
                    </a:moveTo>
                    <a:lnTo>
                      <a:pt x="0" y="17"/>
                    </a:lnTo>
                    <a:lnTo>
                      <a:pt x="46" y="0"/>
                    </a:lnTo>
                    <a:lnTo>
                      <a:pt x="49" y="9"/>
                    </a:lnTo>
                    <a:lnTo>
                      <a:pt x="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14"/>
              <p:cNvSpPr>
                <a:spLocks noEditPoints="1"/>
              </p:cNvSpPr>
              <p:nvPr/>
            </p:nvSpPr>
            <p:spPr bwMode="auto">
              <a:xfrm>
                <a:off x="3889375" y="3354388"/>
                <a:ext cx="49212" cy="98425"/>
              </a:xfrm>
              <a:custGeom>
                <a:avLst/>
                <a:gdLst>
                  <a:gd name="T0" fmla="*/ 31 w 31"/>
                  <a:gd name="T1" fmla="*/ 62 h 62"/>
                  <a:gd name="T2" fmla="*/ 0 w 31"/>
                  <a:gd name="T3" fmla="*/ 62 h 62"/>
                  <a:gd name="T4" fmla="*/ 0 w 31"/>
                  <a:gd name="T5" fmla="*/ 0 h 62"/>
                  <a:gd name="T6" fmla="*/ 31 w 31"/>
                  <a:gd name="T7" fmla="*/ 0 h 62"/>
                  <a:gd name="T8" fmla="*/ 31 w 31"/>
                  <a:gd name="T9" fmla="*/ 62 h 62"/>
                  <a:gd name="T10" fmla="*/ 11 w 31"/>
                  <a:gd name="T11" fmla="*/ 52 h 62"/>
                  <a:gd name="T12" fmla="*/ 21 w 31"/>
                  <a:gd name="T13" fmla="*/ 52 h 62"/>
                  <a:gd name="T14" fmla="*/ 21 w 31"/>
                  <a:gd name="T15" fmla="*/ 10 h 62"/>
                  <a:gd name="T16" fmla="*/ 11 w 31"/>
                  <a:gd name="T17" fmla="*/ 10 h 62"/>
                  <a:gd name="T18" fmla="*/ 11 w 31"/>
                  <a:gd name="T19" fmla="*/ 5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62">
                    <a:moveTo>
                      <a:pt x="31" y="62"/>
                    </a:moveTo>
                    <a:lnTo>
                      <a:pt x="0" y="62"/>
                    </a:lnTo>
                    <a:lnTo>
                      <a:pt x="0" y="0"/>
                    </a:lnTo>
                    <a:lnTo>
                      <a:pt x="31" y="0"/>
                    </a:lnTo>
                    <a:lnTo>
                      <a:pt x="31" y="62"/>
                    </a:lnTo>
                    <a:close/>
                    <a:moveTo>
                      <a:pt x="11" y="52"/>
                    </a:moveTo>
                    <a:lnTo>
                      <a:pt x="21" y="52"/>
                    </a:lnTo>
                    <a:lnTo>
                      <a:pt x="21" y="10"/>
                    </a:lnTo>
                    <a:lnTo>
                      <a:pt x="11" y="10"/>
                    </a:lnTo>
                    <a:lnTo>
                      <a:pt x="1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15"/>
              <p:cNvSpPr>
                <a:spLocks/>
              </p:cNvSpPr>
              <p:nvPr/>
            </p:nvSpPr>
            <p:spPr bwMode="auto">
              <a:xfrm>
                <a:off x="3922713" y="3468688"/>
                <a:ext cx="80962" cy="65088"/>
              </a:xfrm>
              <a:custGeom>
                <a:avLst/>
                <a:gdLst>
                  <a:gd name="T0" fmla="*/ 16 w 40"/>
                  <a:gd name="T1" fmla="*/ 32 h 32"/>
                  <a:gd name="T2" fmla="*/ 0 w 40"/>
                  <a:gd name="T3" fmla="*/ 16 h 32"/>
                  <a:gd name="T4" fmla="*/ 0 w 40"/>
                  <a:gd name="T5" fmla="*/ 0 h 32"/>
                  <a:gd name="T6" fmla="*/ 8 w 40"/>
                  <a:gd name="T7" fmla="*/ 0 h 32"/>
                  <a:gd name="T8" fmla="*/ 8 w 40"/>
                  <a:gd name="T9" fmla="*/ 16 h 32"/>
                  <a:gd name="T10" fmla="*/ 16 w 40"/>
                  <a:gd name="T11" fmla="*/ 24 h 32"/>
                  <a:gd name="T12" fmla="*/ 24 w 40"/>
                  <a:gd name="T13" fmla="*/ 16 h 32"/>
                  <a:gd name="T14" fmla="*/ 24 w 40"/>
                  <a:gd name="T15" fmla="*/ 0 h 32"/>
                  <a:gd name="T16" fmla="*/ 40 w 40"/>
                  <a:gd name="T17" fmla="*/ 0 h 32"/>
                  <a:gd name="T18" fmla="*/ 40 w 40"/>
                  <a:gd name="T19" fmla="*/ 8 h 32"/>
                  <a:gd name="T20" fmla="*/ 32 w 40"/>
                  <a:gd name="T21" fmla="*/ 8 h 32"/>
                  <a:gd name="T22" fmla="*/ 32 w 40"/>
                  <a:gd name="T23" fmla="*/ 16 h 32"/>
                  <a:gd name="T24" fmla="*/ 16 w 40"/>
                  <a:gd name="T2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32">
                    <a:moveTo>
                      <a:pt x="16" y="32"/>
                    </a:moveTo>
                    <a:cubicBezTo>
                      <a:pt x="7" y="32"/>
                      <a:pt x="0" y="25"/>
                      <a:pt x="0" y="16"/>
                    </a:cubicBezTo>
                    <a:cubicBezTo>
                      <a:pt x="0" y="0"/>
                      <a:pt x="0" y="0"/>
                      <a:pt x="0" y="0"/>
                    </a:cubicBezTo>
                    <a:cubicBezTo>
                      <a:pt x="8" y="0"/>
                      <a:pt x="8" y="0"/>
                      <a:pt x="8" y="0"/>
                    </a:cubicBezTo>
                    <a:cubicBezTo>
                      <a:pt x="8" y="16"/>
                      <a:pt x="8" y="16"/>
                      <a:pt x="8" y="16"/>
                    </a:cubicBezTo>
                    <a:cubicBezTo>
                      <a:pt x="8" y="20"/>
                      <a:pt x="12" y="24"/>
                      <a:pt x="16" y="24"/>
                    </a:cubicBezTo>
                    <a:cubicBezTo>
                      <a:pt x="20" y="24"/>
                      <a:pt x="24" y="20"/>
                      <a:pt x="24" y="16"/>
                    </a:cubicBezTo>
                    <a:cubicBezTo>
                      <a:pt x="24" y="0"/>
                      <a:pt x="24" y="0"/>
                      <a:pt x="24" y="0"/>
                    </a:cubicBezTo>
                    <a:cubicBezTo>
                      <a:pt x="40" y="0"/>
                      <a:pt x="40" y="0"/>
                      <a:pt x="40" y="0"/>
                    </a:cubicBezTo>
                    <a:cubicBezTo>
                      <a:pt x="40" y="8"/>
                      <a:pt x="40" y="8"/>
                      <a:pt x="40" y="8"/>
                    </a:cubicBezTo>
                    <a:cubicBezTo>
                      <a:pt x="32" y="8"/>
                      <a:pt x="32" y="8"/>
                      <a:pt x="32" y="8"/>
                    </a:cubicBezTo>
                    <a:cubicBezTo>
                      <a:pt x="32" y="16"/>
                      <a:pt x="32" y="16"/>
                      <a:pt x="32" y="16"/>
                    </a:cubicBezTo>
                    <a:cubicBezTo>
                      <a:pt x="32" y="25"/>
                      <a:pt x="25" y="32"/>
                      <a:pt x="16" y="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9" name="矩形 58"/>
            <p:cNvSpPr/>
            <p:nvPr/>
          </p:nvSpPr>
          <p:spPr>
            <a:xfrm>
              <a:off x="6358359" y="2562993"/>
              <a:ext cx="2783031" cy="443198"/>
            </a:xfrm>
            <a:prstGeom prst="rect">
              <a:avLst/>
            </a:prstGeom>
          </p:spPr>
          <p:txBody>
            <a:bodyPr wrap="square">
              <a:spAutoFit/>
            </a:bodyPr>
            <a:lstStyle/>
            <a:p>
              <a:pPr>
                <a:lnSpc>
                  <a:spcPct val="114000"/>
                </a:lnSpc>
              </a:pPr>
              <a:r>
                <a:rPr lang="en-US" altLang="zh-CN" sz="1000" dirty="0" smtClean="0">
                  <a:solidFill>
                    <a:schemeClr val="bg1"/>
                  </a:solidFill>
                  <a:latin typeface="Century Gothic" panose="020B0502020202020204" pitchFamily="34" charset="0"/>
                  <a:cs typeface="Arial" panose="020B0604020202020204" pitchFamily="34" charset="0"/>
                </a:rPr>
                <a:t>The </a:t>
              </a:r>
              <a:r>
                <a:rPr lang="en-US" altLang="zh-CN" sz="1000" dirty="0">
                  <a:solidFill>
                    <a:schemeClr val="bg1"/>
                  </a:solidFill>
                  <a:latin typeface="Century Gothic" panose="020B0502020202020204" pitchFamily="34" charset="0"/>
                  <a:cs typeface="Arial" panose="020B0604020202020204" pitchFamily="34" charset="0"/>
                </a:rPr>
                <a:t>concepts national income and national product have roughly </a:t>
              </a:r>
            </a:p>
          </p:txBody>
        </p:sp>
      </p:grpSp>
      <p:grpSp>
        <p:nvGrpSpPr>
          <p:cNvPr id="65" name="组合 64"/>
          <p:cNvGrpSpPr/>
          <p:nvPr/>
        </p:nvGrpSpPr>
        <p:grpSpPr>
          <a:xfrm>
            <a:off x="571589" y="2723587"/>
            <a:ext cx="3233784" cy="443198"/>
            <a:chOff x="5907606" y="1788538"/>
            <a:chExt cx="3233784" cy="443198"/>
          </a:xfrm>
        </p:grpSpPr>
        <p:grpSp>
          <p:nvGrpSpPr>
            <p:cNvPr id="66" name="组合 65"/>
            <p:cNvGrpSpPr/>
            <p:nvPr/>
          </p:nvGrpSpPr>
          <p:grpSpPr>
            <a:xfrm>
              <a:off x="5907606" y="1821851"/>
              <a:ext cx="355907" cy="376572"/>
              <a:chOff x="5908675" y="1281113"/>
              <a:chExt cx="246063" cy="260350"/>
            </a:xfrm>
            <a:solidFill>
              <a:schemeClr val="bg1"/>
            </a:solidFill>
          </p:grpSpPr>
          <p:sp>
            <p:nvSpPr>
              <p:cNvPr id="68" name="Rectangle 5"/>
              <p:cNvSpPr>
                <a:spLocks noChangeArrowheads="1"/>
              </p:cNvSpPr>
              <p:nvPr/>
            </p:nvSpPr>
            <p:spPr bwMode="auto">
              <a:xfrm>
                <a:off x="6024563" y="1320800"/>
                <a:ext cx="15875" cy="163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6"/>
              <p:cNvSpPr>
                <a:spLocks/>
              </p:cNvSpPr>
              <p:nvPr/>
            </p:nvSpPr>
            <p:spPr bwMode="auto">
              <a:xfrm>
                <a:off x="5908675" y="1501775"/>
                <a:ext cx="131762" cy="39688"/>
              </a:xfrm>
              <a:custGeom>
                <a:avLst/>
                <a:gdLst>
                  <a:gd name="T0" fmla="*/ 64 w 64"/>
                  <a:gd name="T1" fmla="*/ 20 h 20"/>
                  <a:gd name="T2" fmla="*/ 56 w 64"/>
                  <a:gd name="T3" fmla="*/ 20 h 20"/>
                  <a:gd name="T4" fmla="*/ 44 w 64"/>
                  <a:gd name="T5" fmla="*/ 8 h 20"/>
                  <a:gd name="T6" fmla="*/ 0 w 64"/>
                  <a:gd name="T7" fmla="*/ 8 h 20"/>
                  <a:gd name="T8" fmla="*/ 0 w 64"/>
                  <a:gd name="T9" fmla="*/ 0 h 20"/>
                  <a:gd name="T10" fmla="*/ 44 w 64"/>
                  <a:gd name="T11" fmla="*/ 0 h 20"/>
                  <a:gd name="T12" fmla="*/ 64 w 6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4" h="20">
                    <a:moveTo>
                      <a:pt x="64" y="20"/>
                    </a:moveTo>
                    <a:cubicBezTo>
                      <a:pt x="56" y="20"/>
                      <a:pt x="56" y="20"/>
                      <a:pt x="56" y="20"/>
                    </a:cubicBezTo>
                    <a:cubicBezTo>
                      <a:pt x="56" y="13"/>
                      <a:pt x="51" y="8"/>
                      <a:pt x="44" y="8"/>
                    </a:cubicBezTo>
                    <a:cubicBezTo>
                      <a:pt x="0" y="8"/>
                      <a:pt x="0" y="8"/>
                      <a:pt x="0" y="8"/>
                    </a:cubicBezTo>
                    <a:cubicBezTo>
                      <a:pt x="0" y="0"/>
                      <a:pt x="0" y="0"/>
                      <a:pt x="0" y="0"/>
                    </a:cubicBezTo>
                    <a:cubicBezTo>
                      <a:pt x="44" y="0"/>
                      <a:pt x="44" y="0"/>
                      <a:pt x="44" y="0"/>
                    </a:cubicBezTo>
                    <a:cubicBezTo>
                      <a:pt x="55" y="0"/>
                      <a:pt x="64" y="9"/>
                      <a:pt x="64"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7"/>
              <p:cNvSpPr>
                <a:spLocks/>
              </p:cNvSpPr>
              <p:nvPr/>
            </p:nvSpPr>
            <p:spPr bwMode="auto">
              <a:xfrm>
                <a:off x="6024563" y="1501775"/>
                <a:ext cx="130175" cy="39688"/>
              </a:xfrm>
              <a:custGeom>
                <a:avLst/>
                <a:gdLst>
                  <a:gd name="T0" fmla="*/ 8 w 64"/>
                  <a:gd name="T1" fmla="*/ 20 h 20"/>
                  <a:gd name="T2" fmla="*/ 0 w 64"/>
                  <a:gd name="T3" fmla="*/ 20 h 20"/>
                  <a:gd name="T4" fmla="*/ 20 w 64"/>
                  <a:gd name="T5" fmla="*/ 0 h 20"/>
                  <a:gd name="T6" fmla="*/ 64 w 64"/>
                  <a:gd name="T7" fmla="*/ 0 h 20"/>
                  <a:gd name="T8" fmla="*/ 64 w 64"/>
                  <a:gd name="T9" fmla="*/ 8 h 20"/>
                  <a:gd name="T10" fmla="*/ 20 w 64"/>
                  <a:gd name="T11" fmla="*/ 8 h 20"/>
                  <a:gd name="T12" fmla="*/ 8 w 6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4" h="20">
                    <a:moveTo>
                      <a:pt x="8" y="20"/>
                    </a:moveTo>
                    <a:cubicBezTo>
                      <a:pt x="0" y="20"/>
                      <a:pt x="0" y="20"/>
                      <a:pt x="0" y="20"/>
                    </a:cubicBezTo>
                    <a:cubicBezTo>
                      <a:pt x="0" y="9"/>
                      <a:pt x="9" y="0"/>
                      <a:pt x="20" y="0"/>
                    </a:cubicBezTo>
                    <a:cubicBezTo>
                      <a:pt x="64" y="0"/>
                      <a:pt x="64" y="0"/>
                      <a:pt x="64" y="0"/>
                    </a:cubicBezTo>
                    <a:cubicBezTo>
                      <a:pt x="64" y="8"/>
                      <a:pt x="64" y="8"/>
                      <a:pt x="64" y="8"/>
                    </a:cubicBezTo>
                    <a:cubicBezTo>
                      <a:pt x="20" y="8"/>
                      <a:pt x="20" y="8"/>
                      <a:pt x="20" y="8"/>
                    </a:cubicBezTo>
                    <a:cubicBezTo>
                      <a:pt x="13" y="8"/>
                      <a:pt x="8" y="13"/>
                      <a:pt x="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8"/>
              <p:cNvSpPr>
                <a:spLocks/>
              </p:cNvSpPr>
              <p:nvPr/>
            </p:nvSpPr>
            <p:spPr bwMode="auto">
              <a:xfrm>
                <a:off x="5908675" y="1281113"/>
                <a:ext cx="131762" cy="203200"/>
              </a:xfrm>
              <a:custGeom>
                <a:avLst/>
                <a:gdLst>
                  <a:gd name="T0" fmla="*/ 48 w 64"/>
                  <a:gd name="T1" fmla="*/ 100 h 100"/>
                  <a:gd name="T2" fmla="*/ 0 w 64"/>
                  <a:gd name="T3" fmla="*/ 100 h 100"/>
                  <a:gd name="T4" fmla="*/ 0 w 64"/>
                  <a:gd name="T5" fmla="*/ 0 h 100"/>
                  <a:gd name="T6" fmla="*/ 44 w 64"/>
                  <a:gd name="T7" fmla="*/ 0 h 100"/>
                  <a:gd name="T8" fmla="*/ 64 w 64"/>
                  <a:gd name="T9" fmla="*/ 20 h 100"/>
                  <a:gd name="T10" fmla="*/ 56 w 64"/>
                  <a:gd name="T11" fmla="*/ 20 h 100"/>
                  <a:gd name="T12" fmla="*/ 44 w 64"/>
                  <a:gd name="T13" fmla="*/ 8 h 100"/>
                  <a:gd name="T14" fmla="*/ 8 w 64"/>
                  <a:gd name="T15" fmla="*/ 8 h 100"/>
                  <a:gd name="T16" fmla="*/ 8 w 64"/>
                  <a:gd name="T17" fmla="*/ 92 h 100"/>
                  <a:gd name="T18" fmla="*/ 48 w 64"/>
                  <a:gd name="T19" fmla="*/ 92 h 100"/>
                  <a:gd name="T20" fmla="*/ 48 w 64"/>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00">
                    <a:moveTo>
                      <a:pt x="48" y="100"/>
                    </a:moveTo>
                    <a:cubicBezTo>
                      <a:pt x="0" y="100"/>
                      <a:pt x="0" y="100"/>
                      <a:pt x="0" y="100"/>
                    </a:cubicBezTo>
                    <a:cubicBezTo>
                      <a:pt x="0" y="0"/>
                      <a:pt x="0" y="0"/>
                      <a:pt x="0" y="0"/>
                    </a:cubicBezTo>
                    <a:cubicBezTo>
                      <a:pt x="44" y="0"/>
                      <a:pt x="44" y="0"/>
                      <a:pt x="44" y="0"/>
                    </a:cubicBezTo>
                    <a:cubicBezTo>
                      <a:pt x="55" y="0"/>
                      <a:pt x="64" y="9"/>
                      <a:pt x="64" y="20"/>
                    </a:cubicBezTo>
                    <a:cubicBezTo>
                      <a:pt x="56" y="20"/>
                      <a:pt x="56" y="20"/>
                      <a:pt x="56" y="20"/>
                    </a:cubicBezTo>
                    <a:cubicBezTo>
                      <a:pt x="56" y="13"/>
                      <a:pt x="51" y="8"/>
                      <a:pt x="44" y="8"/>
                    </a:cubicBezTo>
                    <a:cubicBezTo>
                      <a:pt x="8" y="8"/>
                      <a:pt x="8" y="8"/>
                      <a:pt x="8" y="8"/>
                    </a:cubicBezTo>
                    <a:cubicBezTo>
                      <a:pt x="8" y="92"/>
                      <a:pt x="8" y="92"/>
                      <a:pt x="8" y="92"/>
                    </a:cubicBezTo>
                    <a:cubicBezTo>
                      <a:pt x="48" y="92"/>
                      <a:pt x="48" y="92"/>
                      <a:pt x="48" y="92"/>
                    </a:cubicBezTo>
                    <a:lnTo>
                      <a:pt x="48"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9"/>
              <p:cNvSpPr>
                <a:spLocks/>
              </p:cNvSpPr>
              <p:nvPr/>
            </p:nvSpPr>
            <p:spPr bwMode="auto">
              <a:xfrm>
                <a:off x="6024563" y="1281113"/>
                <a:ext cx="130175" cy="203200"/>
              </a:xfrm>
              <a:custGeom>
                <a:avLst/>
                <a:gdLst>
                  <a:gd name="T0" fmla="*/ 64 w 64"/>
                  <a:gd name="T1" fmla="*/ 100 h 100"/>
                  <a:gd name="T2" fmla="*/ 16 w 64"/>
                  <a:gd name="T3" fmla="*/ 100 h 100"/>
                  <a:gd name="T4" fmla="*/ 16 w 64"/>
                  <a:gd name="T5" fmla="*/ 92 h 100"/>
                  <a:gd name="T6" fmla="*/ 56 w 64"/>
                  <a:gd name="T7" fmla="*/ 92 h 100"/>
                  <a:gd name="T8" fmla="*/ 56 w 64"/>
                  <a:gd name="T9" fmla="*/ 8 h 100"/>
                  <a:gd name="T10" fmla="*/ 20 w 64"/>
                  <a:gd name="T11" fmla="*/ 8 h 100"/>
                  <a:gd name="T12" fmla="*/ 8 w 64"/>
                  <a:gd name="T13" fmla="*/ 20 h 100"/>
                  <a:gd name="T14" fmla="*/ 0 w 64"/>
                  <a:gd name="T15" fmla="*/ 20 h 100"/>
                  <a:gd name="T16" fmla="*/ 20 w 64"/>
                  <a:gd name="T17" fmla="*/ 0 h 100"/>
                  <a:gd name="T18" fmla="*/ 64 w 64"/>
                  <a:gd name="T19" fmla="*/ 0 h 100"/>
                  <a:gd name="T20" fmla="*/ 64 w 64"/>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00">
                    <a:moveTo>
                      <a:pt x="64" y="100"/>
                    </a:moveTo>
                    <a:cubicBezTo>
                      <a:pt x="16" y="100"/>
                      <a:pt x="16" y="100"/>
                      <a:pt x="16" y="100"/>
                    </a:cubicBezTo>
                    <a:cubicBezTo>
                      <a:pt x="16" y="92"/>
                      <a:pt x="16" y="92"/>
                      <a:pt x="16" y="92"/>
                    </a:cubicBezTo>
                    <a:cubicBezTo>
                      <a:pt x="56" y="92"/>
                      <a:pt x="56" y="92"/>
                      <a:pt x="56" y="92"/>
                    </a:cubicBezTo>
                    <a:cubicBezTo>
                      <a:pt x="56" y="8"/>
                      <a:pt x="56" y="8"/>
                      <a:pt x="56" y="8"/>
                    </a:cubicBezTo>
                    <a:cubicBezTo>
                      <a:pt x="20" y="8"/>
                      <a:pt x="20" y="8"/>
                      <a:pt x="20" y="8"/>
                    </a:cubicBezTo>
                    <a:cubicBezTo>
                      <a:pt x="13" y="8"/>
                      <a:pt x="8" y="13"/>
                      <a:pt x="8" y="20"/>
                    </a:cubicBezTo>
                    <a:cubicBezTo>
                      <a:pt x="0" y="20"/>
                      <a:pt x="0" y="20"/>
                      <a:pt x="0" y="20"/>
                    </a:cubicBezTo>
                    <a:cubicBezTo>
                      <a:pt x="0" y="9"/>
                      <a:pt x="9" y="0"/>
                      <a:pt x="20" y="0"/>
                    </a:cubicBezTo>
                    <a:cubicBezTo>
                      <a:pt x="64" y="0"/>
                      <a:pt x="64" y="0"/>
                      <a:pt x="64" y="0"/>
                    </a:cubicBezTo>
                    <a:lnTo>
                      <a:pt x="64"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67" name="矩形 66"/>
            <p:cNvSpPr/>
            <p:nvPr/>
          </p:nvSpPr>
          <p:spPr>
            <a:xfrm>
              <a:off x="6358359" y="1788538"/>
              <a:ext cx="2783031" cy="443198"/>
            </a:xfrm>
            <a:prstGeom prst="rect">
              <a:avLst/>
            </a:prstGeom>
          </p:spPr>
          <p:txBody>
            <a:bodyPr wrap="square">
              <a:spAutoFit/>
            </a:bodyPr>
            <a:lstStyle/>
            <a:p>
              <a:pPr>
                <a:lnSpc>
                  <a:spcPct val="114000"/>
                </a:lnSpc>
              </a:pPr>
              <a:r>
                <a:rPr lang="en-US" altLang="zh-CN" sz="1000" dirty="0" smtClean="0">
                  <a:solidFill>
                    <a:schemeClr val="bg1"/>
                  </a:solidFill>
                  <a:latin typeface="Century Gothic" panose="020B0502020202020204" pitchFamily="34" charset="0"/>
                  <a:cs typeface="Arial" panose="020B0604020202020204" pitchFamily="34" charset="0"/>
                </a:rPr>
                <a:t>The </a:t>
              </a:r>
              <a:r>
                <a:rPr lang="en-US" altLang="zh-CN" sz="1000" dirty="0">
                  <a:solidFill>
                    <a:schemeClr val="bg1"/>
                  </a:solidFill>
                  <a:latin typeface="Century Gothic" panose="020B0502020202020204" pitchFamily="34" charset="0"/>
                  <a:cs typeface="Arial" panose="020B0604020202020204" pitchFamily="34" charset="0"/>
                </a:rPr>
                <a:t>concepts national income and national product have roughly </a:t>
              </a:r>
            </a:p>
          </p:txBody>
        </p:sp>
      </p:grpSp>
      <p:grpSp>
        <p:nvGrpSpPr>
          <p:cNvPr id="73" name="组合 72"/>
          <p:cNvGrpSpPr/>
          <p:nvPr/>
        </p:nvGrpSpPr>
        <p:grpSpPr>
          <a:xfrm>
            <a:off x="564703" y="1897606"/>
            <a:ext cx="3240670" cy="443198"/>
            <a:chOff x="5900720" y="1014083"/>
            <a:chExt cx="3240670" cy="443198"/>
          </a:xfrm>
        </p:grpSpPr>
        <p:grpSp>
          <p:nvGrpSpPr>
            <p:cNvPr id="74" name="组合 73"/>
            <p:cNvGrpSpPr/>
            <p:nvPr/>
          </p:nvGrpSpPr>
          <p:grpSpPr>
            <a:xfrm>
              <a:off x="5900720" y="1049692"/>
              <a:ext cx="371979" cy="371980"/>
              <a:chOff x="5903913" y="4632325"/>
              <a:chExt cx="257175" cy="257176"/>
            </a:xfrm>
            <a:solidFill>
              <a:schemeClr val="bg1"/>
            </a:solidFill>
          </p:grpSpPr>
          <p:sp>
            <p:nvSpPr>
              <p:cNvPr id="76" name="Freeform 16"/>
              <p:cNvSpPr>
                <a:spLocks/>
              </p:cNvSpPr>
              <p:nvPr/>
            </p:nvSpPr>
            <p:spPr bwMode="auto">
              <a:xfrm>
                <a:off x="5934075" y="4783138"/>
                <a:ext cx="195262" cy="106363"/>
              </a:xfrm>
              <a:custGeom>
                <a:avLst/>
                <a:gdLst>
                  <a:gd name="T0" fmla="*/ 123 w 123"/>
                  <a:gd name="T1" fmla="*/ 67 h 67"/>
                  <a:gd name="T2" fmla="*/ 0 w 123"/>
                  <a:gd name="T3" fmla="*/ 67 h 67"/>
                  <a:gd name="T4" fmla="*/ 0 w 123"/>
                  <a:gd name="T5" fmla="*/ 0 h 67"/>
                  <a:gd name="T6" fmla="*/ 10 w 123"/>
                  <a:gd name="T7" fmla="*/ 0 h 67"/>
                  <a:gd name="T8" fmla="*/ 10 w 123"/>
                  <a:gd name="T9" fmla="*/ 57 h 67"/>
                  <a:gd name="T10" fmla="*/ 113 w 123"/>
                  <a:gd name="T11" fmla="*/ 57 h 67"/>
                  <a:gd name="T12" fmla="*/ 113 w 123"/>
                  <a:gd name="T13" fmla="*/ 0 h 67"/>
                  <a:gd name="T14" fmla="*/ 123 w 123"/>
                  <a:gd name="T15" fmla="*/ 0 h 67"/>
                  <a:gd name="T16" fmla="*/ 123 w 123"/>
                  <a:gd name="T1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67">
                    <a:moveTo>
                      <a:pt x="123" y="67"/>
                    </a:moveTo>
                    <a:lnTo>
                      <a:pt x="0" y="67"/>
                    </a:lnTo>
                    <a:lnTo>
                      <a:pt x="0" y="0"/>
                    </a:lnTo>
                    <a:lnTo>
                      <a:pt x="10" y="0"/>
                    </a:lnTo>
                    <a:lnTo>
                      <a:pt x="10" y="57"/>
                    </a:lnTo>
                    <a:lnTo>
                      <a:pt x="113" y="57"/>
                    </a:lnTo>
                    <a:lnTo>
                      <a:pt x="113" y="0"/>
                    </a:lnTo>
                    <a:lnTo>
                      <a:pt x="123" y="0"/>
                    </a:lnTo>
                    <a:lnTo>
                      <a:pt x="12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17"/>
              <p:cNvSpPr>
                <a:spLocks/>
              </p:cNvSpPr>
              <p:nvPr/>
            </p:nvSpPr>
            <p:spPr bwMode="auto">
              <a:xfrm>
                <a:off x="5903913" y="4632325"/>
                <a:ext cx="257175" cy="149225"/>
              </a:xfrm>
              <a:custGeom>
                <a:avLst/>
                <a:gdLst>
                  <a:gd name="T0" fmla="*/ 154 w 162"/>
                  <a:gd name="T1" fmla="*/ 94 h 94"/>
                  <a:gd name="T2" fmla="*/ 81 w 162"/>
                  <a:gd name="T3" fmla="*/ 15 h 94"/>
                  <a:gd name="T4" fmla="*/ 7 w 162"/>
                  <a:gd name="T5" fmla="*/ 94 h 94"/>
                  <a:gd name="T6" fmla="*/ 0 w 162"/>
                  <a:gd name="T7" fmla="*/ 86 h 94"/>
                  <a:gd name="T8" fmla="*/ 81 w 162"/>
                  <a:gd name="T9" fmla="*/ 0 h 94"/>
                  <a:gd name="T10" fmla="*/ 162 w 162"/>
                  <a:gd name="T11" fmla="*/ 86 h 94"/>
                  <a:gd name="T12" fmla="*/ 154 w 162"/>
                  <a:gd name="T13" fmla="*/ 94 h 94"/>
                </a:gdLst>
                <a:ahLst/>
                <a:cxnLst>
                  <a:cxn ang="0">
                    <a:pos x="T0" y="T1"/>
                  </a:cxn>
                  <a:cxn ang="0">
                    <a:pos x="T2" y="T3"/>
                  </a:cxn>
                  <a:cxn ang="0">
                    <a:pos x="T4" y="T5"/>
                  </a:cxn>
                  <a:cxn ang="0">
                    <a:pos x="T6" y="T7"/>
                  </a:cxn>
                  <a:cxn ang="0">
                    <a:pos x="T8" y="T9"/>
                  </a:cxn>
                  <a:cxn ang="0">
                    <a:pos x="T10" y="T11"/>
                  </a:cxn>
                  <a:cxn ang="0">
                    <a:pos x="T12" y="T13"/>
                  </a:cxn>
                </a:cxnLst>
                <a:rect l="0" t="0" r="r" b="b"/>
                <a:pathLst>
                  <a:path w="162" h="94">
                    <a:moveTo>
                      <a:pt x="154" y="94"/>
                    </a:moveTo>
                    <a:lnTo>
                      <a:pt x="81" y="15"/>
                    </a:lnTo>
                    <a:lnTo>
                      <a:pt x="7" y="94"/>
                    </a:lnTo>
                    <a:lnTo>
                      <a:pt x="0" y="86"/>
                    </a:lnTo>
                    <a:lnTo>
                      <a:pt x="81" y="0"/>
                    </a:lnTo>
                    <a:lnTo>
                      <a:pt x="162" y="86"/>
                    </a:lnTo>
                    <a:lnTo>
                      <a:pt x="154" y="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18"/>
              <p:cNvSpPr>
                <a:spLocks/>
              </p:cNvSpPr>
              <p:nvPr/>
            </p:nvSpPr>
            <p:spPr bwMode="auto">
              <a:xfrm>
                <a:off x="5999163" y="4783138"/>
                <a:ext cx="65087" cy="73025"/>
              </a:xfrm>
              <a:custGeom>
                <a:avLst/>
                <a:gdLst>
                  <a:gd name="T0" fmla="*/ 41 w 41"/>
                  <a:gd name="T1" fmla="*/ 46 h 46"/>
                  <a:gd name="T2" fmla="*/ 31 w 41"/>
                  <a:gd name="T3" fmla="*/ 46 h 46"/>
                  <a:gd name="T4" fmla="*/ 31 w 41"/>
                  <a:gd name="T5" fmla="*/ 10 h 46"/>
                  <a:gd name="T6" fmla="*/ 10 w 41"/>
                  <a:gd name="T7" fmla="*/ 10 h 46"/>
                  <a:gd name="T8" fmla="*/ 10 w 41"/>
                  <a:gd name="T9" fmla="*/ 46 h 46"/>
                  <a:gd name="T10" fmla="*/ 0 w 41"/>
                  <a:gd name="T11" fmla="*/ 46 h 46"/>
                  <a:gd name="T12" fmla="*/ 0 w 41"/>
                  <a:gd name="T13" fmla="*/ 0 h 46"/>
                  <a:gd name="T14" fmla="*/ 41 w 41"/>
                  <a:gd name="T15" fmla="*/ 0 h 46"/>
                  <a:gd name="T16" fmla="*/ 41 w 41"/>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6">
                    <a:moveTo>
                      <a:pt x="41" y="46"/>
                    </a:moveTo>
                    <a:lnTo>
                      <a:pt x="31" y="46"/>
                    </a:lnTo>
                    <a:lnTo>
                      <a:pt x="31" y="10"/>
                    </a:lnTo>
                    <a:lnTo>
                      <a:pt x="10" y="10"/>
                    </a:lnTo>
                    <a:lnTo>
                      <a:pt x="10" y="46"/>
                    </a:lnTo>
                    <a:lnTo>
                      <a:pt x="0" y="46"/>
                    </a:lnTo>
                    <a:lnTo>
                      <a:pt x="0" y="0"/>
                    </a:lnTo>
                    <a:lnTo>
                      <a:pt x="41" y="0"/>
                    </a:lnTo>
                    <a:lnTo>
                      <a:pt x="4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19"/>
              <p:cNvSpPr>
                <a:spLocks noEditPoints="1"/>
              </p:cNvSpPr>
              <p:nvPr/>
            </p:nvSpPr>
            <p:spPr bwMode="auto">
              <a:xfrm>
                <a:off x="5999163" y="4702175"/>
                <a:ext cx="65087" cy="65088"/>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75" name="矩形 74"/>
            <p:cNvSpPr/>
            <p:nvPr/>
          </p:nvSpPr>
          <p:spPr>
            <a:xfrm>
              <a:off x="6358359" y="1014083"/>
              <a:ext cx="2783031" cy="443198"/>
            </a:xfrm>
            <a:prstGeom prst="rect">
              <a:avLst/>
            </a:prstGeom>
          </p:spPr>
          <p:txBody>
            <a:bodyPr wrap="square">
              <a:spAutoFit/>
            </a:bodyPr>
            <a:lstStyle/>
            <a:p>
              <a:pPr>
                <a:lnSpc>
                  <a:spcPct val="114000"/>
                </a:lnSpc>
              </a:pPr>
              <a:r>
                <a:rPr lang="en-US" altLang="zh-CN" sz="1000" dirty="0" smtClean="0">
                  <a:solidFill>
                    <a:schemeClr val="bg1"/>
                  </a:solidFill>
                  <a:latin typeface="Century Gothic" panose="020B0502020202020204" pitchFamily="34" charset="0"/>
                  <a:cs typeface="Arial" panose="020B0604020202020204" pitchFamily="34" charset="0"/>
                </a:rPr>
                <a:t>The </a:t>
              </a:r>
              <a:r>
                <a:rPr lang="en-US" altLang="zh-CN" sz="1000" dirty="0">
                  <a:solidFill>
                    <a:schemeClr val="bg1"/>
                  </a:solidFill>
                  <a:latin typeface="Century Gothic" panose="020B0502020202020204" pitchFamily="34" charset="0"/>
                  <a:cs typeface="Arial" panose="020B0604020202020204" pitchFamily="34" charset="0"/>
                </a:rPr>
                <a:t>concepts national income and national product have roughly </a:t>
              </a:r>
            </a:p>
          </p:txBody>
        </p:sp>
      </p:grpSp>
      <p:grpSp>
        <p:nvGrpSpPr>
          <p:cNvPr id="81" name="组合 80"/>
          <p:cNvGrpSpPr/>
          <p:nvPr/>
        </p:nvGrpSpPr>
        <p:grpSpPr>
          <a:xfrm>
            <a:off x="571153" y="2528624"/>
            <a:ext cx="3021313" cy="7143"/>
            <a:chOff x="5934316" y="1592499"/>
            <a:chExt cx="2714384" cy="7143"/>
          </a:xfrm>
        </p:grpSpPr>
        <p:cxnSp>
          <p:nvCxnSpPr>
            <p:cNvPr id="91" name="直接连接符 90"/>
            <p:cNvCxnSpPr/>
            <p:nvPr/>
          </p:nvCxnSpPr>
          <p:spPr>
            <a:xfrm>
              <a:off x="5934316" y="1599642"/>
              <a:ext cx="2714384" cy="0"/>
            </a:xfrm>
            <a:prstGeom prst="line">
              <a:avLst/>
            </a:prstGeom>
            <a:ln w="6350">
              <a:solidFill>
                <a:schemeClr val="bg1">
                  <a:alpha val="43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a:off x="5934316" y="1592499"/>
              <a:ext cx="2714384" cy="0"/>
            </a:xfrm>
            <a:prstGeom prst="line">
              <a:avLst/>
            </a:prstGeom>
            <a:ln w="635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82" name="组合 81"/>
          <p:cNvGrpSpPr/>
          <p:nvPr/>
        </p:nvGrpSpPr>
        <p:grpSpPr>
          <a:xfrm>
            <a:off x="571153" y="3354605"/>
            <a:ext cx="3021313" cy="7143"/>
            <a:chOff x="5934316" y="1592499"/>
            <a:chExt cx="2714384" cy="7143"/>
          </a:xfrm>
        </p:grpSpPr>
        <p:cxnSp>
          <p:nvCxnSpPr>
            <p:cNvPr id="89" name="直接连接符 88"/>
            <p:cNvCxnSpPr/>
            <p:nvPr/>
          </p:nvCxnSpPr>
          <p:spPr>
            <a:xfrm>
              <a:off x="5934316" y="1599642"/>
              <a:ext cx="2714384" cy="0"/>
            </a:xfrm>
            <a:prstGeom prst="line">
              <a:avLst/>
            </a:prstGeom>
            <a:ln w="6350">
              <a:solidFill>
                <a:schemeClr val="bg1">
                  <a:alpha val="43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a:off x="5934316" y="1592499"/>
              <a:ext cx="2714384" cy="0"/>
            </a:xfrm>
            <a:prstGeom prst="line">
              <a:avLst/>
            </a:prstGeom>
            <a:ln w="635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93" name="组合 92"/>
          <p:cNvGrpSpPr/>
          <p:nvPr/>
        </p:nvGrpSpPr>
        <p:grpSpPr>
          <a:xfrm>
            <a:off x="6330755" y="1881630"/>
            <a:ext cx="2305245" cy="461665"/>
            <a:chOff x="6330755" y="1631535"/>
            <a:chExt cx="2305245" cy="461665"/>
          </a:xfrm>
        </p:grpSpPr>
        <p:sp>
          <p:nvSpPr>
            <p:cNvPr id="94" name="矩形 93"/>
            <p:cNvSpPr/>
            <p:nvPr/>
          </p:nvSpPr>
          <p:spPr>
            <a:xfrm>
              <a:off x="6934889" y="1668343"/>
              <a:ext cx="880369" cy="261610"/>
            </a:xfrm>
            <a:prstGeom prst="rect">
              <a:avLst/>
            </a:prstGeom>
          </p:spPr>
          <p:txBody>
            <a:bodyPr wrap="none">
              <a:spAutoFit/>
            </a:bodyPr>
            <a:lstStyle/>
            <a:p>
              <a:r>
                <a:rPr lang="en-US" altLang="zh-CN" sz="1100" b="1" dirty="0" smtClean="0">
                  <a:solidFill>
                    <a:srgbClr val="0563B8"/>
                  </a:solidFill>
                  <a:latin typeface="Century Gothic" panose="020B0502020202020204" pitchFamily="34" charset="0"/>
                  <a:cs typeface="Arial" panose="020B0604020202020204" pitchFamily="34" charset="0"/>
                </a:rPr>
                <a:t>New Yorrk</a:t>
              </a:r>
              <a:endParaRPr lang="en-US" altLang="zh-CN" sz="1100" b="1" dirty="0">
                <a:solidFill>
                  <a:srgbClr val="0563B8"/>
                </a:solidFill>
                <a:latin typeface="Century Gothic" panose="020B0502020202020204" pitchFamily="34" charset="0"/>
                <a:cs typeface="Arial" panose="020B0604020202020204" pitchFamily="34" charset="0"/>
              </a:endParaRPr>
            </a:p>
          </p:txBody>
        </p:sp>
        <p:sp>
          <p:nvSpPr>
            <p:cNvPr id="95" name="矩形 94"/>
            <p:cNvSpPr/>
            <p:nvPr/>
          </p:nvSpPr>
          <p:spPr>
            <a:xfrm>
              <a:off x="7026906" y="1926523"/>
              <a:ext cx="1609094" cy="45719"/>
            </a:xfrm>
            <a:prstGeom prst="rect">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矩形 95"/>
            <p:cNvSpPr/>
            <p:nvPr/>
          </p:nvSpPr>
          <p:spPr>
            <a:xfrm>
              <a:off x="6330755" y="1631535"/>
              <a:ext cx="694421" cy="461665"/>
            </a:xfrm>
            <a:prstGeom prst="rect">
              <a:avLst/>
            </a:prstGeom>
          </p:spPr>
          <p:txBody>
            <a:bodyPr wrap="square">
              <a:spAutoFit/>
            </a:bodyPr>
            <a:lstStyle/>
            <a:p>
              <a:r>
                <a:rPr lang="en-US" altLang="zh-CN" sz="2400" dirty="0">
                  <a:solidFill>
                    <a:srgbClr val="0563B8"/>
                  </a:solidFill>
                  <a:latin typeface="Century Gothic" panose="020B0502020202020204" pitchFamily="34" charset="0"/>
                  <a:cs typeface="Arial" panose="020B0604020202020204" pitchFamily="34" charset="0"/>
                </a:rPr>
                <a:t>200</a:t>
              </a:r>
            </a:p>
          </p:txBody>
        </p:sp>
      </p:grpSp>
      <p:grpSp>
        <p:nvGrpSpPr>
          <p:cNvPr id="97" name="组合 96"/>
          <p:cNvGrpSpPr/>
          <p:nvPr/>
        </p:nvGrpSpPr>
        <p:grpSpPr>
          <a:xfrm>
            <a:off x="6510776" y="2339740"/>
            <a:ext cx="1801044" cy="461665"/>
            <a:chOff x="6510776" y="2089645"/>
            <a:chExt cx="1801044" cy="461665"/>
          </a:xfrm>
        </p:grpSpPr>
        <p:grpSp>
          <p:nvGrpSpPr>
            <p:cNvPr id="98" name="组合 97"/>
            <p:cNvGrpSpPr/>
            <p:nvPr/>
          </p:nvGrpSpPr>
          <p:grpSpPr>
            <a:xfrm>
              <a:off x="6934889" y="2115778"/>
              <a:ext cx="1376931" cy="307329"/>
              <a:chOff x="6934889" y="2115778"/>
              <a:chExt cx="1376931" cy="307329"/>
            </a:xfrm>
          </p:grpSpPr>
          <p:sp>
            <p:nvSpPr>
              <p:cNvPr id="100" name="矩形 99"/>
              <p:cNvSpPr/>
              <p:nvPr/>
            </p:nvSpPr>
            <p:spPr>
              <a:xfrm>
                <a:off x="7031023" y="2377388"/>
                <a:ext cx="1280797" cy="45719"/>
              </a:xfrm>
              <a:prstGeom prst="rect">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矩形 100"/>
              <p:cNvSpPr/>
              <p:nvPr/>
            </p:nvSpPr>
            <p:spPr>
              <a:xfrm>
                <a:off x="6934889" y="2115778"/>
                <a:ext cx="489236" cy="261610"/>
              </a:xfrm>
              <a:prstGeom prst="rect">
                <a:avLst/>
              </a:prstGeom>
            </p:spPr>
            <p:txBody>
              <a:bodyPr wrap="none">
                <a:spAutoFit/>
              </a:bodyPr>
              <a:lstStyle/>
              <a:p>
                <a:r>
                  <a:rPr lang="en-US" altLang="zh-CN" sz="1100" dirty="0" smtClean="0">
                    <a:solidFill>
                      <a:schemeClr val="bg1">
                        <a:lumMod val="50000"/>
                      </a:schemeClr>
                    </a:solidFill>
                    <a:latin typeface="Century Gothic" panose="020B0502020202020204" pitchFamily="34" charset="0"/>
                    <a:cs typeface="Arial" panose="020B0604020202020204" pitchFamily="34" charset="0"/>
                  </a:rPr>
                  <a:t>Paris</a:t>
                </a:r>
                <a:endParaRPr lang="en-US" altLang="zh-CN" sz="1100" dirty="0">
                  <a:solidFill>
                    <a:schemeClr val="bg1">
                      <a:lumMod val="50000"/>
                    </a:schemeClr>
                  </a:solidFill>
                  <a:latin typeface="Century Gothic" panose="020B0502020202020204" pitchFamily="34" charset="0"/>
                  <a:cs typeface="Arial" panose="020B0604020202020204" pitchFamily="34" charset="0"/>
                </a:endParaRPr>
              </a:p>
            </p:txBody>
          </p:sp>
        </p:grpSp>
        <p:sp>
          <p:nvSpPr>
            <p:cNvPr id="99" name="矩形 98"/>
            <p:cNvSpPr/>
            <p:nvPr/>
          </p:nvSpPr>
          <p:spPr>
            <a:xfrm>
              <a:off x="6510776" y="2089645"/>
              <a:ext cx="584124" cy="461665"/>
            </a:xfrm>
            <a:prstGeom prst="rect">
              <a:avLst/>
            </a:prstGeom>
          </p:spPr>
          <p:txBody>
            <a:bodyPr wrap="square">
              <a:spAutoFit/>
            </a:bodyPr>
            <a:lstStyle/>
            <a:p>
              <a:r>
                <a:rPr lang="en-US" altLang="zh-CN" sz="2400" dirty="0" smtClean="0">
                  <a:solidFill>
                    <a:srgbClr val="00A7AA"/>
                  </a:solidFill>
                  <a:latin typeface="Century Gothic" panose="020B0502020202020204" pitchFamily="34" charset="0"/>
                  <a:cs typeface="Arial" panose="020B0604020202020204" pitchFamily="34" charset="0"/>
                </a:rPr>
                <a:t>60</a:t>
              </a:r>
              <a:endParaRPr lang="en-US" altLang="zh-CN" sz="2400" dirty="0">
                <a:solidFill>
                  <a:srgbClr val="00A7AA"/>
                </a:solidFill>
                <a:latin typeface="Century Gothic" panose="020B0502020202020204" pitchFamily="34" charset="0"/>
                <a:cs typeface="Arial" panose="020B0604020202020204" pitchFamily="34" charset="0"/>
              </a:endParaRPr>
            </a:p>
          </p:txBody>
        </p:sp>
      </p:grpSp>
      <p:grpSp>
        <p:nvGrpSpPr>
          <p:cNvPr id="102" name="组合 101"/>
          <p:cNvGrpSpPr/>
          <p:nvPr/>
        </p:nvGrpSpPr>
        <p:grpSpPr>
          <a:xfrm>
            <a:off x="6510775" y="2765095"/>
            <a:ext cx="1373520" cy="461665"/>
            <a:chOff x="6510775" y="2515000"/>
            <a:chExt cx="1373520" cy="461665"/>
          </a:xfrm>
        </p:grpSpPr>
        <p:sp>
          <p:nvSpPr>
            <p:cNvPr id="103" name="矩形 102"/>
            <p:cNvSpPr/>
            <p:nvPr/>
          </p:nvSpPr>
          <p:spPr>
            <a:xfrm>
              <a:off x="7031024" y="2819948"/>
              <a:ext cx="853271" cy="45719"/>
            </a:xfrm>
            <a:prstGeom prst="rect">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矩形 103"/>
            <p:cNvSpPr/>
            <p:nvPr/>
          </p:nvSpPr>
          <p:spPr>
            <a:xfrm>
              <a:off x="6934889" y="2555830"/>
              <a:ext cx="705642" cy="261610"/>
            </a:xfrm>
            <a:prstGeom prst="rect">
              <a:avLst/>
            </a:prstGeom>
          </p:spPr>
          <p:txBody>
            <a:bodyPr wrap="none">
              <a:spAutoFit/>
            </a:bodyPr>
            <a:lstStyle/>
            <a:p>
              <a:r>
                <a:rPr lang="en-US" altLang="zh-CN" sz="1100" dirty="0" smtClean="0">
                  <a:solidFill>
                    <a:schemeClr val="bg1">
                      <a:lumMod val="50000"/>
                    </a:schemeClr>
                  </a:solidFill>
                  <a:latin typeface="Century Gothic" panose="020B0502020202020204" pitchFamily="34" charset="0"/>
                  <a:cs typeface="Arial" panose="020B0604020202020204" pitchFamily="34" charset="0"/>
                </a:rPr>
                <a:t>London</a:t>
              </a:r>
              <a:endParaRPr lang="en-US" altLang="zh-CN" sz="1100" dirty="0">
                <a:solidFill>
                  <a:schemeClr val="bg1">
                    <a:lumMod val="50000"/>
                  </a:schemeClr>
                </a:solidFill>
                <a:latin typeface="Century Gothic" panose="020B0502020202020204" pitchFamily="34" charset="0"/>
                <a:cs typeface="Arial" panose="020B0604020202020204" pitchFamily="34" charset="0"/>
              </a:endParaRPr>
            </a:p>
          </p:txBody>
        </p:sp>
        <p:sp>
          <p:nvSpPr>
            <p:cNvPr id="105" name="矩形 104"/>
            <p:cNvSpPr/>
            <p:nvPr/>
          </p:nvSpPr>
          <p:spPr>
            <a:xfrm>
              <a:off x="6510775" y="2515000"/>
              <a:ext cx="584125" cy="461665"/>
            </a:xfrm>
            <a:prstGeom prst="rect">
              <a:avLst/>
            </a:prstGeom>
          </p:spPr>
          <p:txBody>
            <a:bodyPr wrap="square">
              <a:spAutoFit/>
            </a:bodyPr>
            <a:lstStyle/>
            <a:p>
              <a:r>
                <a:rPr lang="en-US" altLang="zh-CN" sz="2400" dirty="0">
                  <a:solidFill>
                    <a:srgbClr val="00A7AA"/>
                  </a:solidFill>
                  <a:latin typeface="Century Gothic" panose="020B0502020202020204" pitchFamily="34" charset="0"/>
                  <a:cs typeface="Arial" panose="020B0604020202020204" pitchFamily="34" charset="0"/>
                </a:rPr>
                <a:t>48</a:t>
              </a:r>
            </a:p>
          </p:txBody>
        </p:sp>
      </p:grpSp>
      <p:grpSp>
        <p:nvGrpSpPr>
          <p:cNvPr id="106" name="组合 105"/>
          <p:cNvGrpSpPr/>
          <p:nvPr/>
        </p:nvGrpSpPr>
        <p:grpSpPr>
          <a:xfrm>
            <a:off x="6546779" y="3169785"/>
            <a:ext cx="1765041" cy="461665"/>
            <a:chOff x="6546779" y="2919690"/>
            <a:chExt cx="1765041" cy="461665"/>
          </a:xfrm>
        </p:grpSpPr>
        <p:sp>
          <p:nvSpPr>
            <p:cNvPr id="107" name="矩形 106"/>
            <p:cNvSpPr/>
            <p:nvPr/>
          </p:nvSpPr>
          <p:spPr>
            <a:xfrm>
              <a:off x="7031024" y="3282111"/>
              <a:ext cx="1280796" cy="45719"/>
            </a:xfrm>
            <a:prstGeom prst="rect">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矩形 107"/>
            <p:cNvSpPr/>
            <p:nvPr/>
          </p:nvSpPr>
          <p:spPr>
            <a:xfrm>
              <a:off x="6934889" y="3018978"/>
              <a:ext cx="489236" cy="261610"/>
            </a:xfrm>
            <a:prstGeom prst="rect">
              <a:avLst/>
            </a:prstGeom>
          </p:spPr>
          <p:txBody>
            <a:bodyPr wrap="none">
              <a:spAutoFit/>
            </a:bodyPr>
            <a:lstStyle/>
            <a:p>
              <a:r>
                <a:rPr lang="en-US" altLang="zh-CN" sz="1100" dirty="0" smtClean="0">
                  <a:solidFill>
                    <a:schemeClr val="bg1">
                      <a:lumMod val="50000"/>
                    </a:schemeClr>
                  </a:solidFill>
                  <a:latin typeface="Century Gothic" panose="020B0502020202020204" pitchFamily="34" charset="0"/>
                  <a:cs typeface="Arial" panose="020B0604020202020204" pitchFamily="34" charset="0"/>
                </a:rPr>
                <a:t>Paris</a:t>
              </a:r>
              <a:endParaRPr lang="en-US" altLang="zh-CN" sz="1100" dirty="0">
                <a:solidFill>
                  <a:schemeClr val="bg1">
                    <a:lumMod val="50000"/>
                  </a:schemeClr>
                </a:solidFill>
                <a:latin typeface="Century Gothic" panose="020B0502020202020204" pitchFamily="34" charset="0"/>
                <a:cs typeface="Arial" panose="020B0604020202020204" pitchFamily="34" charset="0"/>
              </a:endParaRPr>
            </a:p>
          </p:txBody>
        </p:sp>
        <p:sp>
          <p:nvSpPr>
            <p:cNvPr id="109" name="矩形 108"/>
            <p:cNvSpPr/>
            <p:nvPr/>
          </p:nvSpPr>
          <p:spPr>
            <a:xfrm>
              <a:off x="6546779" y="2919690"/>
              <a:ext cx="548121" cy="461665"/>
            </a:xfrm>
            <a:prstGeom prst="rect">
              <a:avLst/>
            </a:prstGeom>
          </p:spPr>
          <p:txBody>
            <a:bodyPr wrap="square">
              <a:spAutoFit/>
            </a:bodyPr>
            <a:lstStyle/>
            <a:p>
              <a:r>
                <a:rPr lang="en-US" altLang="zh-CN" sz="2400" dirty="0">
                  <a:solidFill>
                    <a:srgbClr val="00A7AA"/>
                  </a:solidFill>
                  <a:latin typeface="Century Gothic" panose="020B0502020202020204" pitchFamily="34" charset="0"/>
                  <a:cs typeface="Arial" panose="020B0604020202020204" pitchFamily="34" charset="0"/>
                </a:rPr>
                <a:t>57</a:t>
              </a:r>
            </a:p>
          </p:txBody>
        </p:sp>
      </p:grpSp>
      <p:grpSp>
        <p:nvGrpSpPr>
          <p:cNvPr id="110" name="组合 109"/>
          <p:cNvGrpSpPr/>
          <p:nvPr/>
        </p:nvGrpSpPr>
        <p:grpSpPr>
          <a:xfrm>
            <a:off x="6330755" y="3679365"/>
            <a:ext cx="2069691" cy="461665"/>
            <a:chOff x="6330755" y="3429270"/>
            <a:chExt cx="2069691" cy="461665"/>
          </a:xfrm>
        </p:grpSpPr>
        <p:sp>
          <p:nvSpPr>
            <p:cNvPr id="111" name="矩形 110"/>
            <p:cNvSpPr/>
            <p:nvPr/>
          </p:nvSpPr>
          <p:spPr>
            <a:xfrm>
              <a:off x="7031024" y="3748593"/>
              <a:ext cx="1369422" cy="45719"/>
            </a:xfrm>
            <a:prstGeom prst="rect">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矩形 111"/>
            <p:cNvSpPr/>
            <p:nvPr/>
          </p:nvSpPr>
          <p:spPr>
            <a:xfrm>
              <a:off x="6934889" y="3487626"/>
              <a:ext cx="705642" cy="261610"/>
            </a:xfrm>
            <a:prstGeom prst="rect">
              <a:avLst/>
            </a:prstGeom>
          </p:spPr>
          <p:txBody>
            <a:bodyPr wrap="none">
              <a:spAutoFit/>
            </a:bodyPr>
            <a:lstStyle/>
            <a:p>
              <a:r>
                <a:rPr lang="en-US" altLang="zh-CN" sz="1100" dirty="0" smtClean="0">
                  <a:solidFill>
                    <a:schemeClr val="bg1">
                      <a:lumMod val="50000"/>
                    </a:schemeClr>
                  </a:solidFill>
                  <a:latin typeface="Century Gothic" panose="020B0502020202020204" pitchFamily="34" charset="0"/>
                  <a:cs typeface="Arial" panose="020B0604020202020204" pitchFamily="34" charset="0"/>
                </a:rPr>
                <a:t>London</a:t>
              </a:r>
              <a:endParaRPr lang="en-US" altLang="zh-CN" sz="1100" dirty="0">
                <a:solidFill>
                  <a:schemeClr val="bg1">
                    <a:lumMod val="50000"/>
                  </a:schemeClr>
                </a:solidFill>
                <a:latin typeface="Century Gothic" panose="020B0502020202020204" pitchFamily="34" charset="0"/>
                <a:cs typeface="Arial" panose="020B0604020202020204" pitchFamily="34" charset="0"/>
              </a:endParaRPr>
            </a:p>
          </p:txBody>
        </p:sp>
        <p:sp>
          <p:nvSpPr>
            <p:cNvPr id="113" name="矩形 112"/>
            <p:cNvSpPr/>
            <p:nvPr/>
          </p:nvSpPr>
          <p:spPr>
            <a:xfrm>
              <a:off x="6330755" y="3429270"/>
              <a:ext cx="694421" cy="461665"/>
            </a:xfrm>
            <a:prstGeom prst="rect">
              <a:avLst/>
            </a:prstGeom>
          </p:spPr>
          <p:txBody>
            <a:bodyPr wrap="square">
              <a:spAutoFit/>
            </a:bodyPr>
            <a:lstStyle/>
            <a:p>
              <a:r>
                <a:rPr lang="en-US" altLang="zh-CN" sz="2400" dirty="0">
                  <a:solidFill>
                    <a:srgbClr val="00A7AA"/>
                  </a:solidFill>
                  <a:latin typeface="Century Gothic" panose="020B0502020202020204" pitchFamily="34" charset="0"/>
                  <a:cs typeface="Arial" panose="020B0604020202020204" pitchFamily="34" charset="0"/>
                </a:rPr>
                <a:t>139</a:t>
              </a:r>
            </a:p>
          </p:txBody>
        </p:sp>
      </p:grpSp>
      <p:grpSp>
        <p:nvGrpSpPr>
          <p:cNvPr id="80" name="组合 79"/>
          <p:cNvGrpSpPr/>
          <p:nvPr/>
        </p:nvGrpSpPr>
        <p:grpSpPr>
          <a:xfrm>
            <a:off x="8892480" y="411510"/>
            <a:ext cx="251520" cy="661800"/>
            <a:chOff x="8892480" y="411510"/>
            <a:chExt cx="251520" cy="661800"/>
          </a:xfrm>
        </p:grpSpPr>
        <p:sp>
          <p:nvSpPr>
            <p:cNvPr id="83" name="矩形 82"/>
            <p:cNvSpPr/>
            <p:nvPr/>
          </p:nvSpPr>
          <p:spPr>
            <a:xfrm>
              <a:off x="8892480" y="411510"/>
              <a:ext cx="251520" cy="661800"/>
            </a:xfrm>
            <a:prstGeom prst="rect">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文本框 19"/>
            <p:cNvSpPr txBox="1"/>
            <p:nvPr/>
          </p:nvSpPr>
          <p:spPr>
            <a:xfrm rot="5400000">
              <a:off x="8688849" y="634418"/>
              <a:ext cx="658780" cy="215444"/>
            </a:xfrm>
            <a:prstGeom prst="rect">
              <a:avLst/>
            </a:prstGeom>
            <a:noFill/>
          </p:spPr>
          <p:txBody>
            <a:bodyPr wrap="square" rtlCol="0">
              <a:spAutoFit/>
            </a:bodyPr>
            <a:lstStyle/>
            <a:p>
              <a:r>
                <a:rPr lang="en-US" altLang="zh-CN" sz="800" dirty="0" smtClean="0">
                  <a:solidFill>
                    <a:schemeClr val="bg1"/>
                  </a:solidFill>
                  <a:latin typeface="Century Gothic" panose="020B0502020202020204" pitchFamily="34" charset="0"/>
                </a:rPr>
                <a:t>PAGE   29</a:t>
              </a:r>
              <a:endParaRPr lang="zh-CN" altLang="en-US" sz="800" dirty="0">
                <a:solidFill>
                  <a:schemeClr val="bg1"/>
                </a:solidFill>
                <a:latin typeface="Century Gothic" panose="020B0502020202020204" pitchFamily="34" charset="0"/>
              </a:endParaRPr>
            </a:p>
          </p:txBody>
        </p:sp>
        <p:grpSp>
          <p:nvGrpSpPr>
            <p:cNvPr id="85" name="组合 84"/>
            <p:cNvGrpSpPr/>
            <p:nvPr/>
          </p:nvGrpSpPr>
          <p:grpSpPr>
            <a:xfrm>
              <a:off x="8964240" y="819459"/>
              <a:ext cx="108000" cy="7834"/>
              <a:chOff x="8953171" y="848034"/>
              <a:chExt cx="130138" cy="7834"/>
            </a:xfrm>
          </p:grpSpPr>
          <p:cxnSp>
            <p:nvCxnSpPr>
              <p:cNvPr id="86" name="直接连接符 85"/>
              <p:cNvCxnSpPr/>
              <p:nvPr/>
            </p:nvCxnSpPr>
            <p:spPr>
              <a:xfrm>
                <a:off x="8953171" y="855868"/>
                <a:ext cx="130138" cy="0"/>
              </a:xfrm>
              <a:prstGeom prst="line">
                <a:avLst/>
              </a:prstGeom>
              <a:ln w="3175">
                <a:solidFill>
                  <a:srgbClr val="008B8E"/>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a:off x="8953171" y="848034"/>
                <a:ext cx="13013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039053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42" presetClass="entr" presetSubtype="0" fill="hold" nodeType="withEffect">
                                  <p:stCondLst>
                                    <p:cond delay="50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1000"/>
                                        <p:tgtEl>
                                          <p:spTgt spid="3074"/>
                                        </p:tgtEl>
                                      </p:cBhvr>
                                    </p:animEffect>
                                    <p:anim calcmode="lin" valueType="num">
                                      <p:cBhvr>
                                        <p:cTn id="11" dur="1000" fill="hold"/>
                                        <p:tgtEl>
                                          <p:spTgt spid="3074"/>
                                        </p:tgtEl>
                                        <p:attrNameLst>
                                          <p:attrName>ppt_x</p:attrName>
                                        </p:attrNameLst>
                                      </p:cBhvr>
                                      <p:tavLst>
                                        <p:tav tm="0">
                                          <p:val>
                                            <p:strVal val="#ppt_x"/>
                                          </p:val>
                                        </p:tav>
                                        <p:tav tm="100000">
                                          <p:val>
                                            <p:strVal val="#ppt_x"/>
                                          </p:val>
                                        </p:tav>
                                      </p:tavLst>
                                    </p:anim>
                                    <p:anim calcmode="lin" valueType="num">
                                      <p:cBhvr>
                                        <p:cTn id="12" dur="1000" fill="hold"/>
                                        <p:tgtEl>
                                          <p:spTgt spid="3074"/>
                                        </p:tgtEl>
                                        <p:attrNameLst>
                                          <p:attrName>ppt_y</p:attrName>
                                        </p:attrNameLst>
                                      </p:cBhvr>
                                      <p:tavLst>
                                        <p:tav tm="0">
                                          <p:val>
                                            <p:strVal val="#ppt_y+.1"/>
                                          </p:val>
                                        </p:tav>
                                        <p:tav tm="100000">
                                          <p:val>
                                            <p:strVal val="#ppt_y"/>
                                          </p:val>
                                        </p:tav>
                                      </p:tavLst>
                                    </p:anim>
                                  </p:childTnLst>
                                </p:cTn>
                              </p:par>
                              <p:par>
                                <p:cTn id="13" presetID="22" presetClass="entr" presetSubtype="2" fill="hold" grpId="0" nodeType="withEffect">
                                  <p:stCondLst>
                                    <p:cond delay="15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par>
                                <p:cTn id="16" presetID="2" presetClass="entr" presetSubtype="8" decel="100000" fill="hold" nodeType="withEffect">
                                  <p:stCondLst>
                                    <p:cond delay="2000"/>
                                  </p:stCondLst>
                                  <p:childTnLst>
                                    <p:set>
                                      <p:cBhvr>
                                        <p:cTn id="17" dur="1" fill="hold">
                                          <p:stCondLst>
                                            <p:cond delay="0"/>
                                          </p:stCondLst>
                                        </p:cTn>
                                        <p:tgtEl>
                                          <p:spTgt spid="73"/>
                                        </p:tgtEl>
                                        <p:attrNameLst>
                                          <p:attrName>style.visibility</p:attrName>
                                        </p:attrNameLst>
                                      </p:cBhvr>
                                      <p:to>
                                        <p:strVal val="visible"/>
                                      </p:to>
                                    </p:set>
                                    <p:anim calcmode="lin" valueType="num">
                                      <p:cBhvr additive="base">
                                        <p:cTn id="18" dur="500" fill="hold"/>
                                        <p:tgtEl>
                                          <p:spTgt spid="73"/>
                                        </p:tgtEl>
                                        <p:attrNameLst>
                                          <p:attrName>ppt_x</p:attrName>
                                        </p:attrNameLst>
                                      </p:cBhvr>
                                      <p:tavLst>
                                        <p:tav tm="0">
                                          <p:val>
                                            <p:strVal val="0-#ppt_w/2"/>
                                          </p:val>
                                        </p:tav>
                                        <p:tav tm="100000">
                                          <p:val>
                                            <p:strVal val="#ppt_x"/>
                                          </p:val>
                                        </p:tav>
                                      </p:tavLst>
                                    </p:anim>
                                    <p:anim calcmode="lin" valueType="num">
                                      <p:cBhvr additive="base">
                                        <p:cTn id="19" dur="500" fill="hold"/>
                                        <p:tgtEl>
                                          <p:spTgt spid="73"/>
                                        </p:tgtEl>
                                        <p:attrNameLst>
                                          <p:attrName>ppt_y</p:attrName>
                                        </p:attrNameLst>
                                      </p:cBhvr>
                                      <p:tavLst>
                                        <p:tav tm="0">
                                          <p:val>
                                            <p:strVal val="#ppt_y"/>
                                          </p:val>
                                        </p:tav>
                                        <p:tav tm="100000">
                                          <p:val>
                                            <p:strVal val="#ppt_y"/>
                                          </p:val>
                                        </p:tav>
                                      </p:tavLst>
                                    </p:anim>
                                  </p:childTnLst>
                                </p:cTn>
                              </p:par>
                              <p:par>
                                <p:cTn id="20" presetID="2" presetClass="entr" presetSubtype="8" decel="100000" fill="hold" nodeType="withEffect">
                                  <p:stCondLst>
                                    <p:cond delay="2250"/>
                                  </p:stCondLst>
                                  <p:childTnLst>
                                    <p:set>
                                      <p:cBhvr>
                                        <p:cTn id="21" dur="1" fill="hold">
                                          <p:stCondLst>
                                            <p:cond delay="0"/>
                                          </p:stCondLst>
                                        </p:cTn>
                                        <p:tgtEl>
                                          <p:spTgt spid="65"/>
                                        </p:tgtEl>
                                        <p:attrNameLst>
                                          <p:attrName>style.visibility</p:attrName>
                                        </p:attrNameLst>
                                      </p:cBhvr>
                                      <p:to>
                                        <p:strVal val="visible"/>
                                      </p:to>
                                    </p:set>
                                    <p:anim calcmode="lin" valueType="num">
                                      <p:cBhvr additive="base">
                                        <p:cTn id="22" dur="500" fill="hold"/>
                                        <p:tgtEl>
                                          <p:spTgt spid="65"/>
                                        </p:tgtEl>
                                        <p:attrNameLst>
                                          <p:attrName>ppt_x</p:attrName>
                                        </p:attrNameLst>
                                      </p:cBhvr>
                                      <p:tavLst>
                                        <p:tav tm="0">
                                          <p:val>
                                            <p:strVal val="0-#ppt_w/2"/>
                                          </p:val>
                                        </p:tav>
                                        <p:tav tm="100000">
                                          <p:val>
                                            <p:strVal val="#ppt_x"/>
                                          </p:val>
                                        </p:tav>
                                      </p:tavLst>
                                    </p:anim>
                                    <p:anim calcmode="lin" valueType="num">
                                      <p:cBhvr additive="base">
                                        <p:cTn id="23" dur="500" fill="hold"/>
                                        <p:tgtEl>
                                          <p:spTgt spid="65"/>
                                        </p:tgtEl>
                                        <p:attrNameLst>
                                          <p:attrName>ppt_y</p:attrName>
                                        </p:attrNameLst>
                                      </p:cBhvr>
                                      <p:tavLst>
                                        <p:tav tm="0">
                                          <p:val>
                                            <p:strVal val="#ppt_y"/>
                                          </p:val>
                                        </p:tav>
                                        <p:tav tm="100000">
                                          <p:val>
                                            <p:strVal val="#ppt_y"/>
                                          </p:val>
                                        </p:tav>
                                      </p:tavLst>
                                    </p:anim>
                                  </p:childTnLst>
                                </p:cTn>
                              </p:par>
                              <p:par>
                                <p:cTn id="24" presetID="2" presetClass="entr" presetSubtype="8" decel="100000" fill="hold" nodeType="withEffect">
                                  <p:stCondLst>
                                    <p:cond delay="2500"/>
                                  </p:stCondLst>
                                  <p:childTnLst>
                                    <p:set>
                                      <p:cBhvr>
                                        <p:cTn id="25" dur="1" fill="hold">
                                          <p:stCondLst>
                                            <p:cond delay="0"/>
                                          </p:stCondLst>
                                        </p:cTn>
                                        <p:tgtEl>
                                          <p:spTgt spid="57"/>
                                        </p:tgtEl>
                                        <p:attrNameLst>
                                          <p:attrName>style.visibility</p:attrName>
                                        </p:attrNameLst>
                                      </p:cBhvr>
                                      <p:to>
                                        <p:strVal val="visible"/>
                                      </p:to>
                                    </p:set>
                                    <p:anim calcmode="lin" valueType="num">
                                      <p:cBhvr additive="base">
                                        <p:cTn id="26" dur="500" fill="hold"/>
                                        <p:tgtEl>
                                          <p:spTgt spid="57"/>
                                        </p:tgtEl>
                                        <p:attrNameLst>
                                          <p:attrName>ppt_x</p:attrName>
                                        </p:attrNameLst>
                                      </p:cBhvr>
                                      <p:tavLst>
                                        <p:tav tm="0">
                                          <p:val>
                                            <p:strVal val="0-#ppt_w/2"/>
                                          </p:val>
                                        </p:tav>
                                        <p:tav tm="100000">
                                          <p:val>
                                            <p:strVal val="#ppt_x"/>
                                          </p:val>
                                        </p:tav>
                                      </p:tavLst>
                                    </p:anim>
                                    <p:anim calcmode="lin" valueType="num">
                                      <p:cBhvr additive="base">
                                        <p:cTn id="27" dur="500" fill="hold"/>
                                        <p:tgtEl>
                                          <p:spTgt spid="57"/>
                                        </p:tgtEl>
                                        <p:attrNameLst>
                                          <p:attrName>ppt_y</p:attrName>
                                        </p:attrNameLst>
                                      </p:cBhvr>
                                      <p:tavLst>
                                        <p:tav tm="0">
                                          <p:val>
                                            <p:strVal val="#ppt_y"/>
                                          </p:val>
                                        </p:tav>
                                        <p:tav tm="100000">
                                          <p:val>
                                            <p:strVal val="#ppt_y"/>
                                          </p:val>
                                        </p:tav>
                                      </p:tavLst>
                                    </p:anim>
                                  </p:childTnLst>
                                </p:cTn>
                              </p:par>
                              <p:par>
                                <p:cTn id="28" presetID="10" presetClass="entr" presetSubtype="0" fill="hold" nodeType="withEffect">
                                  <p:stCondLst>
                                    <p:cond delay="3000"/>
                                  </p:stCondLst>
                                  <p:childTnLst>
                                    <p:set>
                                      <p:cBhvr>
                                        <p:cTn id="29" dur="1" fill="hold">
                                          <p:stCondLst>
                                            <p:cond delay="0"/>
                                          </p:stCondLst>
                                        </p:cTn>
                                        <p:tgtEl>
                                          <p:spTgt spid="81"/>
                                        </p:tgtEl>
                                        <p:attrNameLst>
                                          <p:attrName>style.visibility</p:attrName>
                                        </p:attrNameLst>
                                      </p:cBhvr>
                                      <p:to>
                                        <p:strVal val="visible"/>
                                      </p:to>
                                    </p:set>
                                    <p:animEffect transition="in" filter="fade">
                                      <p:cBhvr>
                                        <p:cTn id="30" dur="500"/>
                                        <p:tgtEl>
                                          <p:spTgt spid="81"/>
                                        </p:tgtEl>
                                      </p:cBhvr>
                                    </p:animEffect>
                                  </p:childTnLst>
                                </p:cTn>
                              </p:par>
                              <p:par>
                                <p:cTn id="31" presetID="10" presetClass="entr" presetSubtype="0" fill="hold" nodeType="withEffect">
                                  <p:stCondLst>
                                    <p:cond delay="3000"/>
                                  </p:stCondLst>
                                  <p:childTnLst>
                                    <p:set>
                                      <p:cBhvr>
                                        <p:cTn id="32" dur="1" fill="hold">
                                          <p:stCondLst>
                                            <p:cond delay="0"/>
                                          </p:stCondLst>
                                        </p:cTn>
                                        <p:tgtEl>
                                          <p:spTgt spid="82"/>
                                        </p:tgtEl>
                                        <p:attrNameLst>
                                          <p:attrName>style.visibility</p:attrName>
                                        </p:attrNameLst>
                                      </p:cBhvr>
                                      <p:to>
                                        <p:strVal val="visible"/>
                                      </p:to>
                                    </p:set>
                                    <p:animEffect transition="in" filter="fade">
                                      <p:cBhvr>
                                        <p:cTn id="33" dur="500"/>
                                        <p:tgtEl>
                                          <p:spTgt spid="82"/>
                                        </p:tgtEl>
                                      </p:cBhvr>
                                    </p:animEffect>
                                  </p:childTnLst>
                                </p:cTn>
                              </p:par>
                              <p:par>
                                <p:cTn id="34" presetID="2" presetClass="entr" presetSubtype="2" decel="100000" fill="hold" nodeType="withEffect">
                                  <p:stCondLst>
                                    <p:cond delay="3000"/>
                                  </p:stCondLst>
                                  <p:childTnLst>
                                    <p:set>
                                      <p:cBhvr>
                                        <p:cTn id="35" dur="1" fill="hold">
                                          <p:stCondLst>
                                            <p:cond delay="0"/>
                                          </p:stCondLst>
                                        </p:cTn>
                                        <p:tgtEl>
                                          <p:spTgt spid="93"/>
                                        </p:tgtEl>
                                        <p:attrNameLst>
                                          <p:attrName>style.visibility</p:attrName>
                                        </p:attrNameLst>
                                      </p:cBhvr>
                                      <p:to>
                                        <p:strVal val="visible"/>
                                      </p:to>
                                    </p:set>
                                    <p:anim calcmode="lin" valueType="num">
                                      <p:cBhvr additive="base">
                                        <p:cTn id="36" dur="500" fill="hold"/>
                                        <p:tgtEl>
                                          <p:spTgt spid="93"/>
                                        </p:tgtEl>
                                        <p:attrNameLst>
                                          <p:attrName>ppt_x</p:attrName>
                                        </p:attrNameLst>
                                      </p:cBhvr>
                                      <p:tavLst>
                                        <p:tav tm="0">
                                          <p:val>
                                            <p:strVal val="1+#ppt_w/2"/>
                                          </p:val>
                                        </p:tav>
                                        <p:tav tm="100000">
                                          <p:val>
                                            <p:strVal val="#ppt_x"/>
                                          </p:val>
                                        </p:tav>
                                      </p:tavLst>
                                    </p:anim>
                                    <p:anim calcmode="lin" valueType="num">
                                      <p:cBhvr additive="base">
                                        <p:cTn id="37" dur="500" fill="hold"/>
                                        <p:tgtEl>
                                          <p:spTgt spid="93"/>
                                        </p:tgtEl>
                                        <p:attrNameLst>
                                          <p:attrName>ppt_y</p:attrName>
                                        </p:attrNameLst>
                                      </p:cBhvr>
                                      <p:tavLst>
                                        <p:tav tm="0">
                                          <p:val>
                                            <p:strVal val="#ppt_y"/>
                                          </p:val>
                                        </p:tav>
                                        <p:tav tm="100000">
                                          <p:val>
                                            <p:strVal val="#ppt_y"/>
                                          </p:val>
                                        </p:tav>
                                      </p:tavLst>
                                    </p:anim>
                                  </p:childTnLst>
                                </p:cTn>
                              </p:par>
                              <p:par>
                                <p:cTn id="38" presetID="2" presetClass="entr" presetSubtype="2" decel="100000" fill="hold" nodeType="withEffect">
                                  <p:stCondLst>
                                    <p:cond delay="3250"/>
                                  </p:stCondLst>
                                  <p:childTnLst>
                                    <p:set>
                                      <p:cBhvr>
                                        <p:cTn id="39" dur="1" fill="hold">
                                          <p:stCondLst>
                                            <p:cond delay="0"/>
                                          </p:stCondLst>
                                        </p:cTn>
                                        <p:tgtEl>
                                          <p:spTgt spid="97"/>
                                        </p:tgtEl>
                                        <p:attrNameLst>
                                          <p:attrName>style.visibility</p:attrName>
                                        </p:attrNameLst>
                                      </p:cBhvr>
                                      <p:to>
                                        <p:strVal val="visible"/>
                                      </p:to>
                                    </p:set>
                                    <p:anim calcmode="lin" valueType="num">
                                      <p:cBhvr additive="base">
                                        <p:cTn id="40" dur="500" fill="hold"/>
                                        <p:tgtEl>
                                          <p:spTgt spid="97"/>
                                        </p:tgtEl>
                                        <p:attrNameLst>
                                          <p:attrName>ppt_x</p:attrName>
                                        </p:attrNameLst>
                                      </p:cBhvr>
                                      <p:tavLst>
                                        <p:tav tm="0">
                                          <p:val>
                                            <p:strVal val="1+#ppt_w/2"/>
                                          </p:val>
                                        </p:tav>
                                        <p:tav tm="100000">
                                          <p:val>
                                            <p:strVal val="#ppt_x"/>
                                          </p:val>
                                        </p:tav>
                                      </p:tavLst>
                                    </p:anim>
                                    <p:anim calcmode="lin" valueType="num">
                                      <p:cBhvr additive="base">
                                        <p:cTn id="41" dur="500" fill="hold"/>
                                        <p:tgtEl>
                                          <p:spTgt spid="97"/>
                                        </p:tgtEl>
                                        <p:attrNameLst>
                                          <p:attrName>ppt_y</p:attrName>
                                        </p:attrNameLst>
                                      </p:cBhvr>
                                      <p:tavLst>
                                        <p:tav tm="0">
                                          <p:val>
                                            <p:strVal val="#ppt_y"/>
                                          </p:val>
                                        </p:tav>
                                        <p:tav tm="100000">
                                          <p:val>
                                            <p:strVal val="#ppt_y"/>
                                          </p:val>
                                        </p:tav>
                                      </p:tavLst>
                                    </p:anim>
                                  </p:childTnLst>
                                </p:cTn>
                              </p:par>
                              <p:par>
                                <p:cTn id="42" presetID="2" presetClass="entr" presetSubtype="2" decel="100000" fill="hold" nodeType="withEffect">
                                  <p:stCondLst>
                                    <p:cond delay="3500"/>
                                  </p:stCondLst>
                                  <p:childTnLst>
                                    <p:set>
                                      <p:cBhvr>
                                        <p:cTn id="43" dur="1" fill="hold">
                                          <p:stCondLst>
                                            <p:cond delay="0"/>
                                          </p:stCondLst>
                                        </p:cTn>
                                        <p:tgtEl>
                                          <p:spTgt spid="102"/>
                                        </p:tgtEl>
                                        <p:attrNameLst>
                                          <p:attrName>style.visibility</p:attrName>
                                        </p:attrNameLst>
                                      </p:cBhvr>
                                      <p:to>
                                        <p:strVal val="visible"/>
                                      </p:to>
                                    </p:set>
                                    <p:anim calcmode="lin" valueType="num">
                                      <p:cBhvr additive="base">
                                        <p:cTn id="44" dur="500" fill="hold"/>
                                        <p:tgtEl>
                                          <p:spTgt spid="102"/>
                                        </p:tgtEl>
                                        <p:attrNameLst>
                                          <p:attrName>ppt_x</p:attrName>
                                        </p:attrNameLst>
                                      </p:cBhvr>
                                      <p:tavLst>
                                        <p:tav tm="0">
                                          <p:val>
                                            <p:strVal val="1+#ppt_w/2"/>
                                          </p:val>
                                        </p:tav>
                                        <p:tav tm="100000">
                                          <p:val>
                                            <p:strVal val="#ppt_x"/>
                                          </p:val>
                                        </p:tav>
                                      </p:tavLst>
                                    </p:anim>
                                    <p:anim calcmode="lin" valueType="num">
                                      <p:cBhvr additive="base">
                                        <p:cTn id="45" dur="500" fill="hold"/>
                                        <p:tgtEl>
                                          <p:spTgt spid="102"/>
                                        </p:tgtEl>
                                        <p:attrNameLst>
                                          <p:attrName>ppt_y</p:attrName>
                                        </p:attrNameLst>
                                      </p:cBhvr>
                                      <p:tavLst>
                                        <p:tav tm="0">
                                          <p:val>
                                            <p:strVal val="#ppt_y"/>
                                          </p:val>
                                        </p:tav>
                                        <p:tav tm="100000">
                                          <p:val>
                                            <p:strVal val="#ppt_y"/>
                                          </p:val>
                                        </p:tav>
                                      </p:tavLst>
                                    </p:anim>
                                  </p:childTnLst>
                                </p:cTn>
                              </p:par>
                              <p:par>
                                <p:cTn id="46" presetID="2" presetClass="entr" presetSubtype="2" decel="100000" fill="hold" nodeType="withEffect">
                                  <p:stCondLst>
                                    <p:cond delay="3750"/>
                                  </p:stCondLst>
                                  <p:childTnLst>
                                    <p:set>
                                      <p:cBhvr>
                                        <p:cTn id="47" dur="1" fill="hold">
                                          <p:stCondLst>
                                            <p:cond delay="0"/>
                                          </p:stCondLst>
                                        </p:cTn>
                                        <p:tgtEl>
                                          <p:spTgt spid="106"/>
                                        </p:tgtEl>
                                        <p:attrNameLst>
                                          <p:attrName>style.visibility</p:attrName>
                                        </p:attrNameLst>
                                      </p:cBhvr>
                                      <p:to>
                                        <p:strVal val="visible"/>
                                      </p:to>
                                    </p:set>
                                    <p:anim calcmode="lin" valueType="num">
                                      <p:cBhvr additive="base">
                                        <p:cTn id="48" dur="500" fill="hold"/>
                                        <p:tgtEl>
                                          <p:spTgt spid="106"/>
                                        </p:tgtEl>
                                        <p:attrNameLst>
                                          <p:attrName>ppt_x</p:attrName>
                                        </p:attrNameLst>
                                      </p:cBhvr>
                                      <p:tavLst>
                                        <p:tav tm="0">
                                          <p:val>
                                            <p:strVal val="1+#ppt_w/2"/>
                                          </p:val>
                                        </p:tav>
                                        <p:tav tm="100000">
                                          <p:val>
                                            <p:strVal val="#ppt_x"/>
                                          </p:val>
                                        </p:tav>
                                      </p:tavLst>
                                    </p:anim>
                                    <p:anim calcmode="lin" valueType="num">
                                      <p:cBhvr additive="base">
                                        <p:cTn id="49" dur="500" fill="hold"/>
                                        <p:tgtEl>
                                          <p:spTgt spid="106"/>
                                        </p:tgtEl>
                                        <p:attrNameLst>
                                          <p:attrName>ppt_y</p:attrName>
                                        </p:attrNameLst>
                                      </p:cBhvr>
                                      <p:tavLst>
                                        <p:tav tm="0">
                                          <p:val>
                                            <p:strVal val="#ppt_y"/>
                                          </p:val>
                                        </p:tav>
                                        <p:tav tm="100000">
                                          <p:val>
                                            <p:strVal val="#ppt_y"/>
                                          </p:val>
                                        </p:tav>
                                      </p:tavLst>
                                    </p:anim>
                                  </p:childTnLst>
                                </p:cTn>
                              </p:par>
                              <p:par>
                                <p:cTn id="50" presetID="2" presetClass="entr" presetSubtype="2" decel="100000" fill="hold" nodeType="withEffect">
                                  <p:stCondLst>
                                    <p:cond delay="4000"/>
                                  </p:stCondLst>
                                  <p:childTnLst>
                                    <p:set>
                                      <p:cBhvr>
                                        <p:cTn id="51" dur="1" fill="hold">
                                          <p:stCondLst>
                                            <p:cond delay="0"/>
                                          </p:stCondLst>
                                        </p:cTn>
                                        <p:tgtEl>
                                          <p:spTgt spid="110"/>
                                        </p:tgtEl>
                                        <p:attrNameLst>
                                          <p:attrName>style.visibility</p:attrName>
                                        </p:attrNameLst>
                                      </p:cBhvr>
                                      <p:to>
                                        <p:strVal val="visible"/>
                                      </p:to>
                                    </p:set>
                                    <p:anim calcmode="lin" valueType="num">
                                      <p:cBhvr additive="base">
                                        <p:cTn id="52" dur="500" fill="hold"/>
                                        <p:tgtEl>
                                          <p:spTgt spid="110"/>
                                        </p:tgtEl>
                                        <p:attrNameLst>
                                          <p:attrName>ppt_x</p:attrName>
                                        </p:attrNameLst>
                                      </p:cBhvr>
                                      <p:tavLst>
                                        <p:tav tm="0">
                                          <p:val>
                                            <p:strVal val="1+#ppt_w/2"/>
                                          </p:val>
                                        </p:tav>
                                        <p:tav tm="100000">
                                          <p:val>
                                            <p:strVal val="#ppt_x"/>
                                          </p:val>
                                        </p:tav>
                                      </p:tavLst>
                                    </p:anim>
                                    <p:anim calcmode="lin" valueType="num">
                                      <p:cBhvr additive="base">
                                        <p:cTn id="53" dur="500" fill="hold"/>
                                        <p:tgtEl>
                                          <p:spTgt spid="1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0" y="0"/>
            <a:ext cx="9144000" cy="5143500"/>
          </a:xfrm>
          <a:prstGeom prst="rect">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2571610"/>
            <a:ext cx="9144000" cy="1044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348990" y="1657869"/>
            <a:ext cx="3175869" cy="923330"/>
          </a:xfrm>
          <a:prstGeom prst="rect">
            <a:avLst/>
          </a:prstGeom>
        </p:spPr>
        <p:txBody>
          <a:bodyPr wrap="none">
            <a:spAutoFit/>
          </a:bodyPr>
          <a:lstStyle/>
          <a:p>
            <a:r>
              <a:rPr lang="en-US" altLang="zh-CN" sz="5400" dirty="0" smtClean="0">
                <a:solidFill>
                  <a:schemeClr val="bg1"/>
                </a:solidFill>
                <a:latin typeface="Century Gothic" panose="020B0502020202020204" pitchFamily="34" charset="0"/>
                <a:cs typeface="Arial" panose="020B0604020202020204" pitchFamily="34" charset="0"/>
              </a:rPr>
              <a:t>Part One</a:t>
            </a:r>
          </a:p>
        </p:txBody>
      </p:sp>
      <p:grpSp>
        <p:nvGrpSpPr>
          <p:cNvPr id="41" name="组合 40"/>
          <p:cNvGrpSpPr/>
          <p:nvPr/>
        </p:nvGrpSpPr>
        <p:grpSpPr>
          <a:xfrm>
            <a:off x="382010" y="2674118"/>
            <a:ext cx="7233093" cy="871108"/>
            <a:chOff x="382010" y="2731268"/>
            <a:chExt cx="7233093" cy="871108"/>
          </a:xfrm>
        </p:grpSpPr>
        <p:sp>
          <p:nvSpPr>
            <p:cNvPr id="34" name="矩形 33"/>
            <p:cNvSpPr/>
            <p:nvPr/>
          </p:nvSpPr>
          <p:spPr>
            <a:xfrm>
              <a:off x="382010" y="2731268"/>
              <a:ext cx="3454792" cy="584775"/>
            </a:xfrm>
            <a:prstGeom prst="rect">
              <a:avLst/>
            </a:prstGeom>
          </p:spPr>
          <p:txBody>
            <a:bodyPr wrap="none">
              <a:spAutoFit/>
            </a:bodyPr>
            <a:lstStyle/>
            <a:p>
              <a:r>
                <a:rPr lang="en-US" altLang="zh-CN" sz="3200" dirty="0" smtClean="0">
                  <a:solidFill>
                    <a:srgbClr val="0563B8"/>
                  </a:solidFill>
                  <a:latin typeface="Century Gothic" panose="020B0502020202020204" pitchFamily="34" charset="0"/>
                  <a:cs typeface="Arial" panose="020B0604020202020204" pitchFamily="34" charset="0"/>
                </a:rPr>
                <a:t>Click to add title</a:t>
              </a:r>
            </a:p>
          </p:txBody>
        </p:sp>
        <p:sp>
          <p:nvSpPr>
            <p:cNvPr id="36" name="矩形 35"/>
            <p:cNvSpPr/>
            <p:nvPr/>
          </p:nvSpPr>
          <p:spPr>
            <a:xfrm>
              <a:off x="412490" y="3233044"/>
              <a:ext cx="7202613" cy="369332"/>
            </a:xfrm>
            <a:prstGeom prst="rect">
              <a:avLst/>
            </a:prstGeom>
          </p:spPr>
          <p:txBody>
            <a:bodyPr wrap="none">
              <a:spAutoFit/>
            </a:bodyPr>
            <a:lstStyle/>
            <a:p>
              <a:r>
                <a:rPr lang="en-US" altLang="zh-CN" dirty="0">
                  <a:solidFill>
                    <a:schemeClr val="tx1">
                      <a:lumMod val="65000"/>
                      <a:lumOff val="35000"/>
                    </a:schemeClr>
                  </a:solidFill>
                  <a:latin typeface="Century Gothic" panose="020B0502020202020204" pitchFamily="34" charset="0"/>
                  <a:cs typeface="Arial" panose="020B0604020202020204" pitchFamily="34" charset="0"/>
                </a:rPr>
                <a:t>Thought for customer service "is the sacred mission of hi design.</a:t>
              </a:r>
              <a:endParaRPr lang="en-US" altLang="zh-CN" dirty="0" smtClean="0">
                <a:solidFill>
                  <a:schemeClr val="tx1">
                    <a:lumMod val="65000"/>
                    <a:lumOff val="35000"/>
                  </a:schemeClr>
                </a:solidFill>
                <a:latin typeface="Century Gothic" panose="020B0502020202020204" pitchFamily="34" charset="0"/>
                <a:cs typeface="Arial" panose="020B0604020202020204" pitchFamily="34" charset="0"/>
              </a:endParaRPr>
            </a:p>
          </p:txBody>
        </p:sp>
      </p:grpSp>
      <p:grpSp>
        <p:nvGrpSpPr>
          <p:cNvPr id="38" name="组合 37"/>
          <p:cNvGrpSpPr/>
          <p:nvPr/>
        </p:nvGrpSpPr>
        <p:grpSpPr>
          <a:xfrm>
            <a:off x="8423260" y="2367459"/>
            <a:ext cx="212739" cy="45719"/>
            <a:chOff x="8136396" y="1704236"/>
            <a:chExt cx="366876" cy="78844"/>
          </a:xfrm>
          <a:solidFill>
            <a:schemeClr val="bg1">
              <a:alpha val="36000"/>
            </a:schemeClr>
          </a:solidFill>
        </p:grpSpPr>
        <p:sp>
          <p:nvSpPr>
            <p:cNvPr id="30" name="矩形 29"/>
            <p:cNvSpPr/>
            <p:nvPr/>
          </p:nvSpPr>
          <p:spPr>
            <a:xfrm>
              <a:off x="8136396" y="1704236"/>
              <a:ext cx="78844" cy="788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8280412" y="1704236"/>
              <a:ext cx="78844" cy="788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8424428" y="1704236"/>
              <a:ext cx="78844" cy="788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0" y="3608566"/>
            <a:ext cx="9144000" cy="538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348990" y="4695986"/>
            <a:ext cx="800219" cy="261610"/>
          </a:xfrm>
          <a:prstGeom prst="rect">
            <a:avLst/>
          </a:prstGeom>
        </p:spPr>
        <p:txBody>
          <a:bodyPr wrap="none">
            <a:spAutoFit/>
          </a:bodyPr>
          <a:lstStyle/>
          <a:p>
            <a:r>
              <a:rPr lang="en-US" altLang="zh-CN" sz="1100" i="1" dirty="0" smtClean="0">
                <a:solidFill>
                  <a:schemeClr val="bg1">
                    <a:alpha val="49000"/>
                  </a:schemeClr>
                </a:solidFill>
                <a:latin typeface="Century Gothic" panose="020B0502020202020204" pitchFamily="34" charset="0"/>
                <a:cs typeface="Arial" panose="020B0604020202020204" pitchFamily="34" charset="0"/>
              </a:rPr>
              <a:t>Hi design</a:t>
            </a:r>
          </a:p>
        </p:txBody>
      </p:sp>
    </p:spTree>
    <p:extLst>
      <p:ext uri="{BB962C8B-B14F-4D97-AF65-F5344CB8AC3E}">
        <p14:creationId xmlns:p14="http://schemas.microsoft.com/office/powerpoint/2010/main" val="22592799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 presetClass="entr" presetSubtype="2" decel="100000" fill="hold" grpId="0" nodeType="withEffect">
                                  <p:stCondLst>
                                    <p:cond delay="500"/>
                                  </p:stCondLst>
                                  <p:childTnLst>
                                    <p:set>
                                      <p:cBhvr>
                                        <p:cTn id="9" dur="1" fill="hold">
                                          <p:stCondLst>
                                            <p:cond delay="0"/>
                                          </p:stCondLst>
                                        </p:cTn>
                                        <p:tgtEl>
                                          <p:spTgt spid="42"/>
                                        </p:tgtEl>
                                        <p:attrNameLst>
                                          <p:attrName>style.visibility</p:attrName>
                                        </p:attrNameLst>
                                      </p:cBhvr>
                                      <p:to>
                                        <p:strVal val="visible"/>
                                      </p:to>
                                    </p:set>
                                    <p:anim calcmode="lin" valueType="num">
                                      <p:cBhvr additive="base">
                                        <p:cTn id="10" dur="500" fill="hold"/>
                                        <p:tgtEl>
                                          <p:spTgt spid="42"/>
                                        </p:tgtEl>
                                        <p:attrNameLst>
                                          <p:attrName>ppt_x</p:attrName>
                                        </p:attrNameLst>
                                      </p:cBhvr>
                                      <p:tavLst>
                                        <p:tav tm="0">
                                          <p:val>
                                            <p:strVal val="1+#ppt_w/2"/>
                                          </p:val>
                                        </p:tav>
                                        <p:tav tm="100000">
                                          <p:val>
                                            <p:strVal val="#ppt_x"/>
                                          </p:val>
                                        </p:tav>
                                      </p:tavLst>
                                    </p:anim>
                                    <p:anim calcmode="lin" valueType="num">
                                      <p:cBhvr additive="base">
                                        <p:cTn id="11" dur="500" fill="hold"/>
                                        <p:tgtEl>
                                          <p:spTgt spid="42"/>
                                        </p:tgtEl>
                                        <p:attrNameLst>
                                          <p:attrName>ppt_y</p:attrName>
                                        </p:attrNameLst>
                                      </p:cBhvr>
                                      <p:tavLst>
                                        <p:tav tm="0">
                                          <p:val>
                                            <p:strVal val="#ppt_y"/>
                                          </p:val>
                                        </p:tav>
                                        <p:tav tm="100000">
                                          <p:val>
                                            <p:strVal val="#ppt_y"/>
                                          </p:val>
                                        </p:tav>
                                      </p:tavLst>
                                    </p:anim>
                                  </p:childTnLst>
                                </p:cTn>
                              </p:par>
                              <p:par>
                                <p:cTn id="12" presetID="2" presetClass="entr" presetSubtype="8" decel="100000" fill="hold" nodeType="withEffect">
                                  <p:stCondLst>
                                    <p:cond delay="500"/>
                                  </p:stCondLst>
                                  <p:childTnLst>
                                    <p:set>
                                      <p:cBhvr>
                                        <p:cTn id="13" dur="1" fill="hold">
                                          <p:stCondLst>
                                            <p:cond delay="0"/>
                                          </p:stCondLst>
                                        </p:cTn>
                                        <p:tgtEl>
                                          <p:spTgt spid="41"/>
                                        </p:tgtEl>
                                        <p:attrNameLst>
                                          <p:attrName>style.visibility</p:attrName>
                                        </p:attrNameLst>
                                      </p:cBhvr>
                                      <p:to>
                                        <p:strVal val="visible"/>
                                      </p:to>
                                    </p:set>
                                    <p:anim calcmode="lin" valueType="num">
                                      <p:cBhvr additive="base">
                                        <p:cTn id="14" dur="500" fill="hold"/>
                                        <p:tgtEl>
                                          <p:spTgt spid="41"/>
                                        </p:tgtEl>
                                        <p:attrNameLst>
                                          <p:attrName>ppt_x</p:attrName>
                                        </p:attrNameLst>
                                      </p:cBhvr>
                                      <p:tavLst>
                                        <p:tav tm="0">
                                          <p:val>
                                            <p:strVal val="0-#ppt_w/2"/>
                                          </p:val>
                                        </p:tav>
                                        <p:tav tm="100000">
                                          <p:val>
                                            <p:strVal val="#ppt_x"/>
                                          </p:val>
                                        </p:tav>
                                      </p:tavLst>
                                    </p:anim>
                                    <p:anim calcmode="lin" valueType="num">
                                      <p:cBhvr additive="base">
                                        <p:cTn id="15" dur="500" fill="hold"/>
                                        <p:tgtEl>
                                          <p:spTgt spid="41"/>
                                        </p:tgtEl>
                                        <p:attrNameLst>
                                          <p:attrName>ppt_y</p:attrName>
                                        </p:attrNameLst>
                                      </p:cBhvr>
                                      <p:tavLst>
                                        <p:tav tm="0">
                                          <p:val>
                                            <p:strVal val="#ppt_y"/>
                                          </p:val>
                                        </p:tav>
                                        <p:tav tm="100000">
                                          <p:val>
                                            <p:strVal val="#ppt_y"/>
                                          </p:val>
                                        </p:tav>
                                      </p:tavLst>
                                    </p:anim>
                                  </p:childTnLst>
                                </p:cTn>
                              </p:par>
                              <p:par>
                                <p:cTn id="16" presetID="10" presetClass="entr" presetSubtype="0" fill="hold" grpId="0" nodeType="withEffect">
                                  <p:stCondLst>
                                    <p:cond delay="100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2" grpId="0" animBg="1"/>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dmin\Desktop\Nipic_2531170_201407191855282840001.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1013" r="18492" b="13172"/>
          <a:stretch/>
        </p:blipFill>
        <p:spPr bwMode="auto">
          <a:xfrm>
            <a:off x="-1" y="0"/>
            <a:ext cx="9144001" cy="514415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
          <p:cNvGrpSpPr/>
          <p:nvPr/>
        </p:nvGrpSpPr>
        <p:grpSpPr>
          <a:xfrm>
            <a:off x="503238" y="0"/>
            <a:ext cx="1944526" cy="1563154"/>
            <a:chOff x="503238" y="0"/>
            <a:chExt cx="1944526" cy="1563154"/>
          </a:xfrm>
        </p:grpSpPr>
        <p:sp>
          <p:nvSpPr>
            <p:cNvPr id="5" name="矩形 4"/>
            <p:cNvSpPr/>
            <p:nvPr/>
          </p:nvSpPr>
          <p:spPr>
            <a:xfrm>
              <a:off x="503238" y="0"/>
              <a:ext cx="1944526" cy="1563154"/>
            </a:xfrm>
            <a:prstGeom prst="rect">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34378" y="339502"/>
              <a:ext cx="1319592" cy="707886"/>
            </a:xfrm>
            <a:prstGeom prst="rect">
              <a:avLst/>
            </a:prstGeom>
          </p:spPr>
          <p:txBody>
            <a:bodyPr wrap="none">
              <a:spAutoFit/>
            </a:bodyPr>
            <a:lstStyle/>
            <a:p>
              <a:r>
                <a:rPr lang="en-US" altLang="zh-CN" sz="4000" dirty="0" smtClean="0">
                  <a:solidFill>
                    <a:schemeClr val="bg1"/>
                  </a:solidFill>
                  <a:latin typeface="Century Gothic" panose="020B0502020202020204" pitchFamily="34" charset="0"/>
                  <a:cs typeface="Arial" panose="020B0604020202020204" pitchFamily="34" charset="0"/>
                </a:rPr>
                <a:t>2017</a:t>
              </a:r>
              <a:endParaRPr lang="en-US" altLang="zh-CN" sz="4000" dirty="0">
                <a:solidFill>
                  <a:schemeClr val="bg1"/>
                </a:solidFill>
                <a:latin typeface="Century Gothic" panose="020B0502020202020204" pitchFamily="34" charset="0"/>
                <a:cs typeface="Arial" panose="020B0604020202020204" pitchFamily="34" charset="0"/>
              </a:endParaRPr>
            </a:p>
          </p:txBody>
        </p:sp>
        <p:sp>
          <p:nvSpPr>
            <p:cNvPr id="18" name="矩形 17"/>
            <p:cNvSpPr/>
            <p:nvPr/>
          </p:nvSpPr>
          <p:spPr>
            <a:xfrm>
              <a:off x="530370" y="973446"/>
              <a:ext cx="1890261" cy="276999"/>
            </a:xfrm>
            <a:prstGeom prst="rect">
              <a:avLst/>
            </a:prstGeom>
          </p:spPr>
          <p:txBody>
            <a:bodyPr wrap="none">
              <a:spAutoFit/>
            </a:bodyPr>
            <a:lstStyle/>
            <a:p>
              <a:r>
                <a:rPr lang="en-US" altLang="zh-CN" sz="1200" dirty="0">
                  <a:solidFill>
                    <a:schemeClr val="bg1"/>
                  </a:solidFill>
                  <a:latin typeface="Century Gothic" panose="020B0502020202020204" pitchFamily="34" charset="0"/>
                  <a:cs typeface="Arial" panose="020B0604020202020204" pitchFamily="34" charset="0"/>
                </a:rPr>
                <a:t>The year-end summary</a:t>
              </a:r>
            </a:p>
          </p:txBody>
        </p:sp>
        <p:grpSp>
          <p:nvGrpSpPr>
            <p:cNvPr id="20" name="组合 19"/>
            <p:cNvGrpSpPr/>
            <p:nvPr/>
          </p:nvGrpSpPr>
          <p:grpSpPr>
            <a:xfrm>
              <a:off x="1942829" y="509599"/>
              <a:ext cx="362725" cy="367692"/>
              <a:chOff x="9363075" y="4967288"/>
              <a:chExt cx="463551" cy="469900"/>
            </a:xfrm>
            <a:solidFill>
              <a:schemeClr val="bg1">
                <a:alpha val="48000"/>
              </a:schemeClr>
            </a:solidFill>
          </p:grpSpPr>
          <p:sp>
            <p:nvSpPr>
              <p:cNvPr id="21" name="Freeform 22"/>
              <p:cNvSpPr>
                <a:spLocks/>
              </p:cNvSpPr>
              <p:nvPr/>
            </p:nvSpPr>
            <p:spPr bwMode="auto">
              <a:xfrm>
                <a:off x="9371013" y="5280025"/>
                <a:ext cx="158750" cy="150813"/>
              </a:xfrm>
              <a:custGeom>
                <a:avLst/>
                <a:gdLst>
                  <a:gd name="T0" fmla="*/ 14 w 100"/>
                  <a:gd name="T1" fmla="*/ 95 h 95"/>
                  <a:gd name="T2" fmla="*/ 0 w 100"/>
                  <a:gd name="T3" fmla="*/ 80 h 95"/>
                  <a:gd name="T4" fmla="*/ 85 w 100"/>
                  <a:gd name="T5" fmla="*/ 0 h 95"/>
                  <a:gd name="T6" fmla="*/ 100 w 100"/>
                  <a:gd name="T7" fmla="*/ 14 h 95"/>
                  <a:gd name="T8" fmla="*/ 14 w 100"/>
                  <a:gd name="T9" fmla="*/ 95 h 95"/>
                </a:gdLst>
                <a:ahLst/>
                <a:cxnLst>
                  <a:cxn ang="0">
                    <a:pos x="T0" y="T1"/>
                  </a:cxn>
                  <a:cxn ang="0">
                    <a:pos x="T2" y="T3"/>
                  </a:cxn>
                  <a:cxn ang="0">
                    <a:pos x="T4" y="T5"/>
                  </a:cxn>
                  <a:cxn ang="0">
                    <a:pos x="T6" y="T7"/>
                  </a:cxn>
                  <a:cxn ang="0">
                    <a:pos x="T8" y="T9"/>
                  </a:cxn>
                </a:cxnLst>
                <a:rect l="0" t="0" r="r" b="b"/>
                <a:pathLst>
                  <a:path w="100" h="95">
                    <a:moveTo>
                      <a:pt x="14" y="95"/>
                    </a:moveTo>
                    <a:lnTo>
                      <a:pt x="0" y="80"/>
                    </a:lnTo>
                    <a:lnTo>
                      <a:pt x="85" y="0"/>
                    </a:lnTo>
                    <a:lnTo>
                      <a:pt x="100" y="14"/>
                    </a:lnTo>
                    <a:lnTo>
                      <a:pt x="14"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3"/>
              <p:cNvSpPr>
                <a:spLocks noEditPoints="1"/>
              </p:cNvSpPr>
              <p:nvPr/>
            </p:nvSpPr>
            <p:spPr bwMode="auto">
              <a:xfrm>
                <a:off x="9486900" y="5200650"/>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4"/>
              <p:cNvSpPr>
                <a:spLocks noEditPoints="1"/>
              </p:cNvSpPr>
              <p:nvPr/>
            </p:nvSpPr>
            <p:spPr bwMode="auto">
              <a:xfrm>
                <a:off x="9577388" y="4967288"/>
                <a:ext cx="249238" cy="249238"/>
              </a:xfrm>
              <a:custGeom>
                <a:avLst/>
                <a:gdLst>
                  <a:gd name="T0" fmla="*/ 32 w 66"/>
                  <a:gd name="T1" fmla="*/ 66 h 66"/>
                  <a:gd name="T2" fmla="*/ 9 w 66"/>
                  <a:gd name="T3" fmla="*/ 57 h 66"/>
                  <a:gd name="T4" fmla="*/ 0 w 66"/>
                  <a:gd name="T5" fmla="*/ 34 h 66"/>
                  <a:gd name="T6" fmla="*/ 9 w 66"/>
                  <a:gd name="T7" fmla="*/ 11 h 66"/>
                  <a:gd name="T8" fmla="*/ 20 w 66"/>
                  <a:gd name="T9" fmla="*/ 0 h 66"/>
                  <a:gd name="T10" fmla="*/ 66 w 66"/>
                  <a:gd name="T11" fmla="*/ 46 h 66"/>
                  <a:gd name="T12" fmla="*/ 55 w 66"/>
                  <a:gd name="T13" fmla="*/ 57 h 66"/>
                  <a:gd name="T14" fmla="*/ 32 w 66"/>
                  <a:gd name="T15" fmla="*/ 66 h 66"/>
                  <a:gd name="T16" fmla="*/ 20 w 66"/>
                  <a:gd name="T17" fmla="*/ 12 h 66"/>
                  <a:gd name="T18" fmla="*/ 15 w 66"/>
                  <a:gd name="T19" fmla="*/ 17 h 66"/>
                  <a:gd name="T20" fmla="*/ 8 w 66"/>
                  <a:gd name="T21" fmla="*/ 34 h 66"/>
                  <a:gd name="T22" fmla="*/ 15 w 66"/>
                  <a:gd name="T23" fmla="*/ 51 h 66"/>
                  <a:gd name="T24" fmla="*/ 32 w 66"/>
                  <a:gd name="T25" fmla="*/ 58 h 66"/>
                  <a:gd name="T26" fmla="*/ 49 w 66"/>
                  <a:gd name="T27" fmla="*/ 51 h 66"/>
                  <a:gd name="T28" fmla="*/ 54 w 66"/>
                  <a:gd name="T29" fmla="*/ 46 h 66"/>
                  <a:gd name="T30" fmla="*/ 20 w 66"/>
                  <a:gd name="T31"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66">
                    <a:moveTo>
                      <a:pt x="32" y="66"/>
                    </a:moveTo>
                    <a:cubicBezTo>
                      <a:pt x="23" y="66"/>
                      <a:pt x="15" y="63"/>
                      <a:pt x="9" y="57"/>
                    </a:cubicBezTo>
                    <a:cubicBezTo>
                      <a:pt x="3" y="51"/>
                      <a:pt x="0" y="43"/>
                      <a:pt x="0" y="34"/>
                    </a:cubicBezTo>
                    <a:cubicBezTo>
                      <a:pt x="0" y="25"/>
                      <a:pt x="3" y="17"/>
                      <a:pt x="9" y="11"/>
                    </a:cubicBezTo>
                    <a:cubicBezTo>
                      <a:pt x="20" y="0"/>
                      <a:pt x="20" y="0"/>
                      <a:pt x="20" y="0"/>
                    </a:cubicBezTo>
                    <a:cubicBezTo>
                      <a:pt x="66" y="46"/>
                      <a:pt x="66" y="46"/>
                      <a:pt x="66" y="46"/>
                    </a:cubicBezTo>
                    <a:cubicBezTo>
                      <a:pt x="55" y="57"/>
                      <a:pt x="55" y="57"/>
                      <a:pt x="55" y="57"/>
                    </a:cubicBezTo>
                    <a:cubicBezTo>
                      <a:pt x="49" y="63"/>
                      <a:pt x="41" y="66"/>
                      <a:pt x="32" y="66"/>
                    </a:cubicBezTo>
                    <a:moveTo>
                      <a:pt x="20" y="12"/>
                    </a:moveTo>
                    <a:cubicBezTo>
                      <a:pt x="15" y="17"/>
                      <a:pt x="15" y="17"/>
                      <a:pt x="15" y="17"/>
                    </a:cubicBezTo>
                    <a:cubicBezTo>
                      <a:pt x="10" y="22"/>
                      <a:pt x="8" y="28"/>
                      <a:pt x="8" y="34"/>
                    </a:cubicBezTo>
                    <a:cubicBezTo>
                      <a:pt x="8" y="40"/>
                      <a:pt x="10" y="46"/>
                      <a:pt x="15" y="51"/>
                    </a:cubicBezTo>
                    <a:cubicBezTo>
                      <a:pt x="20" y="56"/>
                      <a:pt x="26" y="58"/>
                      <a:pt x="32" y="58"/>
                    </a:cubicBezTo>
                    <a:cubicBezTo>
                      <a:pt x="38" y="58"/>
                      <a:pt x="44" y="56"/>
                      <a:pt x="49" y="51"/>
                    </a:cubicBezTo>
                    <a:cubicBezTo>
                      <a:pt x="54" y="46"/>
                      <a:pt x="54" y="46"/>
                      <a:pt x="54" y="46"/>
                    </a:cubicBezTo>
                    <a:lnTo>
                      <a:pt x="2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5"/>
              <p:cNvSpPr>
                <a:spLocks/>
              </p:cNvSpPr>
              <p:nvPr/>
            </p:nvSpPr>
            <p:spPr bwMode="auto">
              <a:xfrm>
                <a:off x="9363075" y="5065713"/>
                <a:ext cx="365125" cy="371475"/>
              </a:xfrm>
              <a:custGeom>
                <a:avLst/>
                <a:gdLst>
                  <a:gd name="T0" fmla="*/ 0 w 230"/>
                  <a:gd name="T1" fmla="*/ 234 h 234"/>
                  <a:gd name="T2" fmla="*/ 22 w 230"/>
                  <a:gd name="T3" fmla="*/ 49 h 234"/>
                  <a:gd name="T4" fmla="*/ 112 w 230"/>
                  <a:gd name="T5" fmla="*/ 0 h 234"/>
                  <a:gd name="T6" fmla="*/ 121 w 230"/>
                  <a:gd name="T7" fmla="*/ 16 h 234"/>
                  <a:gd name="T8" fmla="*/ 41 w 230"/>
                  <a:gd name="T9" fmla="*/ 61 h 234"/>
                  <a:gd name="T10" fmla="*/ 24 w 230"/>
                  <a:gd name="T11" fmla="*/ 211 h 234"/>
                  <a:gd name="T12" fmla="*/ 185 w 230"/>
                  <a:gd name="T13" fmla="*/ 180 h 234"/>
                  <a:gd name="T14" fmla="*/ 211 w 230"/>
                  <a:gd name="T15" fmla="*/ 111 h 234"/>
                  <a:gd name="T16" fmla="*/ 230 w 230"/>
                  <a:gd name="T17" fmla="*/ 116 h 234"/>
                  <a:gd name="T18" fmla="*/ 199 w 230"/>
                  <a:gd name="T19" fmla="*/ 199 h 234"/>
                  <a:gd name="T20" fmla="*/ 0 w 230"/>
                  <a:gd name="T21"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 h="234">
                    <a:moveTo>
                      <a:pt x="0" y="234"/>
                    </a:moveTo>
                    <a:lnTo>
                      <a:pt x="22" y="49"/>
                    </a:lnTo>
                    <a:lnTo>
                      <a:pt x="112" y="0"/>
                    </a:lnTo>
                    <a:lnTo>
                      <a:pt x="121" y="16"/>
                    </a:lnTo>
                    <a:lnTo>
                      <a:pt x="41" y="61"/>
                    </a:lnTo>
                    <a:lnTo>
                      <a:pt x="24" y="211"/>
                    </a:lnTo>
                    <a:lnTo>
                      <a:pt x="185" y="180"/>
                    </a:lnTo>
                    <a:lnTo>
                      <a:pt x="211" y="111"/>
                    </a:lnTo>
                    <a:lnTo>
                      <a:pt x="230" y="116"/>
                    </a:lnTo>
                    <a:lnTo>
                      <a:pt x="199" y="199"/>
                    </a:lnTo>
                    <a:lnTo>
                      <a:pt x="0" y="2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46" name="矩形 45"/>
          <p:cNvSpPr/>
          <p:nvPr/>
        </p:nvSpPr>
        <p:spPr>
          <a:xfrm>
            <a:off x="417352" y="1695453"/>
            <a:ext cx="4471096" cy="1015663"/>
          </a:xfrm>
          <a:prstGeom prst="rect">
            <a:avLst/>
          </a:prstGeom>
        </p:spPr>
        <p:txBody>
          <a:bodyPr wrap="none">
            <a:spAutoFit/>
          </a:bodyPr>
          <a:lstStyle/>
          <a:p>
            <a:r>
              <a:rPr lang="en-US" altLang="zh-CN" sz="6000" dirty="0" smtClean="0">
                <a:solidFill>
                  <a:schemeClr val="bg1"/>
                </a:solidFill>
                <a:latin typeface="Century Gothic" panose="020B0502020202020204" pitchFamily="34" charset="0"/>
                <a:cs typeface="Arial" panose="020B0604020202020204" pitchFamily="34" charset="0"/>
              </a:rPr>
              <a:t>THANK YOU</a:t>
            </a:r>
            <a:endParaRPr lang="en-US" altLang="zh-CN" sz="6000" dirty="0">
              <a:solidFill>
                <a:schemeClr val="bg1"/>
              </a:solidFill>
              <a:latin typeface="Century Gothic" panose="020B0502020202020204" pitchFamily="34" charset="0"/>
              <a:cs typeface="Arial" panose="020B0604020202020204" pitchFamily="34" charset="0"/>
            </a:endParaRPr>
          </a:p>
        </p:txBody>
      </p:sp>
      <p:sp>
        <p:nvSpPr>
          <p:cNvPr id="47" name="矩形 46"/>
          <p:cNvSpPr/>
          <p:nvPr/>
        </p:nvSpPr>
        <p:spPr>
          <a:xfrm>
            <a:off x="417352" y="2534668"/>
            <a:ext cx="5623655" cy="307777"/>
          </a:xfrm>
          <a:prstGeom prst="rect">
            <a:avLst/>
          </a:prstGeom>
        </p:spPr>
        <p:txBody>
          <a:bodyPr wrap="none">
            <a:spAutoFit/>
          </a:bodyPr>
          <a:lstStyle/>
          <a:p>
            <a:r>
              <a:rPr lang="en-US" altLang="zh-CN" sz="1400" dirty="0">
                <a:solidFill>
                  <a:schemeClr val="bg1"/>
                </a:solidFill>
                <a:latin typeface="Century Gothic" panose="020B0502020202020204" pitchFamily="34" charset="0"/>
                <a:cs typeface="Arial" panose="020B0604020202020204" pitchFamily="34" charset="0"/>
              </a:rPr>
              <a:t>Thought for customer service "is the sacred mission of hi design.</a:t>
            </a:r>
          </a:p>
        </p:txBody>
      </p:sp>
    </p:spTree>
    <p:extLst>
      <p:ext uri="{BB962C8B-B14F-4D97-AF65-F5344CB8AC3E}">
        <p14:creationId xmlns:p14="http://schemas.microsoft.com/office/powerpoint/2010/main" val="225986346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55" presetClass="entr" presetSubtype="0" fill="hold" grpId="0" nodeType="withEffect">
                                  <p:stCondLst>
                                    <p:cond delay="500"/>
                                  </p:stCondLst>
                                  <p:iterate type="lt">
                                    <p:tmPct val="10000"/>
                                  </p:iterate>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strVal val="#ppt_w*0.70"/>
                                          </p:val>
                                        </p:tav>
                                        <p:tav tm="100000">
                                          <p:val>
                                            <p:strVal val="#ppt_w"/>
                                          </p:val>
                                        </p:tav>
                                      </p:tavLst>
                                    </p:anim>
                                    <p:anim calcmode="lin" valueType="num">
                                      <p:cBhvr>
                                        <p:cTn id="12" dur="500" fill="hold"/>
                                        <p:tgtEl>
                                          <p:spTgt spid="46"/>
                                        </p:tgtEl>
                                        <p:attrNameLst>
                                          <p:attrName>ppt_h</p:attrName>
                                        </p:attrNameLst>
                                      </p:cBhvr>
                                      <p:tavLst>
                                        <p:tav tm="0">
                                          <p:val>
                                            <p:strVal val="#ppt_h"/>
                                          </p:val>
                                        </p:tav>
                                        <p:tav tm="100000">
                                          <p:val>
                                            <p:strVal val="#ppt_h"/>
                                          </p:val>
                                        </p:tav>
                                      </p:tavLst>
                                    </p:anim>
                                    <p:animEffect transition="in" filter="fade">
                                      <p:cBhvr>
                                        <p:cTn id="13" dur="500"/>
                                        <p:tgtEl>
                                          <p:spTgt spid="46"/>
                                        </p:tgtEl>
                                      </p:cBhvr>
                                    </p:animEffect>
                                  </p:childTnLst>
                                </p:cTn>
                              </p:par>
                              <p:par>
                                <p:cTn id="14" presetID="12" presetClass="entr" presetSubtype="2" fill="hold" grpId="0" nodeType="withEffect">
                                  <p:stCondLst>
                                    <p:cond delay="2000"/>
                                  </p:stCondLst>
                                  <p:childTnLst>
                                    <p:set>
                                      <p:cBhvr>
                                        <p:cTn id="15" dur="1" fill="hold">
                                          <p:stCondLst>
                                            <p:cond delay="0"/>
                                          </p:stCondLst>
                                        </p:cTn>
                                        <p:tgtEl>
                                          <p:spTgt spid="47"/>
                                        </p:tgtEl>
                                        <p:attrNameLst>
                                          <p:attrName>style.visibility</p:attrName>
                                        </p:attrNameLst>
                                      </p:cBhvr>
                                      <p:to>
                                        <p:strVal val="visible"/>
                                      </p:to>
                                    </p:set>
                                    <p:anim calcmode="lin" valueType="num">
                                      <p:cBhvr additive="base">
                                        <p:cTn id="16" dur="500"/>
                                        <p:tgtEl>
                                          <p:spTgt spid="47"/>
                                        </p:tgtEl>
                                        <p:attrNameLst>
                                          <p:attrName>ppt_x</p:attrName>
                                        </p:attrNameLst>
                                      </p:cBhvr>
                                      <p:tavLst>
                                        <p:tav tm="0">
                                          <p:val>
                                            <p:strVal val="#ppt_x+#ppt_w*1.125000"/>
                                          </p:val>
                                        </p:tav>
                                        <p:tav tm="100000">
                                          <p:val>
                                            <p:strVal val="#ppt_x"/>
                                          </p:val>
                                        </p:tav>
                                      </p:tavLst>
                                    </p:anim>
                                    <p:animEffect transition="in" filter="wipe(left)">
                                      <p:cBhvr>
                                        <p:cTn id="1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42995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01231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12490" y="524010"/>
            <a:ext cx="3642344" cy="461665"/>
          </a:xfrm>
          <a:prstGeom prst="rect">
            <a:avLst/>
          </a:prstGeom>
        </p:spPr>
        <p:txBody>
          <a:bodyPr wrap="none">
            <a:spAutoFit/>
          </a:bodyPr>
          <a:lstStyle/>
          <a:p>
            <a:r>
              <a:rPr lang="en-US" altLang="zh-CN" sz="2400" dirty="0" smtClean="0">
                <a:solidFill>
                  <a:srgbClr val="0563B8"/>
                </a:solidFill>
                <a:latin typeface="Century Gothic" panose="020B0502020202020204" pitchFamily="34" charset="0"/>
                <a:cs typeface="Arial" panose="020B0604020202020204" pitchFamily="34" charset="0"/>
              </a:rPr>
              <a:t>The Business Objectives</a:t>
            </a:r>
            <a:endParaRPr lang="en-US" altLang="zh-CN" sz="2400" dirty="0">
              <a:solidFill>
                <a:srgbClr val="0563B8"/>
              </a:solidFill>
              <a:latin typeface="Century Gothic" panose="020B0502020202020204" pitchFamily="34" charset="0"/>
              <a:cs typeface="Arial" panose="020B0604020202020204" pitchFamily="34" charset="0"/>
            </a:endParaRPr>
          </a:p>
        </p:txBody>
      </p:sp>
      <p:sp>
        <p:nvSpPr>
          <p:cNvPr id="4" name="矩形 3"/>
          <p:cNvSpPr/>
          <p:nvPr/>
        </p:nvSpPr>
        <p:spPr>
          <a:xfrm>
            <a:off x="412490" y="877466"/>
            <a:ext cx="3676006" cy="261610"/>
          </a:xfrm>
          <a:prstGeom prst="rect">
            <a:avLst/>
          </a:prstGeom>
        </p:spPr>
        <p:txBody>
          <a:bodyPr wrap="none">
            <a:spAutoFit/>
          </a:bodyPr>
          <a:lstStyle/>
          <a:p>
            <a:r>
              <a:rPr lang="en-US" altLang="zh-CN" sz="1100" dirty="0" smtClean="0">
                <a:solidFill>
                  <a:schemeClr val="bg1">
                    <a:lumMod val="50000"/>
                  </a:schemeClr>
                </a:solidFill>
                <a:latin typeface="Century Gothic" panose="020B0502020202020204" pitchFamily="34" charset="0"/>
                <a:cs typeface="Arial" panose="020B0604020202020204" pitchFamily="34" charset="0"/>
              </a:rPr>
              <a:t>What we hope to achieve in the short and long run</a:t>
            </a:r>
            <a:endParaRPr lang="en-US" altLang="zh-CN" sz="1100" dirty="0">
              <a:solidFill>
                <a:schemeClr val="bg1">
                  <a:lumMod val="50000"/>
                </a:schemeClr>
              </a:solidFill>
              <a:latin typeface="Century Gothic" panose="020B0502020202020204" pitchFamily="34" charset="0"/>
              <a:cs typeface="Arial" panose="020B0604020202020204" pitchFamily="34" charset="0"/>
            </a:endParaRPr>
          </a:p>
        </p:txBody>
      </p:sp>
      <p:sp>
        <p:nvSpPr>
          <p:cNvPr id="33" name="矩形 32"/>
          <p:cNvSpPr/>
          <p:nvPr/>
        </p:nvSpPr>
        <p:spPr>
          <a:xfrm>
            <a:off x="412491" y="1357013"/>
            <a:ext cx="8223510" cy="654410"/>
          </a:xfrm>
          <a:prstGeom prst="rect">
            <a:avLst/>
          </a:prstGeom>
        </p:spPr>
        <p:txBody>
          <a:bodyPr wrap="square">
            <a:spAutoFit/>
          </a:bodyPr>
          <a:lstStyle/>
          <a:p>
            <a:pPr algn="just">
              <a:lnSpc>
                <a:spcPct val="114000"/>
              </a:lnSpc>
            </a:pPr>
            <a:r>
              <a:rPr lang="en-US" altLang="zh-CN" sz="1100" dirty="0" smtClean="0">
                <a:solidFill>
                  <a:schemeClr val="tx1">
                    <a:lumMod val="65000"/>
                    <a:lumOff val="35000"/>
                  </a:schemeClr>
                </a:solidFill>
                <a:latin typeface="Century Gothic" panose="020B0502020202020204" pitchFamily="34" charset="0"/>
                <a:cs typeface="Arial" panose="020B0604020202020204" pitchFamily="34" charset="0"/>
              </a:rPr>
              <a:t>The </a:t>
            </a:r>
            <a:r>
              <a:rPr lang="en-US" altLang="zh-CN" sz="1100" dirty="0">
                <a:solidFill>
                  <a:schemeClr val="tx1">
                    <a:lumMod val="65000"/>
                    <a:lumOff val="35000"/>
                  </a:schemeClr>
                </a:solidFill>
                <a:latin typeface="Century Gothic" panose="020B0502020202020204" pitchFamily="34" charset="0"/>
                <a:cs typeface="Arial" panose="020B0604020202020204" pitchFamily="34" charset="0"/>
              </a:rPr>
              <a:t>concepts national income and national product have roughly the same value and can be used interchangeably if our interest is in their sum total which is measured as the market value of the total output of goods and services of an economy in a given period, usually a year.</a:t>
            </a:r>
          </a:p>
        </p:txBody>
      </p:sp>
      <p:grpSp>
        <p:nvGrpSpPr>
          <p:cNvPr id="2" name="组合 1"/>
          <p:cNvGrpSpPr/>
          <p:nvPr/>
        </p:nvGrpSpPr>
        <p:grpSpPr>
          <a:xfrm>
            <a:off x="2565983" y="2303579"/>
            <a:ext cx="1944526" cy="1980220"/>
            <a:chOff x="2565983" y="2303579"/>
            <a:chExt cx="1944526" cy="1980220"/>
          </a:xfrm>
        </p:grpSpPr>
        <p:grpSp>
          <p:nvGrpSpPr>
            <p:cNvPr id="69" name="组合 68"/>
            <p:cNvGrpSpPr/>
            <p:nvPr/>
          </p:nvGrpSpPr>
          <p:grpSpPr>
            <a:xfrm>
              <a:off x="2565983" y="2303579"/>
              <a:ext cx="1944526" cy="1980220"/>
              <a:chOff x="503238" y="2332607"/>
              <a:chExt cx="1944526" cy="1980220"/>
            </a:xfrm>
          </p:grpSpPr>
          <p:sp>
            <p:nvSpPr>
              <p:cNvPr id="70" name="矩形 69"/>
              <p:cNvSpPr/>
              <p:nvPr/>
            </p:nvSpPr>
            <p:spPr>
              <a:xfrm>
                <a:off x="503238" y="2332607"/>
                <a:ext cx="1944526" cy="1980220"/>
              </a:xfrm>
              <a:prstGeom prst="rect">
                <a:avLst/>
              </a:prstGeom>
              <a:solidFill>
                <a:schemeClr val="bg1"/>
              </a:solidFill>
              <a:ln w="3175">
                <a:solidFill>
                  <a:schemeClr val="bg1">
                    <a:lumMod val="85000"/>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563B8"/>
                  </a:solidFill>
                </a:endParaRPr>
              </a:p>
            </p:txBody>
          </p:sp>
          <p:sp>
            <p:nvSpPr>
              <p:cNvPr id="71" name="矩形 70"/>
              <p:cNvSpPr/>
              <p:nvPr/>
            </p:nvSpPr>
            <p:spPr>
              <a:xfrm>
                <a:off x="596891" y="2515543"/>
                <a:ext cx="896399" cy="276999"/>
              </a:xfrm>
              <a:prstGeom prst="rect">
                <a:avLst/>
              </a:prstGeom>
            </p:spPr>
            <p:txBody>
              <a:bodyPr wrap="none">
                <a:spAutoFit/>
              </a:bodyPr>
              <a:lstStyle/>
              <a:p>
                <a:r>
                  <a:rPr lang="en-US" altLang="zh-CN" sz="1200" dirty="0" smtClean="0">
                    <a:solidFill>
                      <a:srgbClr val="0563B8"/>
                    </a:solidFill>
                    <a:latin typeface="Century Gothic" panose="020B0502020202020204" pitchFamily="34" charset="0"/>
                    <a:cs typeface="Arial" panose="020B0604020202020204" pitchFamily="34" charset="0"/>
                  </a:rPr>
                  <a:t>May 2013</a:t>
                </a:r>
                <a:endParaRPr lang="en-US" altLang="zh-CN" sz="1200" dirty="0">
                  <a:solidFill>
                    <a:srgbClr val="0563B8"/>
                  </a:solidFill>
                  <a:latin typeface="Century Gothic" panose="020B0502020202020204" pitchFamily="34" charset="0"/>
                  <a:cs typeface="Arial" panose="020B0604020202020204" pitchFamily="34" charset="0"/>
                </a:endParaRPr>
              </a:p>
            </p:txBody>
          </p:sp>
          <p:sp>
            <p:nvSpPr>
              <p:cNvPr id="72" name="矩形 71"/>
              <p:cNvSpPr/>
              <p:nvPr/>
            </p:nvSpPr>
            <p:spPr>
              <a:xfrm>
                <a:off x="503238" y="2823319"/>
                <a:ext cx="1944526" cy="547687"/>
              </a:xfrm>
              <a:prstGeom prst="rect">
                <a:avLst/>
              </a:prstGeom>
              <a:solidFill>
                <a:srgbClr val="0563B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72"/>
              <p:cNvSpPr/>
              <p:nvPr/>
            </p:nvSpPr>
            <p:spPr>
              <a:xfrm>
                <a:off x="596891" y="2806253"/>
                <a:ext cx="1747594" cy="307777"/>
              </a:xfrm>
              <a:prstGeom prst="rect">
                <a:avLst/>
              </a:prstGeom>
            </p:spPr>
            <p:txBody>
              <a:bodyPr wrap="none">
                <a:spAutoFit/>
              </a:bodyPr>
              <a:lstStyle/>
              <a:p>
                <a:r>
                  <a:rPr lang="en-US" altLang="zh-CN" sz="1400" dirty="0" smtClean="0">
                    <a:solidFill>
                      <a:schemeClr val="bg1"/>
                    </a:solidFill>
                    <a:latin typeface="Century Gothic" panose="020B0502020202020204" pitchFamily="34" charset="0"/>
                    <a:cs typeface="Arial" panose="020B0604020202020204" pitchFamily="34" charset="0"/>
                  </a:rPr>
                  <a:t>Increaser profit by</a:t>
                </a:r>
                <a:endParaRPr lang="en-US" altLang="zh-CN" sz="1400" dirty="0">
                  <a:solidFill>
                    <a:schemeClr val="bg1"/>
                  </a:solidFill>
                  <a:latin typeface="Century Gothic" panose="020B0502020202020204" pitchFamily="34" charset="0"/>
                  <a:cs typeface="Arial" panose="020B0604020202020204" pitchFamily="34" charset="0"/>
                </a:endParaRPr>
              </a:p>
            </p:txBody>
          </p:sp>
          <p:sp>
            <p:nvSpPr>
              <p:cNvPr id="74" name="矩形 73"/>
              <p:cNvSpPr/>
              <p:nvPr/>
            </p:nvSpPr>
            <p:spPr>
              <a:xfrm>
                <a:off x="596891" y="2987590"/>
                <a:ext cx="668773" cy="400110"/>
              </a:xfrm>
              <a:prstGeom prst="rect">
                <a:avLst/>
              </a:prstGeom>
            </p:spPr>
            <p:txBody>
              <a:bodyPr wrap="none">
                <a:spAutoFit/>
              </a:bodyPr>
              <a:lstStyle/>
              <a:p>
                <a:r>
                  <a:rPr lang="en-US" altLang="zh-CN" sz="2000" dirty="0" smtClean="0">
                    <a:solidFill>
                      <a:schemeClr val="bg1"/>
                    </a:solidFill>
                    <a:latin typeface="Century Gothic" panose="020B0502020202020204" pitchFamily="34" charset="0"/>
                    <a:cs typeface="Arial" panose="020B0604020202020204" pitchFamily="34" charset="0"/>
                  </a:rPr>
                  <a:t>30%</a:t>
                </a:r>
                <a:endParaRPr lang="en-US" altLang="zh-CN" sz="2000" dirty="0">
                  <a:solidFill>
                    <a:schemeClr val="bg1"/>
                  </a:solidFill>
                  <a:latin typeface="Century Gothic" panose="020B0502020202020204" pitchFamily="34" charset="0"/>
                  <a:cs typeface="Arial" panose="020B0604020202020204" pitchFamily="34" charset="0"/>
                </a:endParaRPr>
              </a:p>
            </p:txBody>
          </p:sp>
        </p:grpSp>
        <p:grpSp>
          <p:nvGrpSpPr>
            <p:cNvPr id="112" name="组合 111"/>
            <p:cNvGrpSpPr/>
            <p:nvPr/>
          </p:nvGrpSpPr>
          <p:grpSpPr>
            <a:xfrm>
              <a:off x="2762507" y="3775277"/>
              <a:ext cx="329185" cy="376388"/>
              <a:chOff x="11864975" y="2498725"/>
              <a:chExt cx="420688" cy="481013"/>
            </a:xfrm>
            <a:solidFill>
              <a:srgbClr val="697E92"/>
            </a:solidFill>
          </p:grpSpPr>
          <p:sp>
            <p:nvSpPr>
              <p:cNvPr id="90" name="Freeform 5"/>
              <p:cNvSpPr>
                <a:spLocks/>
              </p:cNvSpPr>
              <p:nvPr/>
            </p:nvSpPr>
            <p:spPr bwMode="auto">
              <a:xfrm>
                <a:off x="11864975" y="2603500"/>
                <a:ext cx="390525" cy="376238"/>
              </a:xfrm>
              <a:custGeom>
                <a:avLst/>
                <a:gdLst>
                  <a:gd name="T0" fmla="*/ 52 w 104"/>
                  <a:gd name="T1" fmla="*/ 100 h 100"/>
                  <a:gd name="T2" fmla="*/ 0 w 104"/>
                  <a:gd name="T3" fmla="*/ 48 h 100"/>
                  <a:gd name="T4" fmla="*/ 32 w 104"/>
                  <a:gd name="T5" fmla="*/ 0 h 100"/>
                  <a:gd name="T6" fmla="*/ 35 w 104"/>
                  <a:gd name="T7" fmla="*/ 7 h 100"/>
                  <a:gd name="T8" fmla="*/ 8 w 104"/>
                  <a:gd name="T9" fmla="*/ 48 h 100"/>
                  <a:gd name="T10" fmla="*/ 52 w 104"/>
                  <a:gd name="T11" fmla="*/ 92 h 100"/>
                  <a:gd name="T12" fmla="*/ 96 w 104"/>
                  <a:gd name="T13" fmla="*/ 52 h 100"/>
                  <a:gd name="T14" fmla="*/ 104 w 104"/>
                  <a:gd name="T15" fmla="*/ 52 h 100"/>
                  <a:gd name="T16" fmla="*/ 52 w 104"/>
                  <a:gd name="T1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00">
                    <a:moveTo>
                      <a:pt x="52" y="100"/>
                    </a:moveTo>
                    <a:cubicBezTo>
                      <a:pt x="23" y="100"/>
                      <a:pt x="0" y="77"/>
                      <a:pt x="0" y="48"/>
                    </a:cubicBezTo>
                    <a:cubicBezTo>
                      <a:pt x="0" y="27"/>
                      <a:pt x="13" y="8"/>
                      <a:pt x="32" y="0"/>
                    </a:cubicBezTo>
                    <a:cubicBezTo>
                      <a:pt x="35" y="7"/>
                      <a:pt x="35" y="7"/>
                      <a:pt x="35" y="7"/>
                    </a:cubicBezTo>
                    <a:cubicBezTo>
                      <a:pt x="19" y="14"/>
                      <a:pt x="8" y="30"/>
                      <a:pt x="8" y="48"/>
                    </a:cubicBezTo>
                    <a:cubicBezTo>
                      <a:pt x="8" y="72"/>
                      <a:pt x="28" y="92"/>
                      <a:pt x="52" y="92"/>
                    </a:cubicBezTo>
                    <a:cubicBezTo>
                      <a:pt x="75" y="92"/>
                      <a:pt x="94" y="74"/>
                      <a:pt x="96" y="52"/>
                    </a:cubicBezTo>
                    <a:cubicBezTo>
                      <a:pt x="104" y="52"/>
                      <a:pt x="104" y="52"/>
                      <a:pt x="104" y="52"/>
                    </a:cubicBezTo>
                    <a:cubicBezTo>
                      <a:pt x="102" y="79"/>
                      <a:pt x="79" y="100"/>
                      <a:pt x="52" y="10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6"/>
              <p:cNvSpPr>
                <a:spLocks/>
              </p:cNvSpPr>
              <p:nvPr/>
            </p:nvSpPr>
            <p:spPr bwMode="auto">
              <a:xfrm>
                <a:off x="12123738" y="2603500"/>
                <a:ext cx="131763" cy="166688"/>
              </a:xfrm>
              <a:custGeom>
                <a:avLst/>
                <a:gdLst>
                  <a:gd name="T0" fmla="*/ 27 w 35"/>
                  <a:gd name="T1" fmla="*/ 44 h 44"/>
                  <a:gd name="T2" fmla="*/ 0 w 35"/>
                  <a:gd name="T3" fmla="*/ 7 h 44"/>
                  <a:gd name="T4" fmla="*/ 3 w 35"/>
                  <a:gd name="T5" fmla="*/ 0 h 44"/>
                  <a:gd name="T6" fmla="*/ 35 w 35"/>
                  <a:gd name="T7" fmla="*/ 44 h 44"/>
                  <a:gd name="T8" fmla="*/ 27 w 35"/>
                  <a:gd name="T9" fmla="*/ 44 h 44"/>
                </a:gdLst>
                <a:ahLst/>
                <a:cxnLst>
                  <a:cxn ang="0">
                    <a:pos x="T0" y="T1"/>
                  </a:cxn>
                  <a:cxn ang="0">
                    <a:pos x="T2" y="T3"/>
                  </a:cxn>
                  <a:cxn ang="0">
                    <a:pos x="T4" y="T5"/>
                  </a:cxn>
                  <a:cxn ang="0">
                    <a:pos x="T6" y="T7"/>
                  </a:cxn>
                  <a:cxn ang="0">
                    <a:pos x="T8" y="T9"/>
                  </a:cxn>
                </a:cxnLst>
                <a:rect l="0" t="0" r="r" b="b"/>
                <a:pathLst>
                  <a:path w="35" h="44">
                    <a:moveTo>
                      <a:pt x="27" y="44"/>
                    </a:moveTo>
                    <a:cubicBezTo>
                      <a:pt x="25" y="28"/>
                      <a:pt x="15" y="14"/>
                      <a:pt x="0" y="7"/>
                    </a:cubicBezTo>
                    <a:cubicBezTo>
                      <a:pt x="3" y="0"/>
                      <a:pt x="3" y="0"/>
                      <a:pt x="3" y="0"/>
                    </a:cubicBezTo>
                    <a:cubicBezTo>
                      <a:pt x="21" y="8"/>
                      <a:pt x="33" y="24"/>
                      <a:pt x="35" y="44"/>
                    </a:cubicBezTo>
                    <a:lnTo>
                      <a:pt x="27"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7"/>
              <p:cNvSpPr>
                <a:spLocks/>
              </p:cNvSpPr>
              <p:nvPr/>
            </p:nvSpPr>
            <p:spPr bwMode="auto">
              <a:xfrm>
                <a:off x="11969750" y="2498725"/>
                <a:ext cx="180975" cy="134938"/>
              </a:xfrm>
              <a:custGeom>
                <a:avLst/>
                <a:gdLst>
                  <a:gd name="T0" fmla="*/ 86 w 114"/>
                  <a:gd name="T1" fmla="*/ 85 h 85"/>
                  <a:gd name="T2" fmla="*/ 67 w 114"/>
                  <a:gd name="T3" fmla="*/ 85 h 85"/>
                  <a:gd name="T4" fmla="*/ 67 w 114"/>
                  <a:gd name="T5" fmla="*/ 38 h 85"/>
                  <a:gd name="T6" fmla="*/ 95 w 114"/>
                  <a:gd name="T7" fmla="*/ 38 h 85"/>
                  <a:gd name="T8" fmla="*/ 95 w 114"/>
                  <a:gd name="T9" fmla="*/ 19 h 85"/>
                  <a:gd name="T10" fmla="*/ 19 w 114"/>
                  <a:gd name="T11" fmla="*/ 19 h 85"/>
                  <a:gd name="T12" fmla="*/ 19 w 114"/>
                  <a:gd name="T13" fmla="*/ 38 h 85"/>
                  <a:gd name="T14" fmla="*/ 48 w 114"/>
                  <a:gd name="T15" fmla="*/ 38 h 85"/>
                  <a:gd name="T16" fmla="*/ 48 w 114"/>
                  <a:gd name="T17" fmla="*/ 85 h 85"/>
                  <a:gd name="T18" fmla="*/ 29 w 114"/>
                  <a:gd name="T19" fmla="*/ 85 h 85"/>
                  <a:gd name="T20" fmla="*/ 29 w 114"/>
                  <a:gd name="T21" fmla="*/ 57 h 85"/>
                  <a:gd name="T22" fmla="*/ 0 w 114"/>
                  <a:gd name="T23" fmla="*/ 57 h 85"/>
                  <a:gd name="T24" fmla="*/ 0 w 114"/>
                  <a:gd name="T25" fmla="*/ 0 h 85"/>
                  <a:gd name="T26" fmla="*/ 114 w 114"/>
                  <a:gd name="T27" fmla="*/ 0 h 85"/>
                  <a:gd name="T28" fmla="*/ 114 w 114"/>
                  <a:gd name="T29" fmla="*/ 57 h 85"/>
                  <a:gd name="T30" fmla="*/ 86 w 114"/>
                  <a:gd name="T31" fmla="*/ 57 h 85"/>
                  <a:gd name="T32" fmla="*/ 86 w 114"/>
                  <a:gd name="T33"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 h="85">
                    <a:moveTo>
                      <a:pt x="86" y="85"/>
                    </a:moveTo>
                    <a:lnTo>
                      <a:pt x="67" y="85"/>
                    </a:lnTo>
                    <a:lnTo>
                      <a:pt x="67" y="38"/>
                    </a:lnTo>
                    <a:lnTo>
                      <a:pt x="95" y="38"/>
                    </a:lnTo>
                    <a:lnTo>
                      <a:pt x="95" y="19"/>
                    </a:lnTo>
                    <a:lnTo>
                      <a:pt x="19" y="19"/>
                    </a:lnTo>
                    <a:lnTo>
                      <a:pt x="19" y="38"/>
                    </a:lnTo>
                    <a:lnTo>
                      <a:pt x="48" y="38"/>
                    </a:lnTo>
                    <a:lnTo>
                      <a:pt x="48" y="85"/>
                    </a:lnTo>
                    <a:lnTo>
                      <a:pt x="29" y="85"/>
                    </a:lnTo>
                    <a:lnTo>
                      <a:pt x="29" y="57"/>
                    </a:lnTo>
                    <a:lnTo>
                      <a:pt x="0" y="57"/>
                    </a:lnTo>
                    <a:lnTo>
                      <a:pt x="0" y="0"/>
                    </a:lnTo>
                    <a:lnTo>
                      <a:pt x="114" y="0"/>
                    </a:lnTo>
                    <a:lnTo>
                      <a:pt x="114" y="57"/>
                    </a:lnTo>
                    <a:lnTo>
                      <a:pt x="86" y="57"/>
                    </a:lnTo>
                    <a:lnTo>
                      <a:pt x="86"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8"/>
              <p:cNvSpPr>
                <a:spLocks/>
              </p:cNvSpPr>
              <p:nvPr/>
            </p:nvSpPr>
            <p:spPr bwMode="auto">
              <a:xfrm>
                <a:off x="12199938" y="2562225"/>
                <a:ext cx="68263" cy="68263"/>
              </a:xfrm>
              <a:custGeom>
                <a:avLst/>
                <a:gdLst>
                  <a:gd name="T0" fmla="*/ 14 w 43"/>
                  <a:gd name="T1" fmla="*/ 43 h 43"/>
                  <a:gd name="T2" fmla="*/ 0 w 43"/>
                  <a:gd name="T3" fmla="*/ 29 h 43"/>
                  <a:gd name="T4" fmla="*/ 28 w 43"/>
                  <a:gd name="T5" fmla="*/ 0 h 43"/>
                  <a:gd name="T6" fmla="*/ 43 w 43"/>
                  <a:gd name="T7" fmla="*/ 15 h 43"/>
                  <a:gd name="T8" fmla="*/ 14 w 43"/>
                  <a:gd name="T9" fmla="*/ 43 h 43"/>
                </a:gdLst>
                <a:ahLst/>
                <a:cxnLst>
                  <a:cxn ang="0">
                    <a:pos x="T0" y="T1"/>
                  </a:cxn>
                  <a:cxn ang="0">
                    <a:pos x="T2" y="T3"/>
                  </a:cxn>
                  <a:cxn ang="0">
                    <a:pos x="T4" y="T5"/>
                  </a:cxn>
                  <a:cxn ang="0">
                    <a:pos x="T6" y="T7"/>
                  </a:cxn>
                  <a:cxn ang="0">
                    <a:pos x="T8" y="T9"/>
                  </a:cxn>
                </a:cxnLst>
                <a:rect l="0" t="0" r="r" b="b"/>
                <a:pathLst>
                  <a:path w="43" h="43">
                    <a:moveTo>
                      <a:pt x="14" y="43"/>
                    </a:moveTo>
                    <a:lnTo>
                      <a:pt x="0" y="29"/>
                    </a:lnTo>
                    <a:lnTo>
                      <a:pt x="28" y="0"/>
                    </a:lnTo>
                    <a:lnTo>
                      <a:pt x="43" y="15"/>
                    </a:lnTo>
                    <a:lnTo>
                      <a:pt x="14"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9"/>
              <p:cNvSpPr>
                <a:spLocks/>
              </p:cNvSpPr>
              <p:nvPr/>
            </p:nvSpPr>
            <p:spPr bwMode="auto">
              <a:xfrm>
                <a:off x="12225338" y="2543175"/>
                <a:ext cx="60325" cy="60325"/>
              </a:xfrm>
              <a:custGeom>
                <a:avLst/>
                <a:gdLst>
                  <a:gd name="T0" fmla="*/ 27 w 38"/>
                  <a:gd name="T1" fmla="*/ 38 h 38"/>
                  <a:gd name="T2" fmla="*/ 0 w 38"/>
                  <a:gd name="T3" fmla="*/ 12 h 38"/>
                  <a:gd name="T4" fmla="*/ 12 w 38"/>
                  <a:gd name="T5" fmla="*/ 0 h 38"/>
                  <a:gd name="T6" fmla="*/ 38 w 38"/>
                  <a:gd name="T7" fmla="*/ 27 h 38"/>
                  <a:gd name="T8" fmla="*/ 27 w 38"/>
                  <a:gd name="T9" fmla="*/ 38 h 38"/>
                </a:gdLst>
                <a:ahLst/>
                <a:cxnLst>
                  <a:cxn ang="0">
                    <a:pos x="T0" y="T1"/>
                  </a:cxn>
                  <a:cxn ang="0">
                    <a:pos x="T2" y="T3"/>
                  </a:cxn>
                  <a:cxn ang="0">
                    <a:pos x="T4" y="T5"/>
                  </a:cxn>
                  <a:cxn ang="0">
                    <a:pos x="T6" y="T7"/>
                  </a:cxn>
                  <a:cxn ang="0">
                    <a:pos x="T8" y="T9"/>
                  </a:cxn>
                </a:cxnLst>
                <a:rect l="0" t="0" r="r" b="b"/>
                <a:pathLst>
                  <a:path w="38" h="38">
                    <a:moveTo>
                      <a:pt x="27" y="38"/>
                    </a:moveTo>
                    <a:lnTo>
                      <a:pt x="0" y="12"/>
                    </a:lnTo>
                    <a:lnTo>
                      <a:pt x="12" y="0"/>
                    </a:lnTo>
                    <a:lnTo>
                      <a:pt x="38" y="27"/>
                    </a:lnTo>
                    <a:lnTo>
                      <a:pt x="27"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10"/>
              <p:cNvSpPr>
                <a:spLocks/>
              </p:cNvSpPr>
              <p:nvPr/>
            </p:nvSpPr>
            <p:spPr bwMode="auto">
              <a:xfrm>
                <a:off x="12045950" y="2663825"/>
                <a:ext cx="134938" cy="136525"/>
              </a:xfrm>
              <a:custGeom>
                <a:avLst/>
                <a:gdLst>
                  <a:gd name="T0" fmla="*/ 85 w 85"/>
                  <a:gd name="T1" fmla="*/ 86 h 86"/>
                  <a:gd name="T2" fmla="*/ 0 w 85"/>
                  <a:gd name="T3" fmla="*/ 86 h 86"/>
                  <a:gd name="T4" fmla="*/ 0 w 85"/>
                  <a:gd name="T5" fmla="*/ 0 h 86"/>
                  <a:gd name="T6" fmla="*/ 19 w 85"/>
                  <a:gd name="T7" fmla="*/ 0 h 86"/>
                  <a:gd name="T8" fmla="*/ 19 w 85"/>
                  <a:gd name="T9" fmla="*/ 67 h 86"/>
                  <a:gd name="T10" fmla="*/ 85 w 85"/>
                  <a:gd name="T11" fmla="*/ 67 h 86"/>
                  <a:gd name="T12" fmla="*/ 85 w 85"/>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85" h="86">
                    <a:moveTo>
                      <a:pt x="85" y="86"/>
                    </a:moveTo>
                    <a:lnTo>
                      <a:pt x="0" y="86"/>
                    </a:lnTo>
                    <a:lnTo>
                      <a:pt x="0" y="0"/>
                    </a:lnTo>
                    <a:lnTo>
                      <a:pt x="19" y="0"/>
                    </a:lnTo>
                    <a:lnTo>
                      <a:pt x="19" y="67"/>
                    </a:lnTo>
                    <a:lnTo>
                      <a:pt x="85" y="67"/>
                    </a:lnTo>
                    <a:lnTo>
                      <a:pt x="85"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6" name="组合 5"/>
          <p:cNvGrpSpPr/>
          <p:nvPr/>
        </p:nvGrpSpPr>
        <p:grpSpPr>
          <a:xfrm>
            <a:off x="4628728" y="2303579"/>
            <a:ext cx="1944526" cy="1980220"/>
            <a:chOff x="4628728" y="2303579"/>
            <a:chExt cx="1944526" cy="1980220"/>
          </a:xfrm>
        </p:grpSpPr>
        <p:grpSp>
          <p:nvGrpSpPr>
            <p:cNvPr id="75" name="组合 74"/>
            <p:cNvGrpSpPr/>
            <p:nvPr/>
          </p:nvGrpSpPr>
          <p:grpSpPr>
            <a:xfrm>
              <a:off x="4628728" y="2303579"/>
              <a:ext cx="1944526" cy="1980220"/>
              <a:chOff x="503238" y="2332607"/>
              <a:chExt cx="1944526" cy="1980220"/>
            </a:xfrm>
          </p:grpSpPr>
          <p:sp>
            <p:nvSpPr>
              <p:cNvPr id="76" name="矩形 75"/>
              <p:cNvSpPr/>
              <p:nvPr/>
            </p:nvSpPr>
            <p:spPr>
              <a:xfrm>
                <a:off x="503238" y="2332607"/>
                <a:ext cx="1944526" cy="1980220"/>
              </a:xfrm>
              <a:prstGeom prst="rect">
                <a:avLst/>
              </a:prstGeom>
              <a:solidFill>
                <a:schemeClr val="bg1"/>
              </a:solidFill>
              <a:ln w="3175">
                <a:solidFill>
                  <a:schemeClr val="bg1">
                    <a:lumMod val="85000"/>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76"/>
              <p:cNvSpPr/>
              <p:nvPr/>
            </p:nvSpPr>
            <p:spPr>
              <a:xfrm>
                <a:off x="596891" y="2515543"/>
                <a:ext cx="928459" cy="276999"/>
              </a:xfrm>
              <a:prstGeom prst="rect">
                <a:avLst/>
              </a:prstGeom>
            </p:spPr>
            <p:txBody>
              <a:bodyPr wrap="none">
                <a:spAutoFit/>
              </a:bodyPr>
              <a:lstStyle/>
              <a:p>
                <a:r>
                  <a:rPr lang="en-US" altLang="zh-CN" sz="1200" dirty="0" smtClean="0">
                    <a:solidFill>
                      <a:srgbClr val="0563B8"/>
                    </a:solidFill>
                    <a:latin typeface="Century Gothic" panose="020B0502020202020204" pitchFamily="34" charset="0"/>
                    <a:cs typeface="Arial" panose="020B0604020202020204" pitchFamily="34" charset="0"/>
                  </a:rPr>
                  <a:t>June 2013</a:t>
                </a:r>
                <a:endParaRPr lang="en-US" altLang="zh-CN" sz="1200" dirty="0">
                  <a:solidFill>
                    <a:srgbClr val="0563B8"/>
                  </a:solidFill>
                  <a:latin typeface="Century Gothic" panose="020B0502020202020204" pitchFamily="34" charset="0"/>
                  <a:cs typeface="Arial" panose="020B0604020202020204" pitchFamily="34" charset="0"/>
                </a:endParaRPr>
              </a:p>
            </p:txBody>
          </p:sp>
          <p:sp>
            <p:nvSpPr>
              <p:cNvPr id="78" name="矩形 77"/>
              <p:cNvSpPr/>
              <p:nvPr/>
            </p:nvSpPr>
            <p:spPr>
              <a:xfrm>
                <a:off x="503238" y="2823319"/>
                <a:ext cx="1944526" cy="547687"/>
              </a:xfrm>
              <a:prstGeom prst="rect">
                <a:avLst/>
              </a:prstGeom>
              <a:solidFill>
                <a:srgbClr val="0563B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矩形 78"/>
              <p:cNvSpPr/>
              <p:nvPr/>
            </p:nvSpPr>
            <p:spPr>
              <a:xfrm>
                <a:off x="596891" y="2806253"/>
                <a:ext cx="1747594" cy="307777"/>
              </a:xfrm>
              <a:prstGeom prst="rect">
                <a:avLst/>
              </a:prstGeom>
            </p:spPr>
            <p:txBody>
              <a:bodyPr wrap="none">
                <a:spAutoFit/>
              </a:bodyPr>
              <a:lstStyle/>
              <a:p>
                <a:r>
                  <a:rPr lang="en-US" altLang="zh-CN" sz="1400" dirty="0" smtClean="0">
                    <a:solidFill>
                      <a:schemeClr val="bg1"/>
                    </a:solidFill>
                    <a:latin typeface="Century Gothic" panose="020B0502020202020204" pitchFamily="34" charset="0"/>
                    <a:cs typeface="Arial" panose="020B0604020202020204" pitchFamily="34" charset="0"/>
                  </a:rPr>
                  <a:t>Increaser profit by</a:t>
                </a:r>
                <a:endParaRPr lang="en-US" altLang="zh-CN" sz="1400" dirty="0">
                  <a:solidFill>
                    <a:schemeClr val="bg1"/>
                  </a:solidFill>
                  <a:latin typeface="Century Gothic" panose="020B0502020202020204" pitchFamily="34" charset="0"/>
                  <a:cs typeface="Arial" panose="020B0604020202020204" pitchFamily="34" charset="0"/>
                </a:endParaRPr>
              </a:p>
            </p:txBody>
          </p:sp>
          <p:sp>
            <p:nvSpPr>
              <p:cNvPr id="80" name="矩形 79"/>
              <p:cNvSpPr/>
              <p:nvPr/>
            </p:nvSpPr>
            <p:spPr>
              <a:xfrm>
                <a:off x="596891" y="2987590"/>
                <a:ext cx="668773" cy="400110"/>
              </a:xfrm>
              <a:prstGeom prst="rect">
                <a:avLst/>
              </a:prstGeom>
            </p:spPr>
            <p:txBody>
              <a:bodyPr wrap="none">
                <a:spAutoFit/>
              </a:bodyPr>
              <a:lstStyle/>
              <a:p>
                <a:r>
                  <a:rPr lang="en-US" altLang="zh-CN" sz="2000" dirty="0" smtClean="0">
                    <a:solidFill>
                      <a:schemeClr val="bg1"/>
                    </a:solidFill>
                    <a:latin typeface="Century Gothic" panose="020B0502020202020204" pitchFamily="34" charset="0"/>
                    <a:cs typeface="Arial" panose="020B0604020202020204" pitchFamily="34" charset="0"/>
                  </a:rPr>
                  <a:t>30%</a:t>
                </a:r>
                <a:endParaRPr lang="en-US" altLang="zh-CN" sz="2000" dirty="0">
                  <a:solidFill>
                    <a:schemeClr val="bg1"/>
                  </a:solidFill>
                  <a:latin typeface="Century Gothic" panose="020B0502020202020204" pitchFamily="34" charset="0"/>
                  <a:cs typeface="Arial" panose="020B0604020202020204" pitchFamily="34" charset="0"/>
                </a:endParaRPr>
              </a:p>
            </p:txBody>
          </p:sp>
        </p:grpSp>
        <p:grpSp>
          <p:nvGrpSpPr>
            <p:cNvPr id="113" name="组合 112"/>
            <p:cNvGrpSpPr/>
            <p:nvPr/>
          </p:nvGrpSpPr>
          <p:grpSpPr>
            <a:xfrm>
              <a:off x="4901388" y="3775277"/>
              <a:ext cx="356513" cy="344091"/>
              <a:chOff x="11834813" y="3744913"/>
              <a:chExt cx="455613" cy="439738"/>
            </a:xfrm>
            <a:solidFill>
              <a:srgbClr val="697E92"/>
            </a:solidFill>
          </p:grpSpPr>
          <p:sp>
            <p:nvSpPr>
              <p:cNvPr id="96" name="Freeform 11"/>
              <p:cNvSpPr>
                <a:spLocks/>
              </p:cNvSpPr>
              <p:nvPr/>
            </p:nvSpPr>
            <p:spPr bwMode="auto">
              <a:xfrm>
                <a:off x="11834813" y="3763963"/>
                <a:ext cx="455613" cy="300038"/>
              </a:xfrm>
              <a:custGeom>
                <a:avLst/>
                <a:gdLst>
                  <a:gd name="T0" fmla="*/ 263 w 287"/>
                  <a:gd name="T1" fmla="*/ 189 h 189"/>
                  <a:gd name="T2" fmla="*/ 78 w 287"/>
                  <a:gd name="T3" fmla="*/ 189 h 189"/>
                  <a:gd name="T4" fmla="*/ 31 w 287"/>
                  <a:gd name="T5" fmla="*/ 18 h 189"/>
                  <a:gd name="T6" fmla="*/ 0 w 287"/>
                  <a:gd name="T7" fmla="*/ 18 h 189"/>
                  <a:gd name="T8" fmla="*/ 0 w 287"/>
                  <a:gd name="T9" fmla="*/ 0 h 189"/>
                  <a:gd name="T10" fmla="*/ 45 w 287"/>
                  <a:gd name="T11" fmla="*/ 0 h 189"/>
                  <a:gd name="T12" fmla="*/ 92 w 287"/>
                  <a:gd name="T13" fmla="*/ 170 h 189"/>
                  <a:gd name="T14" fmla="*/ 249 w 287"/>
                  <a:gd name="T15" fmla="*/ 170 h 189"/>
                  <a:gd name="T16" fmla="*/ 263 w 287"/>
                  <a:gd name="T17" fmla="*/ 85 h 189"/>
                  <a:gd name="T18" fmla="*/ 114 w 287"/>
                  <a:gd name="T19" fmla="*/ 85 h 189"/>
                  <a:gd name="T20" fmla="*/ 114 w 287"/>
                  <a:gd name="T21" fmla="*/ 66 h 189"/>
                  <a:gd name="T22" fmla="*/ 287 w 287"/>
                  <a:gd name="T23" fmla="*/ 66 h 189"/>
                  <a:gd name="T24" fmla="*/ 263 w 287"/>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7" h="189">
                    <a:moveTo>
                      <a:pt x="263" y="189"/>
                    </a:moveTo>
                    <a:lnTo>
                      <a:pt x="78" y="189"/>
                    </a:lnTo>
                    <a:lnTo>
                      <a:pt x="31" y="18"/>
                    </a:lnTo>
                    <a:lnTo>
                      <a:pt x="0" y="18"/>
                    </a:lnTo>
                    <a:lnTo>
                      <a:pt x="0" y="0"/>
                    </a:lnTo>
                    <a:lnTo>
                      <a:pt x="45" y="0"/>
                    </a:lnTo>
                    <a:lnTo>
                      <a:pt x="92" y="170"/>
                    </a:lnTo>
                    <a:lnTo>
                      <a:pt x="249" y="170"/>
                    </a:lnTo>
                    <a:lnTo>
                      <a:pt x="263" y="85"/>
                    </a:lnTo>
                    <a:lnTo>
                      <a:pt x="114" y="85"/>
                    </a:lnTo>
                    <a:lnTo>
                      <a:pt x="114" y="66"/>
                    </a:lnTo>
                    <a:lnTo>
                      <a:pt x="287" y="66"/>
                    </a:lnTo>
                    <a:lnTo>
                      <a:pt x="263" y="1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12"/>
              <p:cNvSpPr>
                <a:spLocks noEditPoints="1"/>
              </p:cNvSpPr>
              <p:nvPr/>
            </p:nvSpPr>
            <p:spPr bwMode="auto">
              <a:xfrm>
                <a:off x="11955463" y="4094163"/>
                <a:ext cx="90488" cy="90488"/>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8 h 24"/>
                  <a:gd name="T12" fmla="*/ 8 w 24"/>
                  <a:gd name="T13" fmla="*/ 12 h 24"/>
                  <a:gd name="T14" fmla="*/ 12 w 24"/>
                  <a:gd name="T15" fmla="*/ 16 h 24"/>
                  <a:gd name="T16" fmla="*/ 16 w 24"/>
                  <a:gd name="T17" fmla="*/ 12 h 24"/>
                  <a:gd name="T18" fmla="*/ 12 w 24"/>
                  <a:gd name="T19"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5" y="24"/>
                      <a:pt x="0" y="19"/>
                      <a:pt x="0" y="12"/>
                    </a:cubicBezTo>
                    <a:cubicBezTo>
                      <a:pt x="0" y="5"/>
                      <a:pt x="5" y="0"/>
                      <a:pt x="12" y="0"/>
                    </a:cubicBezTo>
                    <a:cubicBezTo>
                      <a:pt x="19" y="0"/>
                      <a:pt x="24" y="5"/>
                      <a:pt x="24" y="12"/>
                    </a:cubicBezTo>
                    <a:cubicBezTo>
                      <a:pt x="24" y="19"/>
                      <a:pt x="19" y="24"/>
                      <a:pt x="12" y="24"/>
                    </a:cubicBezTo>
                    <a:moveTo>
                      <a:pt x="12" y="8"/>
                    </a:moveTo>
                    <a:cubicBezTo>
                      <a:pt x="10" y="8"/>
                      <a:pt x="8" y="10"/>
                      <a:pt x="8" y="12"/>
                    </a:cubicBezTo>
                    <a:cubicBezTo>
                      <a:pt x="8" y="14"/>
                      <a:pt x="10" y="16"/>
                      <a:pt x="12" y="16"/>
                    </a:cubicBezTo>
                    <a:cubicBezTo>
                      <a:pt x="14" y="16"/>
                      <a:pt x="16" y="14"/>
                      <a:pt x="16" y="12"/>
                    </a:cubicBezTo>
                    <a:cubicBezTo>
                      <a:pt x="16" y="10"/>
                      <a:pt x="14" y="8"/>
                      <a:pt x="12"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13"/>
              <p:cNvSpPr>
                <a:spLocks noEditPoints="1"/>
              </p:cNvSpPr>
              <p:nvPr/>
            </p:nvSpPr>
            <p:spPr bwMode="auto">
              <a:xfrm>
                <a:off x="12150725" y="4094163"/>
                <a:ext cx="90488" cy="90488"/>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8 h 24"/>
                  <a:gd name="T12" fmla="*/ 8 w 24"/>
                  <a:gd name="T13" fmla="*/ 12 h 24"/>
                  <a:gd name="T14" fmla="*/ 12 w 24"/>
                  <a:gd name="T15" fmla="*/ 16 h 24"/>
                  <a:gd name="T16" fmla="*/ 16 w 24"/>
                  <a:gd name="T17" fmla="*/ 12 h 24"/>
                  <a:gd name="T18" fmla="*/ 12 w 24"/>
                  <a:gd name="T19"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5" y="24"/>
                      <a:pt x="0" y="19"/>
                      <a:pt x="0" y="12"/>
                    </a:cubicBezTo>
                    <a:cubicBezTo>
                      <a:pt x="0" y="5"/>
                      <a:pt x="5" y="0"/>
                      <a:pt x="12" y="0"/>
                    </a:cubicBezTo>
                    <a:cubicBezTo>
                      <a:pt x="19" y="0"/>
                      <a:pt x="24" y="5"/>
                      <a:pt x="24" y="12"/>
                    </a:cubicBezTo>
                    <a:cubicBezTo>
                      <a:pt x="24" y="19"/>
                      <a:pt x="19" y="24"/>
                      <a:pt x="12" y="24"/>
                    </a:cubicBezTo>
                    <a:moveTo>
                      <a:pt x="12" y="8"/>
                    </a:moveTo>
                    <a:cubicBezTo>
                      <a:pt x="10" y="8"/>
                      <a:pt x="8" y="10"/>
                      <a:pt x="8" y="12"/>
                    </a:cubicBezTo>
                    <a:cubicBezTo>
                      <a:pt x="8" y="14"/>
                      <a:pt x="10" y="16"/>
                      <a:pt x="12" y="16"/>
                    </a:cubicBezTo>
                    <a:cubicBezTo>
                      <a:pt x="14" y="16"/>
                      <a:pt x="16" y="14"/>
                      <a:pt x="16" y="12"/>
                    </a:cubicBezTo>
                    <a:cubicBezTo>
                      <a:pt x="16" y="10"/>
                      <a:pt x="14" y="8"/>
                      <a:pt x="12"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Rectangle 14"/>
              <p:cNvSpPr>
                <a:spLocks noChangeArrowheads="1"/>
              </p:cNvSpPr>
              <p:nvPr/>
            </p:nvSpPr>
            <p:spPr bwMode="auto">
              <a:xfrm>
                <a:off x="12045950" y="3929063"/>
                <a:ext cx="30163" cy="74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Rectangle 15"/>
              <p:cNvSpPr>
                <a:spLocks noChangeArrowheads="1"/>
              </p:cNvSpPr>
              <p:nvPr/>
            </p:nvSpPr>
            <p:spPr bwMode="auto">
              <a:xfrm>
                <a:off x="12136438" y="3929063"/>
                <a:ext cx="30163" cy="74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16"/>
              <p:cNvSpPr>
                <a:spLocks/>
              </p:cNvSpPr>
              <p:nvPr/>
            </p:nvSpPr>
            <p:spPr bwMode="auto">
              <a:xfrm>
                <a:off x="12015788" y="3763963"/>
                <a:ext cx="107950" cy="74613"/>
              </a:xfrm>
              <a:custGeom>
                <a:avLst/>
                <a:gdLst>
                  <a:gd name="T0" fmla="*/ 19 w 68"/>
                  <a:gd name="T1" fmla="*/ 47 h 47"/>
                  <a:gd name="T2" fmla="*/ 0 w 68"/>
                  <a:gd name="T3" fmla="*/ 47 h 47"/>
                  <a:gd name="T4" fmla="*/ 0 w 68"/>
                  <a:gd name="T5" fmla="*/ 21 h 47"/>
                  <a:gd name="T6" fmla="*/ 64 w 68"/>
                  <a:gd name="T7" fmla="*/ 0 h 47"/>
                  <a:gd name="T8" fmla="*/ 68 w 68"/>
                  <a:gd name="T9" fmla="*/ 18 h 47"/>
                  <a:gd name="T10" fmla="*/ 19 w 68"/>
                  <a:gd name="T11" fmla="*/ 35 h 47"/>
                  <a:gd name="T12" fmla="*/ 19 w 68"/>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68" h="47">
                    <a:moveTo>
                      <a:pt x="19" y="47"/>
                    </a:moveTo>
                    <a:lnTo>
                      <a:pt x="0" y="47"/>
                    </a:lnTo>
                    <a:lnTo>
                      <a:pt x="0" y="21"/>
                    </a:lnTo>
                    <a:lnTo>
                      <a:pt x="64" y="0"/>
                    </a:lnTo>
                    <a:lnTo>
                      <a:pt x="68" y="18"/>
                    </a:lnTo>
                    <a:lnTo>
                      <a:pt x="19" y="35"/>
                    </a:lnTo>
                    <a:lnTo>
                      <a:pt x="19"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17"/>
              <p:cNvSpPr>
                <a:spLocks/>
              </p:cNvSpPr>
              <p:nvPr/>
            </p:nvSpPr>
            <p:spPr bwMode="auto">
              <a:xfrm>
                <a:off x="12106275" y="3744913"/>
                <a:ext cx="149225" cy="93663"/>
              </a:xfrm>
              <a:custGeom>
                <a:avLst/>
                <a:gdLst>
                  <a:gd name="T0" fmla="*/ 94 w 94"/>
                  <a:gd name="T1" fmla="*/ 59 h 59"/>
                  <a:gd name="T2" fmla="*/ 75 w 94"/>
                  <a:gd name="T3" fmla="*/ 59 h 59"/>
                  <a:gd name="T4" fmla="*/ 75 w 94"/>
                  <a:gd name="T5" fmla="*/ 38 h 59"/>
                  <a:gd name="T6" fmla="*/ 19 w 94"/>
                  <a:gd name="T7" fmla="*/ 23 h 59"/>
                  <a:gd name="T8" fmla="*/ 19 w 94"/>
                  <a:gd name="T9" fmla="*/ 59 h 59"/>
                  <a:gd name="T10" fmla="*/ 0 w 94"/>
                  <a:gd name="T11" fmla="*/ 59 h 59"/>
                  <a:gd name="T12" fmla="*/ 0 w 94"/>
                  <a:gd name="T13" fmla="*/ 0 h 59"/>
                  <a:gd name="T14" fmla="*/ 94 w 94"/>
                  <a:gd name="T15" fmla="*/ 23 h 59"/>
                  <a:gd name="T16" fmla="*/ 94 w 94"/>
                  <a:gd name="T17"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59">
                    <a:moveTo>
                      <a:pt x="94" y="59"/>
                    </a:moveTo>
                    <a:lnTo>
                      <a:pt x="75" y="59"/>
                    </a:lnTo>
                    <a:lnTo>
                      <a:pt x="75" y="38"/>
                    </a:lnTo>
                    <a:lnTo>
                      <a:pt x="19" y="23"/>
                    </a:lnTo>
                    <a:lnTo>
                      <a:pt x="19" y="59"/>
                    </a:lnTo>
                    <a:lnTo>
                      <a:pt x="0" y="59"/>
                    </a:lnTo>
                    <a:lnTo>
                      <a:pt x="0" y="0"/>
                    </a:lnTo>
                    <a:lnTo>
                      <a:pt x="94" y="23"/>
                    </a:lnTo>
                    <a:lnTo>
                      <a:pt x="94"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7" name="组合 6"/>
          <p:cNvGrpSpPr/>
          <p:nvPr/>
        </p:nvGrpSpPr>
        <p:grpSpPr>
          <a:xfrm>
            <a:off x="6691474" y="2303579"/>
            <a:ext cx="1944526" cy="1980220"/>
            <a:chOff x="6691474" y="2303579"/>
            <a:chExt cx="1944526" cy="1980220"/>
          </a:xfrm>
        </p:grpSpPr>
        <p:sp>
          <p:nvSpPr>
            <p:cNvPr id="82" name="矩形 81"/>
            <p:cNvSpPr/>
            <p:nvPr/>
          </p:nvSpPr>
          <p:spPr>
            <a:xfrm>
              <a:off x="6691474" y="2303579"/>
              <a:ext cx="1944526" cy="1980220"/>
            </a:xfrm>
            <a:prstGeom prst="rect">
              <a:avLst/>
            </a:prstGeom>
            <a:solidFill>
              <a:schemeClr val="bg1"/>
            </a:solidFill>
            <a:ln w="3175">
              <a:solidFill>
                <a:schemeClr val="bg1">
                  <a:lumMod val="85000"/>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矩形 82"/>
            <p:cNvSpPr/>
            <p:nvPr/>
          </p:nvSpPr>
          <p:spPr>
            <a:xfrm>
              <a:off x="6785127" y="2486515"/>
              <a:ext cx="846707" cy="276999"/>
            </a:xfrm>
            <a:prstGeom prst="rect">
              <a:avLst/>
            </a:prstGeom>
          </p:spPr>
          <p:txBody>
            <a:bodyPr wrap="none">
              <a:spAutoFit/>
            </a:bodyPr>
            <a:lstStyle/>
            <a:p>
              <a:r>
                <a:rPr lang="en-US" altLang="zh-CN" sz="1200" dirty="0" smtClean="0">
                  <a:solidFill>
                    <a:srgbClr val="0563B8"/>
                  </a:solidFill>
                  <a:latin typeface="Century Gothic" panose="020B0502020202020204" pitchFamily="34" charset="0"/>
                  <a:cs typeface="Arial" panose="020B0604020202020204" pitchFamily="34" charset="0"/>
                </a:rPr>
                <a:t>July 2013</a:t>
              </a:r>
              <a:endParaRPr lang="en-US" altLang="zh-CN" sz="1200" dirty="0">
                <a:solidFill>
                  <a:srgbClr val="0563B8"/>
                </a:solidFill>
                <a:latin typeface="Century Gothic" panose="020B0502020202020204" pitchFamily="34" charset="0"/>
                <a:cs typeface="Arial" panose="020B0604020202020204" pitchFamily="34" charset="0"/>
              </a:endParaRPr>
            </a:p>
          </p:txBody>
        </p:sp>
        <p:sp>
          <p:nvSpPr>
            <p:cNvPr id="84" name="矩形 83"/>
            <p:cNvSpPr/>
            <p:nvPr/>
          </p:nvSpPr>
          <p:spPr>
            <a:xfrm>
              <a:off x="6691474" y="2794291"/>
              <a:ext cx="1944526" cy="547687"/>
            </a:xfrm>
            <a:prstGeom prst="rect">
              <a:avLst/>
            </a:prstGeom>
            <a:solidFill>
              <a:srgbClr val="0563B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84"/>
            <p:cNvSpPr/>
            <p:nvPr/>
          </p:nvSpPr>
          <p:spPr>
            <a:xfrm>
              <a:off x="6785127" y="2777225"/>
              <a:ext cx="1747594" cy="307777"/>
            </a:xfrm>
            <a:prstGeom prst="rect">
              <a:avLst/>
            </a:prstGeom>
          </p:spPr>
          <p:txBody>
            <a:bodyPr wrap="none">
              <a:spAutoFit/>
            </a:bodyPr>
            <a:lstStyle/>
            <a:p>
              <a:r>
                <a:rPr lang="en-US" altLang="zh-CN" sz="1400" dirty="0" smtClean="0">
                  <a:solidFill>
                    <a:schemeClr val="bg1"/>
                  </a:solidFill>
                  <a:latin typeface="Century Gothic" panose="020B0502020202020204" pitchFamily="34" charset="0"/>
                  <a:cs typeface="Arial" panose="020B0604020202020204" pitchFamily="34" charset="0"/>
                </a:rPr>
                <a:t>Increaser profit by</a:t>
              </a:r>
              <a:endParaRPr lang="en-US" altLang="zh-CN" sz="1400" dirty="0">
                <a:solidFill>
                  <a:schemeClr val="bg1"/>
                </a:solidFill>
                <a:latin typeface="Century Gothic" panose="020B0502020202020204" pitchFamily="34" charset="0"/>
                <a:cs typeface="Arial" panose="020B0604020202020204" pitchFamily="34" charset="0"/>
              </a:endParaRPr>
            </a:p>
          </p:txBody>
        </p:sp>
        <p:sp>
          <p:nvSpPr>
            <p:cNvPr id="86" name="矩形 85"/>
            <p:cNvSpPr/>
            <p:nvPr/>
          </p:nvSpPr>
          <p:spPr>
            <a:xfrm>
              <a:off x="6785127" y="2950942"/>
              <a:ext cx="668773" cy="400110"/>
            </a:xfrm>
            <a:prstGeom prst="rect">
              <a:avLst/>
            </a:prstGeom>
          </p:spPr>
          <p:txBody>
            <a:bodyPr wrap="none">
              <a:spAutoFit/>
            </a:bodyPr>
            <a:lstStyle/>
            <a:p>
              <a:r>
                <a:rPr lang="en-US" altLang="zh-CN" sz="2000" dirty="0" smtClean="0">
                  <a:solidFill>
                    <a:schemeClr val="bg1"/>
                  </a:solidFill>
                  <a:latin typeface="Century Gothic" panose="020B0502020202020204" pitchFamily="34" charset="0"/>
                  <a:cs typeface="Arial" panose="020B0604020202020204" pitchFamily="34" charset="0"/>
                </a:rPr>
                <a:t>30%</a:t>
              </a:r>
              <a:endParaRPr lang="en-US" altLang="zh-CN" sz="2000" dirty="0">
                <a:solidFill>
                  <a:schemeClr val="bg1"/>
                </a:solidFill>
                <a:latin typeface="Century Gothic" panose="020B0502020202020204" pitchFamily="34" charset="0"/>
                <a:cs typeface="Arial" panose="020B0604020202020204" pitchFamily="34" charset="0"/>
              </a:endParaRPr>
            </a:p>
          </p:txBody>
        </p:sp>
        <p:grpSp>
          <p:nvGrpSpPr>
            <p:cNvPr id="114" name="组合 113"/>
            <p:cNvGrpSpPr/>
            <p:nvPr/>
          </p:nvGrpSpPr>
          <p:grpSpPr>
            <a:xfrm>
              <a:off x="6933803" y="3775277"/>
              <a:ext cx="371420" cy="371419"/>
              <a:chOff x="13057188" y="3740150"/>
              <a:chExt cx="474663" cy="474663"/>
            </a:xfrm>
            <a:solidFill>
              <a:srgbClr val="697E92"/>
            </a:solidFill>
          </p:grpSpPr>
          <p:sp>
            <p:nvSpPr>
              <p:cNvPr id="103" name="Freeform 18"/>
              <p:cNvSpPr>
                <a:spLocks/>
              </p:cNvSpPr>
              <p:nvPr/>
            </p:nvSpPr>
            <p:spPr bwMode="auto">
              <a:xfrm>
                <a:off x="13114338" y="4019550"/>
                <a:ext cx="360363" cy="195263"/>
              </a:xfrm>
              <a:custGeom>
                <a:avLst/>
                <a:gdLst>
                  <a:gd name="T0" fmla="*/ 227 w 227"/>
                  <a:gd name="T1" fmla="*/ 123 h 123"/>
                  <a:gd name="T2" fmla="*/ 0 w 227"/>
                  <a:gd name="T3" fmla="*/ 123 h 123"/>
                  <a:gd name="T4" fmla="*/ 0 w 227"/>
                  <a:gd name="T5" fmla="*/ 0 h 123"/>
                  <a:gd name="T6" fmla="*/ 19 w 227"/>
                  <a:gd name="T7" fmla="*/ 0 h 123"/>
                  <a:gd name="T8" fmla="*/ 19 w 227"/>
                  <a:gd name="T9" fmla="*/ 104 h 123"/>
                  <a:gd name="T10" fmla="*/ 208 w 227"/>
                  <a:gd name="T11" fmla="*/ 104 h 123"/>
                  <a:gd name="T12" fmla="*/ 208 w 227"/>
                  <a:gd name="T13" fmla="*/ 0 h 123"/>
                  <a:gd name="T14" fmla="*/ 227 w 227"/>
                  <a:gd name="T15" fmla="*/ 0 h 123"/>
                  <a:gd name="T16" fmla="*/ 227 w 227"/>
                  <a:gd name="T1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123">
                    <a:moveTo>
                      <a:pt x="227" y="123"/>
                    </a:moveTo>
                    <a:lnTo>
                      <a:pt x="0" y="123"/>
                    </a:lnTo>
                    <a:lnTo>
                      <a:pt x="0" y="0"/>
                    </a:lnTo>
                    <a:lnTo>
                      <a:pt x="19" y="0"/>
                    </a:lnTo>
                    <a:lnTo>
                      <a:pt x="19" y="104"/>
                    </a:lnTo>
                    <a:lnTo>
                      <a:pt x="208" y="104"/>
                    </a:lnTo>
                    <a:lnTo>
                      <a:pt x="208" y="0"/>
                    </a:lnTo>
                    <a:lnTo>
                      <a:pt x="227" y="0"/>
                    </a:lnTo>
                    <a:lnTo>
                      <a:pt x="227" y="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19"/>
              <p:cNvSpPr>
                <a:spLocks/>
              </p:cNvSpPr>
              <p:nvPr/>
            </p:nvSpPr>
            <p:spPr bwMode="auto">
              <a:xfrm>
                <a:off x="13057188" y="3740150"/>
                <a:ext cx="474663" cy="274638"/>
              </a:xfrm>
              <a:custGeom>
                <a:avLst/>
                <a:gdLst>
                  <a:gd name="T0" fmla="*/ 284 w 299"/>
                  <a:gd name="T1" fmla="*/ 173 h 173"/>
                  <a:gd name="T2" fmla="*/ 149 w 299"/>
                  <a:gd name="T3" fmla="*/ 29 h 173"/>
                  <a:gd name="T4" fmla="*/ 14 w 299"/>
                  <a:gd name="T5" fmla="*/ 173 h 173"/>
                  <a:gd name="T6" fmla="*/ 0 w 299"/>
                  <a:gd name="T7" fmla="*/ 159 h 173"/>
                  <a:gd name="T8" fmla="*/ 149 w 299"/>
                  <a:gd name="T9" fmla="*/ 0 h 173"/>
                  <a:gd name="T10" fmla="*/ 299 w 299"/>
                  <a:gd name="T11" fmla="*/ 159 h 173"/>
                  <a:gd name="T12" fmla="*/ 284 w 299"/>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299" h="173">
                    <a:moveTo>
                      <a:pt x="284" y="173"/>
                    </a:moveTo>
                    <a:lnTo>
                      <a:pt x="149" y="29"/>
                    </a:lnTo>
                    <a:lnTo>
                      <a:pt x="14" y="173"/>
                    </a:lnTo>
                    <a:lnTo>
                      <a:pt x="0" y="159"/>
                    </a:lnTo>
                    <a:lnTo>
                      <a:pt x="149" y="0"/>
                    </a:lnTo>
                    <a:lnTo>
                      <a:pt x="299" y="159"/>
                    </a:lnTo>
                    <a:lnTo>
                      <a:pt x="284"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20"/>
              <p:cNvSpPr>
                <a:spLocks/>
              </p:cNvSpPr>
              <p:nvPr/>
            </p:nvSpPr>
            <p:spPr bwMode="auto">
              <a:xfrm>
                <a:off x="13233400" y="4019550"/>
                <a:ext cx="120650" cy="134938"/>
              </a:xfrm>
              <a:custGeom>
                <a:avLst/>
                <a:gdLst>
                  <a:gd name="T0" fmla="*/ 76 w 76"/>
                  <a:gd name="T1" fmla="*/ 85 h 85"/>
                  <a:gd name="T2" fmla="*/ 57 w 76"/>
                  <a:gd name="T3" fmla="*/ 85 h 85"/>
                  <a:gd name="T4" fmla="*/ 57 w 76"/>
                  <a:gd name="T5" fmla="*/ 19 h 85"/>
                  <a:gd name="T6" fmla="*/ 19 w 76"/>
                  <a:gd name="T7" fmla="*/ 19 h 85"/>
                  <a:gd name="T8" fmla="*/ 19 w 76"/>
                  <a:gd name="T9" fmla="*/ 85 h 85"/>
                  <a:gd name="T10" fmla="*/ 0 w 76"/>
                  <a:gd name="T11" fmla="*/ 85 h 85"/>
                  <a:gd name="T12" fmla="*/ 0 w 76"/>
                  <a:gd name="T13" fmla="*/ 0 h 85"/>
                  <a:gd name="T14" fmla="*/ 76 w 76"/>
                  <a:gd name="T15" fmla="*/ 0 h 85"/>
                  <a:gd name="T16" fmla="*/ 76 w 76"/>
                  <a:gd name="T1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85">
                    <a:moveTo>
                      <a:pt x="76" y="85"/>
                    </a:moveTo>
                    <a:lnTo>
                      <a:pt x="57" y="85"/>
                    </a:lnTo>
                    <a:lnTo>
                      <a:pt x="57" y="19"/>
                    </a:lnTo>
                    <a:lnTo>
                      <a:pt x="19" y="19"/>
                    </a:lnTo>
                    <a:lnTo>
                      <a:pt x="19" y="85"/>
                    </a:lnTo>
                    <a:lnTo>
                      <a:pt x="0" y="85"/>
                    </a:lnTo>
                    <a:lnTo>
                      <a:pt x="0" y="0"/>
                    </a:lnTo>
                    <a:lnTo>
                      <a:pt x="76" y="0"/>
                    </a:lnTo>
                    <a:lnTo>
                      <a:pt x="76"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21"/>
              <p:cNvSpPr>
                <a:spLocks noEditPoints="1"/>
              </p:cNvSpPr>
              <p:nvPr/>
            </p:nvSpPr>
            <p:spPr bwMode="auto">
              <a:xfrm>
                <a:off x="13233400" y="3868738"/>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5" name="组合 4"/>
          <p:cNvGrpSpPr/>
          <p:nvPr/>
        </p:nvGrpSpPr>
        <p:grpSpPr>
          <a:xfrm>
            <a:off x="503238" y="2303579"/>
            <a:ext cx="1944526" cy="1980220"/>
            <a:chOff x="503238" y="2303579"/>
            <a:chExt cx="1944526" cy="1980220"/>
          </a:xfrm>
        </p:grpSpPr>
        <p:sp>
          <p:nvSpPr>
            <p:cNvPr id="31" name="矩形 30"/>
            <p:cNvSpPr/>
            <p:nvPr/>
          </p:nvSpPr>
          <p:spPr>
            <a:xfrm>
              <a:off x="503238" y="2303579"/>
              <a:ext cx="1944526" cy="1980220"/>
            </a:xfrm>
            <a:prstGeom prst="rect">
              <a:avLst/>
            </a:prstGeom>
            <a:solidFill>
              <a:schemeClr val="bg1"/>
            </a:solidFill>
            <a:ln w="3175">
              <a:solidFill>
                <a:schemeClr val="bg1">
                  <a:lumMod val="85000"/>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596891" y="2486515"/>
              <a:ext cx="893193" cy="276999"/>
            </a:xfrm>
            <a:prstGeom prst="rect">
              <a:avLst/>
            </a:prstGeom>
          </p:spPr>
          <p:txBody>
            <a:bodyPr wrap="none">
              <a:spAutoFit/>
            </a:bodyPr>
            <a:lstStyle/>
            <a:p>
              <a:r>
                <a:rPr lang="en-US" altLang="zh-CN" sz="1200" dirty="0" smtClean="0">
                  <a:solidFill>
                    <a:srgbClr val="0563B8"/>
                  </a:solidFill>
                  <a:latin typeface="Century Gothic" panose="020B0502020202020204" pitchFamily="34" charset="0"/>
                  <a:cs typeface="Arial" panose="020B0604020202020204" pitchFamily="34" charset="0"/>
                </a:rPr>
                <a:t>April 2013</a:t>
              </a:r>
              <a:endParaRPr lang="en-US" altLang="zh-CN" sz="1200" dirty="0">
                <a:solidFill>
                  <a:srgbClr val="0563B8"/>
                </a:solidFill>
                <a:latin typeface="Century Gothic" panose="020B0502020202020204" pitchFamily="34" charset="0"/>
                <a:cs typeface="Arial" panose="020B0604020202020204" pitchFamily="34" charset="0"/>
              </a:endParaRPr>
            </a:p>
          </p:txBody>
        </p:sp>
        <p:sp>
          <p:nvSpPr>
            <p:cNvPr id="35" name="矩形 34"/>
            <p:cNvSpPr/>
            <p:nvPr/>
          </p:nvSpPr>
          <p:spPr>
            <a:xfrm>
              <a:off x="503238" y="2794291"/>
              <a:ext cx="1944526" cy="547687"/>
            </a:xfrm>
            <a:prstGeom prst="rect">
              <a:avLst/>
            </a:prstGeom>
            <a:solidFill>
              <a:srgbClr val="0563B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596891" y="2777225"/>
              <a:ext cx="1747594" cy="307777"/>
            </a:xfrm>
            <a:prstGeom prst="rect">
              <a:avLst/>
            </a:prstGeom>
          </p:spPr>
          <p:txBody>
            <a:bodyPr wrap="none">
              <a:spAutoFit/>
            </a:bodyPr>
            <a:lstStyle/>
            <a:p>
              <a:r>
                <a:rPr lang="en-US" altLang="zh-CN" sz="1400" dirty="0" smtClean="0">
                  <a:solidFill>
                    <a:schemeClr val="bg1"/>
                  </a:solidFill>
                  <a:latin typeface="Century Gothic" panose="020B0502020202020204" pitchFamily="34" charset="0"/>
                  <a:cs typeface="Arial" panose="020B0604020202020204" pitchFamily="34" charset="0"/>
                </a:rPr>
                <a:t>Increaser profit by</a:t>
              </a:r>
              <a:endParaRPr lang="en-US" altLang="zh-CN" sz="1400" dirty="0">
                <a:solidFill>
                  <a:schemeClr val="bg1"/>
                </a:solidFill>
                <a:latin typeface="Century Gothic" panose="020B0502020202020204" pitchFamily="34" charset="0"/>
                <a:cs typeface="Arial" panose="020B0604020202020204" pitchFamily="34" charset="0"/>
              </a:endParaRPr>
            </a:p>
          </p:txBody>
        </p:sp>
        <p:sp>
          <p:nvSpPr>
            <p:cNvPr id="68" name="矩形 67"/>
            <p:cNvSpPr/>
            <p:nvPr/>
          </p:nvSpPr>
          <p:spPr>
            <a:xfrm>
              <a:off x="596891" y="2958562"/>
              <a:ext cx="668773" cy="400110"/>
            </a:xfrm>
            <a:prstGeom prst="rect">
              <a:avLst/>
            </a:prstGeom>
          </p:spPr>
          <p:txBody>
            <a:bodyPr wrap="none">
              <a:spAutoFit/>
            </a:bodyPr>
            <a:lstStyle/>
            <a:p>
              <a:r>
                <a:rPr lang="en-US" altLang="zh-CN" sz="2000" dirty="0" smtClean="0">
                  <a:solidFill>
                    <a:schemeClr val="bg1"/>
                  </a:solidFill>
                  <a:latin typeface="Century Gothic" panose="020B0502020202020204" pitchFamily="34" charset="0"/>
                  <a:cs typeface="Arial" panose="020B0604020202020204" pitchFamily="34" charset="0"/>
                </a:rPr>
                <a:t>30%</a:t>
              </a:r>
              <a:endParaRPr lang="en-US" altLang="zh-CN" sz="2000" dirty="0">
                <a:solidFill>
                  <a:schemeClr val="bg1"/>
                </a:solidFill>
                <a:latin typeface="Century Gothic" panose="020B0502020202020204" pitchFamily="34" charset="0"/>
                <a:cs typeface="Arial" panose="020B0604020202020204" pitchFamily="34" charset="0"/>
              </a:endParaRPr>
            </a:p>
          </p:txBody>
        </p:sp>
        <p:grpSp>
          <p:nvGrpSpPr>
            <p:cNvPr id="111" name="组合 110"/>
            <p:cNvGrpSpPr/>
            <p:nvPr/>
          </p:nvGrpSpPr>
          <p:grpSpPr>
            <a:xfrm flipH="1">
              <a:off x="681335" y="3775277"/>
              <a:ext cx="362725" cy="367692"/>
              <a:chOff x="9363075" y="4967288"/>
              <a:chExt cx="463551" cy="469900"/>
            </a:xfrm>
            <a:solidFill>
              <a:srgbClr val="697E92"/>
            </a:solidFill>
          </p:grpSpPr>
          <p:sp>
            <p:nvSpPr>
              <p:cNvPr id="107" name="Freeform 22"/>
              <p:cNvSpPr>
                <a:spLocks/>
              </p:cNvSpPr>
              <p:nvPr/>
            </p:nvSpPr>
            <p:spPr bwMode="auto">
              <a:xfrm>
                <a:off x="9371013" y="5280025"/>
                <a:ext cx="158750" cy="150813"/>
              </a:xfrm>
              <a:custGeom>
                <a:avLst/>
                <a:gdLst>
                  <a:gd name="T0" fmla="*/ 14 w 100"/>
                  <a:gd name="T1" fmla="*/ 95 h 95"/>
                  <a:gd name="T2" fmla="*/ 0 w 100"/>
                  <a:gd name="T3" fmla="*/ 80 h 95"/>
                  <a:gd name="T4" fmla="*/ 85 w 100"/>
                  <a:gd name="T5" fmla="*/ 0 h 95"/>
                  <a:gd name="T6" fmla="*/ 100 w 100"/>
                  <a:gd name="T7" fmla="*/ 14 h 95"/>
                  <a:gd name="T8" fmla="*/ 14 w 100"/>
                  <a:gd name="T9" fmla="*/ 95 h 95"/>
                </a:gdLst>
                <a:ahLst/>
                <a:cxnLst>
                  <a:cxn ang="0">
                    <a:pos x="T0" y="T1"/>
                  </a:cxn>
                  <a:cxn ang="0">
                    <a:pos x="T2" y="T3"/>
                  </a:cxn>
                  <a:cxn ang="0">
                    <a:pos x="T4" y="T5"/>
                  </a:cxn>
                  <a:cxn ang="0">
                    <a:pos x="T6" y="T7"/>
                  </a:cxn>
                  <a:cxn ang="0">
                    <a:pos x="T8" y="T9"/>
                  </a:cxn>
                </a:cxnLst>
                <a:rect l="0" t="0" r="r" b="b"/>
                <a:pathLst>
                  <a:path w="100" h="95">
                    <a:moveTo>
                      <a:pt x="14" y="95"/>
                    </a:moveTo>
                    <a:lnTo>
                      <a:pt x="0" y="80"/>
                    </a:lnTo>
                    <a:lnTo>
                      <a:pt x="85" y="0"/>
                    </a:lnTo>
                    <a:lnTo>
                      <a:pt x="100" y="14"/>
                    </a:lnTo>
                    <a:lnTo>
                      <a:pt x="14"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23"/>
              <p:cNvSpPr>
                <a:spLocks noEditPoints="1"/>
              </p:cNvSpPr>
              <p:nvPr/>
            </p:nvSpPr>
            <p:spPr bwMode="auto">
              <a:xfrm>
                <a:off x="9486900" y="5200650"/>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24"/>
              <p:cNvSpPr>
                <a:spLocks noEditPoints="1"/>
              </p:cNvSpPr>
              <p:nvPr/>
            </p:nvSpPr>
            <p:spPr bwMode="auto">
              <a:xfrm>
                <a:off x="9577388" y="4967288"/>
                <a:ext cx="249238" cy="249238"/>
              </a:xfrm>
              <a:custGeom>
                <a:avLst/>
                <a:gdLst>
                  <a:gd name="T0" fmla="*/ 32 w 66"/>
                  <a:gd name="T1" fmla="*/ 66 h 66"/>
                  <a:gd name="T2" fmla="*/ 9 w 66"/>
                  <a:gd name="T3" fmla="*/ 57 h 66"/>
                  <a:gd name="T4" fmla="*/ 0 w 66"/>
                  <a:gd name="T5" fmla="*/ 34 h 66"/>
                  <a:gd name="T6" fmla="*/ 9 w 66"/>
                  <a:gd name="T7" fmla="*/ 11 h 66"/>
                  <a:gd name="T8" fmla="*/ 20 w 66"/>
                  <a:gd name="T9" fmla="*/ 0 h 66"/>
                  <a:gd name="T10" fmla="*/ 66 w 66"/>
                  <a:gd name="T11" fmla="*/ 46 h 66"/>
                  <a:gd name="T12" fmla="*/ 55 w 66"/>
                  <a:gd name="T13" fmla="*/ 57 h 66"/>
                  <a:gd name="T14" fmla="*/ 32 w 66"/>
                  <a:gd name="T15" fmla="*/ 66 h 66"/>
                  <a:gd name="T16" fmla="*/ 20 w 66"/>
                  <a:gd name="T17" fmla="*/ 12 h 66"/>
                  <a:gd name="T18" fmla="*/ 15 w 66"/>
                  <a:gd name="T19" fmla="*/ 17 h 66"/>
                  <a:gd name="T20" fmla="*/ 8 w 66"/>
                  <a:gd name="T21" fmla="*/ 34 h 66"/>
                  <a:gd name="T22" fmla="*/ 15 w 66"/>
                  <a:gd name="T23" fmla="*/ 51 h 66"/>
                  <a:gd name="T24" fmla="*/ 32 w 66"/>
                  <a:gd name="T25" fmla="*/ 58 h 66"/>
                  <a:gd name="T26" fmla="*/ 49 w 66"/>
                  <a:gd name="T27" fmla="*/ 51 h 66"/>
                  <a:gd name="T28" fmla="*/ 54 w 66"/>
                  <a:gd name="T29" fmla="*/ 46 h 66"/>
                  <a:gd name="T30" fmla="*/ 20 w 66"/>
                  <a:gd name="T31"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66">
                    <a:moveTo>
                      <a:pt x="32" y="66"/>
                    </a:moveTo>
                    <a:cubicBezTo>
                      <a:pt x="23" y="66"/>
                      <a:pt x="15" y="63"/>
                      <a:pt x="9" y="57"/>
                    </a:cubicBezTo>
                    <a:cubicBezTo>
                      <a:pt x="3" y="51"/>
                      <a:pt x="0" y="43"/>
                      <a:pt x="0" y="34"/>
                    </a:cubicBezTo>
                    <a:cubicBezTo>
                      <a:pt x="0" y="25"/>
                      <a:pt x="3" y="17"/>
                      <a:pt x="9" y="11"/>
                    </a:cubicBezTo>
                    <a:cubicBezTo>
                      <a:pt x="20" y="0"/>
                      <a:pt x="20" y="0"/>
                      <a:pt x="20" y="0"/>
                    </a:cubicBezTo>
                    <a:cubicBezTo>
                      <a:pt x="66" y="46"/>
                      <a:pt x="66" y="46"/>
                      <a:pt x="66" y="46"/>
                    </a:cubicBezTo>
                    <a:cubicBezTo>
                      <a:pt x="55" y="57"/>
                      <a:pt x="55" y="57"/>
                      <a:pt x="55" y="57"/>
                    </a:cubicBezTo>
                    <a:cubicBezTo>
                      <a:pt x="49" y="63"/>
                      <a:pt x="41" y="66"/>
                      <a:pt x="32" y="66"/>
                    </a:cubicBezTo>
                    <a:moveTo>
                      <a:pt x="20" y="12"/>
                    </a:moveTo>
                    <a:cubicBezTo>
                      <a:pt x="15" y="17"/>
                      <a:pt x="15" y="17"/>
                      <a:pt x="15" y="17"/>
                    </a:cubicBezTo>
                    <a:cubicBezTo>
                      <a:pt x="10" y="22"/>
                      <a:pt x="8" y="28"/>
                      <a:pt x="8" y="34"/>
                    </a:cubicBezTo>
                    <a:cubicBezTo>
                      <a:pt x="8" y="40"/>
                      <a:pt x="10" y="46"/>
                      <a:pt x="15" y="51"/>
                    </a:cubicBezTo>
                    <a:cubicBezTo>
                      <a:pt x="20" y="56"/>
                      <a:pt x="26" y="58"/>
                      <a:pt x="32" y="58"/>
                    </a:cubicBezTo>
                    <a:cubicBezTo>
                      <a:pt x="38" y="58"/>
                      <a:pt x="44" y="56"/>
                      <a:pt x="49" y="51"/>
                    </a:cubicBezTo>
                    <a:cubicBezTo>
                      <a:pt x="54" y="46"/>
                      <a:pt x="54" y="46"/>
                      <a:pt x="54" y="46"/>
                    </a:cubicBezTo>
                    <a:lnTo>
                      <a:pt x="2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25"/>
              <p:cNvSpPr>
                <a:spLocks/>
              </p:cNvSpPr>
              <p:nvPr/>
            </p:nvSpPr>
            <p:spPr bwMode="auto">
              <a:xfrm>
                <a:off x="9363075" y="5065713"/>
                <a:ext cx="365125" cy="371475"/>
              </a:xfrm>
              <a:custGeom>
                <a:avLst/>
                <a:gdLst>
                  <a:gd name="T0" fmla="*/ 0 w 230"/>
                  <a:gd name="T1" fmla="*/ 234 h 234"/>
                  <a:gd name="T2" fmla="*/ 22 w 230"/>
                  <a:gd name="T3" fmla="*/ 49 h 234"/>
                  <a:gd name="T4" fmla="*/ 112 w 230"/>
                  <a:gd name="T5" fmla="*/ 0 h 234"/>
                  <a:gd name="T6" fmla="*/ 121 w 230"/>
                  <a:gd name="T7" fmla="*/ 16 h 234"/>
                  <a:gd name="T8" fmla="*/ 41 w 230"/>
                  <a:gd name="T9" fmla="*/ 61 h 234"/>
                  <a:gd name="T10" fmla="*/ 24 w 230"/>
                  <a:gd name="T11" fmla="*/ 211 h 234"/>
                  <a:gd name="T12" fmla="*/ 185 w 230"/>
                  <a:gd name="T13" fmla="*/ 180 h 234"/>
                  <a:gd name="T14" fmla="*/ 211 w 230"/>
                  <a:gd name="T15" fmla="*/ 111 h 234"/>
                  <a:gd name="T16" fmla="*/ 230 w 230"/>
                  <a:gd name="T17" fmla="*/ 116 h 234"/>
                  <a:gd name="T18" fmla="*/ 199 w 230"/>
                  <a:gd name="T19" fmla="*/ 199 h 234"/>
                  <a:gd name="T20" fmla="*/ 0 w 230"/>
                  <a:gd name="T21"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 h="234">
                    <a:moveTo>
                      <a:pt x="0" y="234"/>
                    </a:moveTo>
                    <a:lnTo>
                      <a:pt x="22" y="49"/>
                    </a:lnTo>
                    <a:lnTo>
                      <a:pt x="112" y="0"/>
                    </a:lnTo>
                    <a:lnTo>
                      <a:pt x="121" y="16"/>
                    </a:lnTo>
                    <a:lnTo>
                      <a:pt x="41" y="61"/>
                    </a:lnTo>
                    <a:lnTo>
                      <a:pt x="24" y="211"/>
                    </a:lnTo>
                    <a:lnTo>
                      <a:pt x="185" y="180"/>
                    </a:lnTo>
                    <a:lnTo>
                      <a:pt x="211" y="111"/>
                    </a:lnTo>
                    <a:lnTo>
                      <a:pt x="230" y="116"/>
                    </a:lnTo>
                    <a:lnTo>
                      <a:pt x="199" y="199"/>
                    </a:lnTo>
                    <a:lnTo>
                      <a:pt x="0" y="2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62" name="组合 61"/>
          <p:cNvGrpSpPr/>
          <p:nvPr/>
        </p:nvGrpSpPr>
        <p:grpSpPr>
          <a:xfrm>
            <a:off x="8892480" y="411510"/>
            <a:ext cx="251520" cy="661800"/>
            <a:chOff x="8892480" y="411510"/>
            <a:chExt cx="251520" cy="661800"/>
          </a:xfrm>
        </p:grpSpPr>
        <p:sp>
          <p:nvSpPr>
            <p:cNvPr id="63" name="矩形 62"/>
            <p:cNvSpPr/>
            <p:nvPr/>
          </p:nvSpPr>
          <p:spPr>
            <a:xfrm>
              <a:off x="8892480" y="411510"/>
              <a:ext cx="251520" cy="661800"/>
            </a:xfrm>
            <a:prstGeom prst="rect">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文本框 19"/>
            <p:cNvSpPr txBox="1"/>
            <p:nvPr/>
          </p:nvSpPr>
          <p:spPr>
            <a:xfrm rot="5400000">
              <a:off x="8688849" y="634418"/>
              <a:ext cx="658780" cy="215444"/>
            </a:xfrm>
            <a:prstGeom prst="rect">
              <a:avLst/>
            </a:prstGeom>
            <a:noFill/>
          </p:spPr>
          <p:txBody>
            <a:bodyPr wrap="square" rtlCol="0">
              <a:spAutoFit/>
            </a:bodyPr>
            <a:lstStyle/>
            <a:p>
              <a:r>
                <a:rPr lang="en-US" altLang="zh-CN" sz="800" dirty="0" smtClean="0">
                  <a:solidFill>
                    <a:schemeClr val="bg1"/>
                  </a:solidFill>
                  <a:latin typeface="Century Gothic" panose="020B0502020202020204" pitchFamily="34" charset="0"/>
                </a:rPr>
                <a:t>PAGE   04</a:t>
              </a:r>
              <a:endParaRPr lang="zh-CN" altLang="en-US" sz="800" dirty="0">
                <a:solidFill>
                  <a:schemeClr val="bg1"/>
                </a:solidFill>
                <a:latin typeface="Century Gothic" panose="020B0502020202020204" pitchFamily="34" charset="0"/>
              </a:endParaRPr>
            </a:p>
          </p:txBody>
        </p:sp>
        <p:grpSp>
          <p:nvGrpSpPr>
            <p:cNvPr id="65" name="组合 64"/>
            <p:cNvGrpSpPr/>
            <p:nvPr/>
          </p:nvGrpSpPr>
          <p:grpSpPr>
            <a:xfrm>
              <a:off x="8964240" y="819459"/>
              <a:ext cx="108000" cy="7834"/>
              <a:chOff x="8953171" y="848034"/>
              <a:chExt cx="130138" cy="7834"/>
            </a:xfrm>
          </p:grpSpPr>
          <p:cxnSp>
            <p:nvCxnSpPr>
              <p:cNvPr id="66" name="直接连接符 65"/>
              <p:cNvCxnSpPr/>
              <p:nvPr/>
            </p:nvCxnSpPr>
            <p:spPr>
              <a:xfrm>
                <a:off x="8953171" y="855868"/>
                <a:ext cx="130138" cy="0"/>
              </a:xfrm>
              <a:prstGeom prst="line">
                <a:avLst/>
              </a:prstGeom>
              <a:ln w="3175">
                <a:solidFill>
                  <a:srgbClr val="008B8E"/>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8953171" y="848034"/>
                <a:ext cx="13013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03224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12" presetClass="entr" presetSubtype="1"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ppt_y</p:attrName>
                                        </p:attrNameLst>
                                      </p:cBhvr>
                                      <p:tavLst>
                                        <p:tav tm="0">
                                          <p:val>
                                            <p:strVal val="#ppt_y-#ppt_h*1.125000"/>
                                          </p:val>
                                        </p:tav>
                                        <p:tav tm="100000">
                                          <p:val>
                                            <p:strVal val="#ppt_y"/>
                                          </p:val>
                                        </p:tav>
                                      </p:tavLst>
                                    </p:anim>
                                    <p:animEffect transition="in" filter="wipe(down)">
                                      <p:cBhvr>
                                        <p:cTn id="13" dur="500"/>
                                        <p:tgtEl>
                                          <p:spTgt spid="4"/>
                                        </p:tgtEl>
                                      </p:cBhvr>
                                    </p:animEffect>
                                  </p:childTnLst>
                                </p:cTn>
                              </p:par>
                              <p:par>
                                <p:cTn id="14" presetID="2" presetClass="entr" presetSubtype="8" fill="hold" grpId="0" nodeType="withEffect">
                                  <p:stCondLst>
                                    <p:cond delay="500"/>
                                  </p:stCondLst>
                                  <p:childTnLst>
                                    <p:set>
                                      <p:cBhvr>
                                        <p:cTn id="15" dur="1" fill="hold">
                                          <p:stCondLst>
                                            <p:cond delay="0"/>
                                          </p:stCondLst>
                                        </p:cTn>
                                        <p:tgtEl>
                                          <p:spTgt spid="33"/>
                                        </p:tgtEl>
                                        <p:attrNameLst>
                                          <p:attrName>style.visibility</p:attrName>
                                        </p:attrNameLst>
                                      </p:cBhvr>
                                      <p:to>
                                        <p:strVal val="visible"/>
                                      </p:to>
                                    </p:set>
                                    <p:anim calcmode="lin" valueType="num">
                                      <p:cBhvr additive="base">
                                        <p:cTn id="16" dur="500" fill="hold"/>
                                        <p:tgtEl>
                                          <p:spTgt spid="33"/>
                                        </p:tgtEl>
                                        <p:attrNameLst>
                                          <p:attrName>ppt_x</p:attrName>
                                        </p:attrNameLst>
                                      </p:cBhvr>
                                      <p:tavLst>
                                        <p:tav tm="0">
                                          <p:val>
                                            <p:strVal val="0-#ppt_w/2"/>
                                          </p:val>
                                        </p:tav>
                                        <p:tav tm="100000">
                                          <p:val>
                                            <p:strVal val="#ppt_x"/>
                                          </p:val>
                                        </p:tav>
                                      </p:tavLst>
                                    </p:anim>
                                    <p:anim calcmode="lin" valueType="num">
                                      <p:cBhvr additive="base">
                                        <p:cTn id="17" dur="500" fill="hold"/>
                                        <p:tgtEl>
                                          <p:spTgt spid="33"/>
                                        </p:tgtEl>
                                        <p:attrNameLst>
                                          <p:attrName>ppt_y</p:attrName>
                                        </p:attrNameLst>
                                      </p:cBhvr>
                                      <p:tavLst>
                                        <p:tav tm="0">
                                          <p:val>
                                            <p:strVal val="#ppt_y"/>
                                          </p:val>
                                        </p:tav>
                                        <p:tav tm="100000">
                                          <p:val>
                                            <p:strVal val="#ppt_y"/>
                                          </p:val>
                                        </p:tav>
                                      </p:tavLst>
                                    </p:anim>
                                  </p:childTnLst>
                                </p:cTn>
                              </p:par>
                              <p:par>
                                <p:cTn id="18" presetID="42" presetClass="entr" presetSubtype="0" fill="hold" nodeType="withEffect">
                                  <p:stCondLst>
                                    <p:cond delay="100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anim calcmode="lin" valueType="num">
                                      <p:cBhvr>
                                        <p:cTn id="21" dur="500" fill="hold"/>
                                        <p:tgtEl>
                                          <p:spTgt spid="5"/>
                                        </p:tgtEl>
                                        <p:attrNameLst>
                                          <p:attrName>ppt_x</p:attrName>
                                        </p:attrNameLst>
                                      </p:cBhvr>
                                      <p:tavLst>
                                        <p:tav tm="0">
                                          <p:val>
                                            <p:strVal val="#ppt_x"/>
                                          </p:val>
                                        </p:tav>
                                        <p:tav tm="100000">
                                          <p:val>
                                            <p:strVal val="#ppt_x"/>
                                          </p:val>
                                        </p:tav>
                                      </p:tavLst>
                                    </p:anim>
                                    <p:anim calcmode="lin" valueType="num">
                                      <p:cBhvr>
                                        <p:cTn id="22" dur="500" fill="hold"/>
                                        <p:tgtEl>
                                          <p:spTgt spid="5"/>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125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anim calcmode="lin" valueType="num">
                                      <p:cBhvr>
                                        <p:cTn id="26" dur="500" fill="hold"/>
                                        <p:tgtEl>
                                          <p:spTgt spid="2"/>
                                        </p:tgtEl>
                                        <p:attrNameLst>
                                          <p:attrName>ppt_x</p:attrName>
                                        </p:attrNameLst>
                                      </p:cBhvr>
                                      <p:tavLst>
                                        <p:tav tm="0">
                                          <p:val>
                                            <p:strVal val="#ppt_x"/>
                                          </p:val>
                                        </p:tav>
                                        <p:tav tm="100000">
                                          <p:val>
                                            <p:strVal val="#ppt_x"/>
                                          </p:val>
                                        </p:tav>
                                      </p:tavLst>
                                    </p:anim>
                                    <p:anim calcmode="lin" valueType="num">
                                      <p:cBhvr>
                                        <p:cTn id="27" dur="500" fill="hold"/>
                                        <p:tgtEl>
                                          <p:spTgt spid="2"/>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150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anim calcmode="lin" valueType="num">
                                      <p:cBhvr>
                                        <p:cTn id="31" dur="500" fill="hold"/>
                                        <p:tgtEl>
                                          <p:spTgt spid="6"/>
                                        </p:tgtEl>
                                        <p:attrNameLst>
                                          <p:attrName>ppt_x</p:attrName>
                                        </p:attrNameLst>
                                      </p:cBhvr>
                                      <p:tavLst>
                                        <p:tav tm="0">
                                          <p:val>
                                            <p:strVal val="#ppt_x"/>
                                          </p:val>
                                        </p:tav>
                                        <p:tav tm="100000">
                                          <p:val>
                                            <p:strVal val="#ppt_x"/>
                                          </p:val>
                                        </p:tav>
                                      </p:tavLst>
                                    </p:anim>
                                    <p:anim calcmode="lin" valueType="num">
                                      <p:cBhvr>
                                        <p:cTn id="32" dur="500" fill="hold"/>
                                        <p:tgtEl>
                                          <p:spTgt spid="6"/>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175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anim calcmode="lin" valueType="num">
                                      <p:cBhvr>
                                        <p:cTn id="36" dur="500" fill="hold"/>
                                        <p:tgtEl>
                                          <p:spTgt spid="7"/>
                                        </p:tgtEl>
                                        <p:attrNameLst>
                                          <p:attrName>ppt_x</p:attrName>
                                        </p:attrNameLst>
                                      </p:cBhvr>
                                      <p:tavLst>
                                        <p:tav tm="0">
                                          <p:val>
                                            <p:strVal val="#ppt_x"/>
                                          </p:val>
                                        </p:tav>
                                        <p:tav tm="100000">
                                          <p:val>
                                            <p:strVal val="#ppt_x"/>
                                          </p:val>
                                        </p:tav>
                                      </p:tavLst>
                                    </p:anim>
                                    <p:anim calcmode="lin" valueType="num">
                                      <p:cBhvr>
                                        <p:cTn id="37"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12490" y="524010"/>
            <a:ext cx="3642344" cy="461665"/>
          </a:xfrm>
          <a:prstGeom prst="rect">
            <a:avLst/>
          </a:prstGeom>
        </p:spPr>
        <p:txBody>
          <a:bodyPr wrap="none">
            <a:spAutoFit/>
          </a:bodyPr>
          <a:lstStyle/>
          <a:p>
            <a:r>
              <a:rPr lang="en-US" altLang="zh-CN" sz="2400" dirty="0" smtClean="0">
                <a:solidFill>
                  <a:srgbClr val="0563B8"/>
                </a:solidFill>
                <a:latin typeface="Century Gothic" panose="020B0502020202020204" pitchFamily="34" charset="0"/>
                <a:cs typeface="Arial" panose="020B0604020202020204" pitchFamily="34" charset="0"/>
              </a:rPr>
              <a:t>The Business Objectives</a:t>
            </a:r>
            <a:endParaRPr lang="en-US" altLang="zh-CN" sz="2400" dirty="0">
              <a:solidFill>
                <a:srgbClr val="0563B8"/>
              </a:solidFill>
              <a:latin typeface="Century Gothic" panose="020B0502020202020204" pitchFamily="34" charset="0"/>
              <a:cs typeface="Arial" panose="020B0604020202020204" pitchFamily="34" charset="0"/>
            </a:endParaRPr>
          </a:p>
        </p:txBody>
      </p:sp>
      <p:sp>
        <p:nvSpPr>
          <p:cNvPr id="6" name="矩形 5"/>
          <p:cNvSpPr/>
          <p:nvPr/>
        </p:nvSpPr>
        <p:spPr>
          <a:xfrm>
            <a:off x="412490" y="877466"/>
            <a:ext cx="3676006" cy="261610"/>
          </a:xfrm>
          <a:prstGeom prst="rect">
            <a:avLst/>
          </a:prstGeom>
        </p:spPr>
        <p:txBody>
          <a:bodyPr wrap="none">
            <a:spAutoFit/>
          </a:bodyPr>
          <a:lstStyle/>
          <a:p>
            <a:r>
              <a:rPr lang="en-US" altLang="zh-CN" sz="1100" dirty="0" smtClean="0">
                <a:solidFill>
                  <a:schemeClr val="bg1">
                    <a:lumMod val="50000"/>
                  </a:schemeClr>
                </a:solidFill>
                <a:latin typeface="Century Gothic" panose="020B0502020202020204" pitchFamily="34" charset="0"/>
                <a:cs typeface="Arial" panose="020B0604020202020204" pitchFamily="34" charset="0"/>
              </a:rPr>
              <a:t>What we hope to achieve in the short and long run</a:t>
            </a:r>
            <a:endParaRPr lang="en-US" altLang="zh-CN" sz="1100" dirty="0">
              <a:solidFill>
                <a:schemeClr val="bg1">
                  <a:lumMod val="50000"/>
                </a:schemeClr>
              </a:solidFill>
              <a:latin typeface="Century Gothic" panose="020B0502020202020204" pitchFamily="34" charset="0"/>
              <a:cs typeface="Arial" panose="020B0604020202020204" pitchFamily="34" charset="0"/>
            </a:endParaRPr>
          </a:p>
        </p:txBody>
      </p:sp>
      <p:grpSp>
        <p:nvGrpSpPr>
          <p:cNvPr id="2" name="组合 1"/>
          <p:cNvGrpSpPr/>
          <p:nvPr/>
        </p:nvGrpSpPr>
        <p:grpSpPr>
          <a:xfrm>
            <a:off x="503238" y="1765168"/>
            <a:ext cx="1188442" cy="820923"/>
            <a:chOff x="503238" y="1765168"/>
            <a:chExt cx="1188442" cy="820923"/>
          </a:xfrm>
        </p:grpSpPr>
        <p:sp>
          <p:nvSpPr>
            <p:cNvPr id="7" name="矩形 6"/>
            <p:cNvSpPr/>
            <p:nvPr/>
          </p:nvSpPr>
          <p:spPr>
            <a:xfrm>
              <a:off x="503238" y="2038404"/>
              <a:ext cx="1188442" cy="547687"/>
            </a:xfrm>
            <a:prstGeom prst="rect">
              <a:avLst/>
            </a:prstGeom>
            <a:solidFill>
              <a:srgbClr val="93A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03238" y="2142970"/>
              <a:ext cx="570990" cy="338554"/>
            </a:xfrm>
            <a:prstGeom prst="rect">
              <a:avLst/>
            </a:prstGeom>
          </p:spPr>
          <p:txBody>
            <a:bodyPr wrap="none">
              <a:spAutoFit/>
            </a:bodyPr>
            <a:lstStyle/>
            <a:p>
              <a:r>
                <a:rPr lang="en-US" altLang="zh-CN" sz="1600" dirty="0" smtClean="0">
                  <a:solidFill>
                    <a:schemeClr val="bg1"/>
                  </a:solidFill>
                  <a:latin typeface="Century Gothic" panose="020B0502020202020204" pitchFamily="34" charset="0"/>
                  <a:cs typeface="Arial" panose="020B0604020202020204" pitchFamily="34" charset="0"/>
                </a:rPr>
                <a:t>20%</a:t>
              </a:r>
              <a:endParaRPr lang="en-US" altLang="zh-CN" sz="1600" dirty="0">
                <a:solidFill>
                  <a:schemeClr val="bg1"/>
                </a:solidFill>
                <a:latin typeface="Century Gothic" panose="020B0502020202020204" pitchFamily="34" charset="0"/>
                <a:cs typeface="Arial" panose="020B0604020202020204" pitchFamily="34" charset="0"/>
              </a:endParaRPr>
            </a:p>
          </p:txBody>
        </p:sp>
        <p:sp>
          <p:nvSpPr>
            <p:cNvPr id="16" name="矩形 15"/>
            <p:cNvSpPr/>
            <p:nvPr/>
          </p:nvSpPr>
          <p:spPr>
            <a:xfrm>
              <a:off x="503238" y="1765168"/>
              <a:ext cx="1096775" cy="261610"/>
            </a:xfrm>
            <a:prstGeom prst="rect">
              <a:avLst/>
            </a:prstGeom>
          </p:spPr>
          <p:txBody>
            <a:bodyPr wrap="none">
              <a:spAutoFit/>
            </a:bodyPr>
            <a:lstStyle/>
            <a:p>
              <a:r>
                <a:rPr lang="en-US" altLang="zh-CN" sz="1100" dirty="0" smtClean="0">
                  <a:solidFill>
                    <a:schemeClr val="bg1">
                      <a:lumMod val="50000"/>
                    </a:schemeClr>
                  </a:solidFill>
                  <a:latin typeface="Century Gothic" panose="020B0502020202020204" pitchFamily="34" charset="0"/>
                  <a:cs typeface="Arial" panose="020B0604020202020204" pitchFamily="34" charset="0"/>
                </a:rPr>
                <a:t>ADD THE TITLE</a:t>
              </a:r>
              <a:endParaRPr lang="en-US" altLang="zh-CN" sz="1100" dirty="0">
                <a:solidFill>
                  <a:schemeClr val="bg1">
                    <a:lumMod val="50000"/>
                  </a:schemeClr>
                </a:solidFill>
                <a:latin typeface="Century Gothic" panose="020B0502020202020204" pitchFamily="34" charset="0"/>
                <a:cs typeface="Arial" panose="020B0604020202020204" pitchFamily="34" charset="0"/>
              </a:endParaRPr>
            </a:p>
          </p:txBody>
        </p:sp>
      </p:grpSp>
      <p:grpSp>
        <p:nvGrpSpPr>
          <p:cNvPr id="3" name="组合 2"/>
          <p:cNvGrpSpPr/>
          <p:nvPr/>
        </p:nvGrpSpPr>
        <p:grpSpPr>
          <a:xfrm>
            <a:off x="1691680" y="1765168"/>
            <a:ext cx="4068452" cy="820923"/>
            <a:chOff x="1691680" y="1765168"/>
            <a:chExt cx="4068452" cy="820923"/>
          </a:xfrm>
        </p:grpSpPr>
        <p:sp>
          <p:nvSpPr>
            <p:cNvPr id="8" name="矩形 7"/>
            <p:cNvSpPr/>
            <p:nvPr/>
          </p:nvSpPr>
          <p:spPr>
            <a:xfrm>
              <a:off x="1691680" y="2038404"/>
              <a:ext cx="4068452" cy="547687"/>
            </a:xfrm>
            <a:prstGeom prst="rect">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691680" y="2142970"/>
              <a:ext cx="570990" cy="338554"/>
            </a:xfrm>
            <a:prstGeom prst="rect">
              <a:avLst/>
            </a:prstGeom>
          </p:spPr>
          <p:txBody>
            <a:bodyPr wrap="none">
              <a:spAutoFit/>
            </a:bodyPr>
            <a:lstStyle/>
            <a:p>
              <a:r>
                <a:rPr lang="en-US" altLang="zh-CN" sz="1600" dirty="0">
                  <a:solidFill>
                    <a:schemeClr val="bg1"/>
                  </a:solidFill>
                  <a:latin typeface="Century Gothic" panose="020B0502020202020204" pitchFamily="34" charset="0"/>
                  <a:cs typeface="Arial" panose="020B0604020202020204" pitchFamily="34" charset="0"/>
                </a:rPr>
                <a:t>5</a:t>
              </a:r>
              <a:r>
                <a:rPr lang="en-US" altLang="zh-CN" sz="1600" dirty="0" smtClean="0">
                  <a:solidFill>
                    <a:schemeClr val="bg1"/>
                  </a:solidFill>
                  <a:latin typeface="Century Gothic" panose="020B0502020202020204" pitchFamily="34" charset="0"/>
                  <a:cs typeface="Arial" panose="020B0604020202020204" pitchFamily="34" charset="0"/>
                </a:rPr>
                <a:t>0%</a:t>
              </a:r>
              <a:endParaRPr lang="en-US" altLang="zh-CN" sz="1600" dirty="0">
                <a:solidFill>
                  <a:schemeClr val="bg1"/>
                </a:solidFill>
                <a:latin typeface="Century Gothic" panose="020B0502020202020204" pitchFamily="34" charset="0"/>
                <a:cs typeface="Arial" panose="020B0604020202020204" pitchFamily="34" charset="0"/>
              </a:endParaRPr>
            </a:p>
          </p:txBody>
        </p:sp>
        <p:sp>
          <p:nvSpPr>
            <p:cNvPr id="17" name="矩形 16"/>
            <p:cNvSpPr/>
            <p:nvPr/>
          </p:nvSpPr>
          <p:spPr>
            <a:xfrm>
              <a:off x="1691680" y="1765168"/>
              <a:ext cx="1096775" cy="261610"/>
            </a:xfrm>
            <a:prstGeom prst="rect">
              <a:avLst/>
            </a:prstGeom>
          </p:spPr>
          <p:txBody>
            <a:bodyPr wrap="none">
              <a:spAutoFit/>
            </a:bodyPr>
            <a:lstStyle/>
            <a:p>
              <a:r>
                <a:rPr lang="en-US" altLang="zh-CN" sz="1100" dirty="0" smtClean="0">
                  <a:solidFill>
                    <a:schemeClr val="bg1">
                      <a:lumMod val="50000"/>
                    </a:schemeClr>
                  </a:solidFill>
                  <a:latin typeface="Century Gothic" panose="020B0502020202020204" pitchFamily="34" charset="0"/>
                  <a:cs typeface="Arial" panose="020B0604020202020204" pitchFamily="34" charset="0"/>
                </a:rPr>
                <a:t>ADD THE TITLE</a:t>
              </a:r>
              <a:endParaRPr lang="en-US" altLang="zh-CN" sz="1100" dirty="0">
                <a:solidFill>
                  <a:schemeClr val="bg1">
                    <a:lumMod val="50000"/>
                  </a:schemeClr>
                </a:solidFill>
                <a:latin typeface="Century Gothic" panose="020B0502020202020204" pitchFamily="34" charset="0"/>
                <a:cs typeface="Arial" panose="020B0604020202020204" pitchFamily="34" charset="0"/>
              </a:endParaRPr>
            </a:p>
          </p:txBody>
        </p:sp>
      </p:grpSp>
      <p:grpSp>
        <p:nvGrpSpPr>
          <p:cNvPr id="4" name="组合 3"/>
          <p:cNvGrpSpPr/>
          <p:nvPr/>
        </p:nvGrpSpPr>
        <p:grpSpPr>
          <a:xfrm>
            <a:off x="5760132" y="1765168"/>
            <a:ext cx="2875868" cy="820923"/>
            <a:chOff x="5760132" y="1765168"/>
            <a:chExt cx="2875868" cy="820923"/>
          </a:xfrm>
        </p:grpSpPr>
        <p:sp>
          <p:nvSpPr>
            <p:cNvPr id="9" name="矩形 8"/>
            <p:cNvSpPr/>
            <p:nvPr/>
          </p:nvSpPr>
          <p:spPr>
            <a:xfrm>
              <a:off x="5760132" y="2038404"/>
              <a:ext cx="2875868" cy="547687"/>
            </a:xfrm>
            <a:prstGeom prst="rect">
              <a:avLst/>
            </a:prstGeom>
            <a:solidFill>
              <a:srgbClr val="0563B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5760132" y="2142970"/>
              <a:ext cx="570990" cy="338554"/>
            </a:xfrm>
            <a:prstGeom prst="rect">
              <a:avLst/>
            </a:prstGeom>
          </p:spPr>
          <p:txBody>
            <a:bodyPr wrap="none">
              <a:spAutoFit/>
            </a:bodyPr>
            <a:lstStyle/>
            <a:p>
              <a:r>
                <a:rPr lang="en-US" altLang="zh-CN" sz="1600" dirty="0" smtClean="0">
                  <a:solidFill>
                    <a:schemeClr val="bg1"/>
                  </a:solidFill>
                  <a:latin typeface="Century Gothic" panose="020B0502020202020204" pitchFamily="34" charset="0"/>
                  <a:cs typeface="Arial" panose="020B0604020202020204" pitchFamily="34" charset="0"/>
                </a:rPr>
                <a:t>30%</a:t>
              </a:r>
              <a:endParaRPr lang="en-US" altLang="zh-CN" sz="1600" dirty="0">
                <a:solidFill>
                  <a:schemeClr val="bg1"/>
                </a:solidFill>
                <a:latin typeface="Century Gothic" panose="020B0502020202020204" pitchFamily="34" charset="0"/>
                <a:cs typeface="Arial" panose="020B0604020202020204" pitchFamily="34" charset="0"/>
              </a:endParaRPr>
            </a:p>
          </p:txBody>
        </p:sp>
        <p:sp>
          <p:nvSpPr>
            <p:cNvPr id="18" name="矩形 17"/>
            <p:cNvSpPr/>
            <p:nvPr/>
          </p:nvSpPr>
          <p:spPr>
            <a:xfrm>
              <a:off x="5760132" y="1765168"/>
              <a:ext cx="1096775" cy="261610"/>
            </a:xfrm>
            <a:prstGeom prst="rect">
              <a:avLst/>
            </a:prstGeom>
          </p:spPr>
          <p:txBody>
            <a:bodyPr wrap="none">
              <a:spAutoFit/>
            </a:bodyPr>
            <a:lstStyle/>
            <a:p>
              <a:r>
                <a:rPr lang="en-US" altLang="zh-CN" sz="1100" dirty="0" smtClean="0">
                  <a:solidFill>
                    <a:schemeClr val="bg1">
                      <a:lumMod val="50000"/>
                    </a:schemeClr>
                  </a:solidFill>
                  <a:latin typeface="Century Gothic" panose="020B0502020202020204" pitchFamily="34" charset="0"/>
                  <a:cs typeface="Arial" panose="020B0604020202020204" pitchFamily="34" charset="0"/>
                </a:rPr>
                <a:t>ADD THE TITLE</a:t>
              </a:r>
              <a:endParaRPr lang="en-US" altLang="zh-CN" sz="1100" dirty="0">
                <a:solidFill>
                  <a:schemeClr val="bg1">
                    <a:lumMod val="50000"/>
                  </a:schemeClr>
                </a:solidFill>
                <a:latin typeface="Century Gothic" panose="020B0502020202020204" pitchFamily="34" charset="0"/>
                <a:cs typeface="Arial" panose="020B0604020202020204" pitchFamily="34" charset="0"/>
              </a:endParaRPr>
            </a:p>
          </p:txBody>
        </p:sp>
      </p:grpSp>
      <p:grpSp>
        <p:nvGrpSpPr>
          <p:cNvPr id="23" name="组合 22"/>
          <p:cNvGrpSpPr/>
          <p:nvPr/>
        </p:nvGrpSpPr>
        <p:grpSpPr>
          <a:xfrm>
            <a:off x="503238" y="3099016"/>
            <a:ext cx="2592598" cy="1296931"/>
            <a:chOff x="503238" y="2836720"/>
            <a:chExt cx="2592598" cy="1296931"/>
          </a:xfrm>
        </p:grpSpPr>
        <p:sp>
          <p:nvSpPr>
            <p:cNvPr id="19" name="矩形 18"/>
            <p:cNvSpPr/>
            <p:nvPr/>
          </p:nvSpPr>
          <p:spPr>
            <a:xfrm>
              <a:off x="503238" y="3185966"/>
              <a:ext cx="2592598" cy="443198"/>
            </a:xfrm>
            <a:prstGeom prst="rect">
              <a:avLst/>
            </a:prstGeom>
          </p:spPr>
          <p:txBody>
            <a:bodyPr wrap="square">
              <a:spAutoFit/>
            </a:bodyPr>
            <a:lstStyle/>
            <a:p>
              <a:pPr marL="171450" indent="-171450">
                <a:lnSpc>
                  <a:spcPct val="114000"/>
                </a:lnSpc>
                <a:buFont typeface="Wingdings" panose="05000000000000000000" pitchFamily="2" charset="2"/>
                <a:buChar char="ü"/>
              </a:pPr>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The </a:t>
              </a: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concepts national income and national product have roughly </a:t>
              </a:r>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t</a:t>
              </a:r>
              <a:endParaRPr lang="en-US" altLang="zh-CN" sz="1000" dirty="0">
                <a:solidFill>
                  <a:schemeClr val="tx1">
                    <a:lumMod val="65000"/>
                    <a:lumOff val="35000"/>
                  </a:schemeClr>
                </a:solidFill>
                <a:latin typeface="Century Gothic" panose="020B0502020202020204" pitchFamily="34" charset="0"/>
                <a:cs typeface="Arial" panose="020B0604020202020204" pitchFamily="34" charset="0"/>
              </a:endParaRPr>
            </a:p>
          </p:txBody>
        </p:sp>
        <p:sp>
          <p:nvSpPr>
            <p:cNvPr id="20" name="矩形 19"/>
            <p:cNvSpPr/>
            <p:nvPr/>
          </p:nvSpPr>
          <p:spPr>
            <a:xfrm>
              <a:off x="503238" y="2836720"/>
              <a:ext cx="1096775" cy="261610"/>
            </a:xfrm>
            <a:prstGeom prst="rect">
              <a:avLst/>
            </a:prstGeom>
          </p:spPr>
          <p:txBody>
            <a:bodyPr wrap="none">
              <a:spAutoFit/>
            </a:bodyPr>
            <a:lstStyle/>
            <a:p>
              <a:r>
                <a:rPr lang="en-US" altLang="zh-CN" sz="1100" dirty="0" smtClean="0">
                  <a:solidFill>
                    <a:srgbClr val="0563B8"/>
                  </a:solidFill>
                  <a:latin typeface="Century Gothic" panose="020B0502020202020204" pitchFamily="34" charset="0"/>
                  <a:cs typeface="Arial" panose="020B0604020202020204" pitchFamily="34" charset="0"/>
                </a:rPr>
                <a:t>ADD THE TITLE</a:t>
              </a:r>
              <a:endParaRPr lang="en-US" altLang="zh-CN" sz="1100" dirty="0">
                <a:solidFill>
                  <a:srgbClr val="0563B8"/>
                </a:solidFill>
                <a:latin typeface="Century Gothic" panose="020B0502020202020204" pitchFamily="34" charset="0"/>
                <a:cs typeface="Arial" panose="020B0604020202020204" pitchFamily="34" charset="0"/>
              </a:endParaRPr>
            </a:p>
          </p:txBody>
        </p:sp>
        <p:sp>
          <p:nvSpPr>
            <p:cNvPr id="22" name="矩形 21"/>
            <p:cNvSpPr/>
            <p:nvPr/>
          </p:nvSpPr>
          <p:spPr>
            <a:xfrm>
              <a:off x="503238" y="3690453"/>
              <a:ext cx="2592598" cy="443198"/>
            </a:xfrm>
            <a:prstGeom prst="rect">
              <a:avLst/>
            </a:prstGeom>
          </p:spPr>
          <p:txBody>
            <a:bodyPr wrap="square">
              <a:spAutoFit/>
            </a:bodyPr>
            <a:lstStyle/>
            <a:p>
              <a:pPr marL="171450" indent="-171450">
                <a:lnSpc>
                  <a:spcPct val="114000"/>
                </a:lnSpc>
                <a:buFont typeface="Wingdings" panose="05000000000000000000" pitchFamily="2" charset="2"/>
                <a:buChar char="ü"/>
              </a:pPr>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The </a:t>
              </a: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concepts national income and national product have roughly </a:t>
              </a:r>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t</a:t>
              </a:r>
              <a:endParaRPr lang="en-US" altLang="zh-CN" sz="1000" dirty="0">
                <a:solidFill>
                  <a:schemeClr val="tx1">
                    <a:lumMod val="65000"/>
                    <a:lumOff val="35000"/>
                  </a:schemeClr>
                </a:solidFill>
                <a:latin typeface="Century Gothic" panose="020B0502020202020204" pitchFamily="34" charset="0"/>
                <a:cs typeface="Arial" panose="020B0604020202020204" pitchFamily="34" charset="0"/>
              </a:endParaRPr>
            </a:p>
          </p:txBody>
        </p:sp>
      </p:grpSp>
      <p:grpSp>
        <p:nvGrpSpPr>
          <p:cNvPr id="24" name="组合 23"/>
          <p:cNvGrpSpPr/>
          <p:nvPr/>
        </p:nvGrpSpPr>
        <p:grpSpPr>
          <a:xfrm>
            <a:off x="3275856" y="3099016"/>
            <a:ext cx="2592598" cy="1296931"/>
            <a:chOff x="503238" y="2836720"/>
            <a:chExt cx="2592598" cy="1296931"/>
          </a:xfrm>
        </p:grpSpPr>
        <p:sp>
          <p:nvSpPr>
            <p:cNvPr id="25" name="矩形 24"/>
            <p:cNvSpPr/>
            <p:nvPr/>
          </p:nvSpPr>
          <p:spPr>
            <a:xfrm>
              <a:off x="503238" y="3185966"/>
              <a:ext cx="2592598" cy="443198"/>
            </a:xfrm>
            <a:prstGeom prst="rect">
              <a:avLst/>
            </a:prstGeom>
          </p:spPr>
          <p:txBody>
            <a:bodyPr wrap="square">
              <a:spAutoFit/>
            </a:bodyPr>
            <a:lstStyle/>
            <a:p>
              <a:pPr marL="171450" indent="-171450">
                <a:lnSpc>
                  <a:spcPct val="114000"/>
                </a:lnSpc>
                <a:buFont typeface="Wingdings" panose="05000000000000000000" pitchFamily="2" charset="2"/>
                <a:buChar char="ü"/>
              </a:pPr>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The </a:t>
              </a: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concepts national income and national product have roughly </a:t>
              </a:r>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t</a:t>
              </a:r>
              <a:endParaRPr lang="en-US" altLang="zh-CN" sz="1000" dirty="0">
                <a:solidFill>
                  <a:schemeClr val="tx1">
                    <a:lumMod val="65000"/>
                    <a:lumOff val="35000"/>
                  </a:schemeClr>
                </a:solidFill>
                <a:latin typeface="Century Gothic" panose="020B0502020202020204" pitchFamily="34" charset="0"/>
                <a:cs typeface="Arial" panose="020B0604020202020204" pitchFamily="34" charset="0"/>
              </a:endParaRPr>
            </a:p>
          </p:txBody>
        </p:sp>
        <p:sp>
          <p:nvSpPr>
            <p:cNvPr id="26" name="矩形 25"/>
            <p:cNvSpPr/>
            <p:nvPr/>
          </p:nvSpPr>
          <p:spPr>
            <a:xfrm>
              <a:off x="503238" y="2836720"/>
              <a:ext cx="1096775" cy="261610"/>
            </a:xfrm>
            <a:prstGeom prst="rect">
              <a:avLst/>
            </a:prstGeom>
          </p:spPr>
          <p:txBody>
            <a:bodyPr wrap="none">
              <a:spAutoFit/>
            </a:bodyPr>
            <a:lstStyle/>
            <a:p>
              <a:r>
                <a:rPr lang="en-US" altLang="zh-CN" sz="1100" dirty="0" smtClean="0">
                  <a:solidFill>
                    <a:srgbClr val="0563B8"/>
                  </a:solidFill>
                  <a:latin typeface="Century Gothic" panose="020B0502020202020204" pitchFamily="34" charset="0"/>
                  <a:cs typeface="Arial" panose="020B0604020202020204" pitchFamily="34" charset="0"/>
                </a:rPr>
                <a:t>ADD THE TITLE</a:t>
              </a:r>
              <a:endParaRPr lang="en-US" altLang="zh-CN" sz="1100" dirty="0">
                <a:solidFill>
                  <a:srgbClr val="0563B8"/>
                </a:solidFill>
                <a:latin typeface="Century Gothic" panose="020B0502020202020204" pitchFamily="34" charset="0"/>
                <a:cs typeface="Arial" panose="020B0604020202020204" pitchFamily="34" charset="0"/>
              </a:endParaRPr>
            </a:p>
          </p:txBody>
        </p:sp>
        <p:sp>
          <p:nvSpPr>
            <p:cNvPr id="27" name="矩形 26"/>
            <p:cNvSpPr/>
            <p:nvPr/>
          </p:nvSpPr>
          <p:spPr>
            <a:xfrm>
              <a:off x="503238" y="3690453"/>
              <a:ext cx="2592598" cy="443198"/>
            </a:xfrm>
            <a:prstGeom prst="rect">
              <a:avLst/>
            </a:prstGeom>
          </p:spPr>
          <p:txBody>
            <a:bodyPr wrap="square">
              <a:spAutoFit/>
            </a:bodyPr>
            <a:lstStyle/>
            <a:p>
              <a:pPr marL="171450" indent="-171450">
                <a:lnSpc>
                  <a:spcPct val="114000"/>
                </a:lnSpc>
                <a:buFont typeface="Wingdings" panose="05000000000000000000" pitchFamily="2" charset="2"/>
                <a:buChar char="ü"/>
              </a:pPr>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The </a:t>
              </a: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concepts national income and national product have roughly </a:t>
              </a:r>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t</a:t>
              </a:r>
              <a:endParaRPr lang="en-US" altLang="zh-CN" sz="1000" dirty="0">
                <a:solidFill>
                  <a:schemeClr val="tx1">
                    <a:lumMod val="65000"/>
                    <a:lumOff val="35000"/>
                  </a:schemeClr>
                </a:solidFill>
                <a:latin typeface="Century Gothic" panose="020B0502020202020204" pitchFamily="34" charset="0"/>
                <a:cs typeface="Arial" panose="020B0604020202020204" pitchFamily="34" charset="0"/>
              </a:endParaRPr>
            </a:p>
          </p:txBody>
        </p:sp>
      </p:grpSp>
      <p:grpSp>
        <p:nvGrpSpPr>
          <p:cNvPr id="28" name="组合 27"/>
          <p:cNvGrpSpPr/>
          <p:nvPr/>
        </p:nvGrpSpPr>
        <p:grpSpPr>
          <a:xfrm>
            <a:off x="6204880" y="3099016"/>
            <a:ext cx="2592598" cy="1296931"/>
            <a:chOff x="503238" y="2836720"/>
            <a:chExt cx="2592598" cy="1296931"/>
          </a:xfrm>
        </p:grpSpPr>
        <p:sp>
          <p:nvSpPr>
            <p:cNvPr id="29" name="矩形 28"/>
            <p:cNvSpPr/>
            <p:nvPr/>
          </p:nvSpPr>
          <p:spPr>
            <a:xfrm>
              <a:off x="503238" y="3185966"/>
              <a:ext cx="2592598" cy="443198"/>
            </a:xfrm>
            <a:prstGeom prst="rect">
              <a:avLst/>
            </a:prstGeom>
          </p:spPr>
          <p:txBody>
            <a:bodyPr wrap="square">
              <a:spAutoFit/>
            </a:bodyPr>
            <a:lstStyle/>
            <a:p>
              <a:pPr marL="171450" indent="-171450">
                <a:lnSpc>
                  <a:spcPct val="114000"/>
                </a:lnSpc>
                <a:buFont typeface="Wingdings" panose="05000000000000000000" pitchFamily="2" charset="2"/>
                <a:buChar char="ü"/>
              </a:pPr>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The </a:t>
              </a: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concepts national income and national product have roughly </a:t>
              </a:r>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t</a:t>
              </a:r>
              <a:endParaRPr lang="en-US" altLang="zh-CN" sz="1000" dirty="0">
                <a:solidFill>
                  <a:schemeClr val="tx1">
                    <a:lumMod val="65000"/>
                    <a:lumOff val="35000"/>
                  </a:schemeClr>
                </a:solidFill>
                <a:latin typeface="Century Gothic" panose="020B0502020202020204" pitchFamily="34" charset="0"/>
                <a:cs typeface="Arial" panose="020B0604020202020204" pitchFamily="34" charset="0"/>
              </a:endParaRPr>
            </a:p>
          </p:txBody>
        </p:sp>
        <p:sp>
          <p:nvSpPr>
            <p:cNvPr id="30" name="矩形 29"/>
            <p:cNvSpPr/>
            <p:nvPr/>
          </p:nvSpPr>
          <p:spPr>
            <a:xfrm>
              <a:off x="503238" y="2836720"/>
              <a:ext cx="1096775" cy="261610"/>
            </a:xfrm>
            <a:prstGeom prst="rect">
              <a:avLst/>
            </a:prstGeom>
          </p:spPr>
          <p:txBody>
            <a:bodyPr wrap="none">
              <a:spAutoFit/>
            </a:bodyPr>
            <a:lstStyle/>
            <a:p>
              <a:r>
                <a:rPr lang="en-US" altLang="zh-CN" sz="1100" dirty="0" smtClean="0">
                  <a:solidFill>
                    <a:srgbClr val="0563B8"/>
                  </a:solidFill>
                  <a:latin typeface="Century Gothic" panose="020B0502020202020204" pitchFamily="34" charset="0"/>
                  <a:cs typeface="Arial" panose="020B0604020202020204" pitchFamily="34" charset="0"/>
                </a:rPr>
                <a:t>ADD THE TITLE</a:t>
              </a:r>
              <a:endParaRPr lang="en-US" altLang="zh-CN" sz="1100" dirty="0">
                <a:solidFill>
                  <a:srgbClr val="0563B8"/>
                </a:solidFill>
                <a:latin typeface="Century Gothic" panose="020B0502020202020204" pitchFamily="34" charset="0"/>
                <a:cs typeface="Arial" panose="020B0604020202020204" pitchFamily="34" charset="0"/>
              </a:endParaRPr>
            </a:p>
          </p:txBody>
        </p:sp>
        <p:sp>
          <p:nvSpPr>
            <p:cNvPr id="31" name="矩形 30"/>
            <p:cNvSpPr/>
            <p:nvPr/>
          </p:nvSpPr>
          <p:spPr>
            <a:xfrm>
              <a:off x="503238" y="3690453"/>
              <a:ext cx="2592598" cy="443198"/>
            </a:xfrm>
            <a:prstGeom prst="rect">
              <a:avLst/>
            </a:prstGeom>
          </p:spPr>
          <p:txBody>
            <a:bodyPr wrap="square">
              <a:spAutoFit/>
            </a:bodyPr>
            <a:lstStyle/>
            <a:p>
              <a:pPr marL="171450" indent="-171450">
                <a:lnSpc>
                  <a:spcPct val="114000"/>
                </a:lnSpc>
                <a:buFont typeface="Wingdings" panose="05000000000000000000" pitchFamily="2" charset="2"/>
                <a:buChar char="ü"/>
              </a:pPr>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The </a:t>
              </a: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concepts national income and national product have roughly </a:t>
              </a:r>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t</a:t>
              </a:r>
              <a:endParaRPr lang="en-US" altLang="zh-CN" sz="1000" dirty="0">
                <a:solidFill>
                  <a:schemeClr val="tx1">
                    <a:lumMod val="65000"/>
                    <a:lumOff val="35000"/>
                  </a:schemeClr>
                </a:solidFill>
                <a:latin typeface="Century Gothic" panose="020B0502020202020204" pitchFamily="34" charset="0"/>
                <a:cs typeface="Arial" panose="020B0604020202020204" pitchFamily="34" charset="0"/>
              </a:endParaRPr>
            </a:p>
          </p:txBody>
        </p:sp>
      </p:grpSp>
      <p:grpSp>
        <p:nvGrpSpPr>
          <p:cNvPr id="38" name="组合 37"/>
          <p:cNvGrpSpPr/>
          <p:nvPr/>
        </p:nvGrpSpPr>
        <p:grpSpPr>
          <a:xfrm>
            <a:off x="8892480" y="411510"/>
            <a:ext cx="251520" cy="661800"/>
            <a:chOff x="8892480" y="411510"/>
            <a:chExt cx="251520" cy="661800"/>
          </a:xfrm>
        </p:grpSpPr>
        <p:sp>
          <p:nvSpPr>
            <p:cNvPr id="39" name="矩形 38"/>
            <p:cNvSpPr/>
            <p:nvPr/>
          </p:nvSpPr>
          <p:spPr>
            <a:xfrm>
              <a:off x="8892480" y="411510"/>
              <a:ext cx="251520" cy="661800"/>
            </a:xfrm>
            <a:prstGeom prst="rect">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19"/>
            <p:cNvSpPr txBox="1"/>
            <p:nvPr/>
          </p:nvSpPr>
          <p:spPr>
            <a:xfrm rot="5400000">
              <a:off x="8688849" y="634418"/>
              <a:ext cx="658780" cy="215444"/>
            </a:xfrm>
            <a:prstGeom prst="rect">
              <a:avLst/>
            </a:prstGeom>
            <a:noFill/>
          </p:spPr>
          <p:txBody>
            <a:bodyPr wrap="square" rtlCol="0">
              <a:spAutoFit/>
            </a:bodyPr>
            <a:lstStyle/>
            <a:p>
              <a:r>
                <a:rPr lang="en-US" altLang="zh-CN" sz="800" dirty="0" smtClean="0">
                  <a:solidFill>
                    <a:schemeClr val="bg1"/>
                  </a:solidFill>
                  <a:latin typeface="Century Gothic" panose="020B0502020202020204" pitchFamily="34" charset="0"/>
                </a:rPr>
                <a:t>PAGE   05</a:t>
              </a:r>
              <a:endParaRPr lang="zh-CN" altLang="en-US" sz="800" dirty="0">
                <a:solidFill>
                  <a:schemeClr val="bg1"/>
                </a:solidFill>
                <a:latin typeface="Century Gothic" panose="020B0502020202020204" pitchFamily="34" charset="0"/>
              </a:endParaRPr>
            </a:p>
          </p:txBody>
        </p:sp>
        <p:grpSp>
          <p:nvGrpSpPr>
            <p:cNvPr id="41" name="组合 40"/>
            <p:cNvGrpSpPr/>
            <p:nvPr/>
          </p:nvGrpSpPr>
          <p:grpSpPr>
            <a:xfrm>
              <a:off x="8964240" y="819459"/>
              <a:ext cx="108000" cy="7834"/>
              <a:chOff x="8953171" y="848034"/>
              <a:chExt cx="130138" cy="7834"/>
            </a:xfrm>
          </p:grpSpPr>
          <p:cxnSp>
            <p:nvCxnSpPr>
              <p:cNvPr id="42" name="直接连接符 41"/>
              <p:cNvCxnSpPr/>
              <p:nvPr/>
            </p:nvCxnSpPr>
            <p:spPr>
              <a:xfrm>
                <a:off x="8953171" y="855868"/>
                <a:ext cx="130138" cy="0"/>
              </a:xfrm>
              <a:prstGeom prst="line">
                <a:avLst/>
              </a:prstGeom>
              <a:ln w="3175">
                <a:solidFill>
                  <a:srgbClr val="008B8E"/>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8953171" y="848034"/>
                <a:ext cx="13013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9114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5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1+#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12" presetClass="entr" presetSubtype="1" fill="hold" nodeType="withEffect">
                                  <p:stCondLst>
                                    <p:cond delay="100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p:tgtEl>
                                          <p:spTgt spid="23"/>
                                        </p:tgtEl>
                                        <p:attrNameLst>
                                          <p:attrName>ppt_y</p:attrName>
                                        </p:attrNameLst>
                                      </p:cBhvr>
                                      <p:tavLst>
                                        <p:tav tm="0">
                                          <p:val>
                                            <p:strVal val="#ppt_y-#ppt_h*1.125000"/>
                                          </p:val>
                                        </p:tav>
                                        <p:tav tm="100000">
                                          <p:val>
                                            <p:strVal val="#ppt_y"/>
                                          </p:val>
                                        </p:tav>
                                      </p:tavLst>
                                    </p:anim>
                                    <p:animEffect transition="in" filter="wipe(down)">
                                      <p:cBhvr>
                                        <p:cTn id="20" dur="500"/>
                                        <p:tgtEl>
                                          <p:spTgt spid="23"/>
                                        </p:tgtEl>
                                      </p:cBhvr>
                                    </p:animEffect>
                                  </p:childTnLst>
                                </p:cTn>
                              </p:par>
                              <p:par>
                                <p:cTn id="21" presetID="12" presetClass="entr" presetSubtype="1" fill="hold" nodeType="withEffect">
                                  <p:stCondLst>
                                    <p:cond delay="125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p:tgtEl>
                                          <p:spTgt spid="24"/>
                                        </p:tgtEl>
                                        <p:attrNameLst>
                                          <p:attrName>ppt_y</p:attrName>
                                        </p:attrNameLst>
                                      </p:cBhvr>
                                      <p:tavLst>
                                        <p:tav tm="0">
                                          <p:val>
                                            <p:strVal val="#ppt_y-#ppt_h*1.125000"/>
                                          </p:val>
                                        </p:tav>
                                        <p:tav tm="100000">
                                          <p:val>
                                            <p:strVal val="#ppt_y"/>
                                          </p:val>
                                        </p:tav>
                                      </p:tavLst>
                                    </p:anim>
                                    <p:animEffect transition="in" filter="wipe(down)">
                                      <p:cBhvr>
                                        <p:cTn id="24" dur="500"/>
                                        <p:tgtEl>
                                          <p:spTgt spid="24"/>
                                        </p:tgtEl>
                                      </p:cBhvr>
                                    </p:animEffect>
                                  </p:childTnLst>
                                </p:cTn>
                              </p:par>
                              <p:par>
                                <p:cTn id="25" presetID="12" presetClass="entr" presetSubtype="1" fill="hold" nodeType="withEffect">
                                  <p:stCondLst>
                                    <p:cond delay="150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p:tgtEl>
                                          <p:spTgt spid="28"/>
                                        </p:tgtEl>
                                        <p:attrNameLst>
                                          <p:attrName>ppt_y</p:attrName>
                                        </p:attrNameLst>
                                      </p:cBhvr>
                                      <p:tavLst>
                                        <p:tav tm="0">
                                          <p:val>
                                            <p:strVal val="#ppt_y-#ppt_h*1.125000"/>
                                          </p:val>
                                        </p:tav>
                                        <p:tav tm="100000">
                                          <p:val>
                                            <p:strVal val="#ppt_y"/>
                                          </p:val>
                                        </p:tav>
                                      </p:tavLst>
                                    </p:anim>
                                    <p:animEffect transition="in" filter="wipe(down)">
                                      <p:cBhvr>
                                        <p:cTn id="2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12490" y="524010"/>
            <a:ext cx="3642344" cy="461665"/>
          </a:xfrm>
          <a:prstGeom prst="rect">
            <a:avLst/>
          </a:prstGeom>
        </p:spPr>
        <p:txBody>
          <a:bodyPr wrap="none">
            <a:spAutoFit/>
          </a:bodyPr>
          <a:lstStyle/>
          <a:p>
            <a:r>
              <a:rPr lang="en-US" altLang="zh-CN" sz="2400" dirty="0" smtClean="0">
                <a:solidFill>
                  <a:srgbClr val="0563B8"/>
                </a:solidFill>
                <a:latin typeface="Century Gothic" panose="020B0502020202020204" pitchFamily="34" charset="0"/>
                <a:cs typeface="Arial" panose="020B0604020202020204" pitchFamily="34" charset="0"/>
              </a:rPr>
              <a:t>The Business Objectives</a:t>
            </a:r>
            <a:endParaRPr lang="en-US" altLang="zh-CN" sz="2400" dirty="0">
              <a:solidFill>
                <a:srgbClr val="0563B8"/>
              </a:solidFill>
              <a:latin typeface="Century Gothic" panose="020B0502020202020204" pitchFamily="34" charset="0"/>
              <a:cs typeface="Arial" panose="020B0604020202020204" pitchFamily="34" charset="0"/>
            </a:endParaRPr>
          </a:p>
        </p:txBody>
      </p:sp>
      <p:sp>
        <p:nvSpPr>
          <p:cNvPr id="6" name="矩形 5"/>
          <p:cNvSpPr/>
          <p:nvPr/>
        </p:nvSpPr>
        <p:spPr>
          <a:xfrm>
            <a:off x="412490" y="877466"/>
            <a:ext cx="3676006" cy="261610"/>
          </a:xfrm>
          <a:prstGeom prst="rect">
            <a:avLst/>
          </a:prstGeom>
        </p:spPr>
        <p:txBody>
          <a:bodyPr wrap="none">
            <a:spAutoFit/>
          </a:bodyPr>
          <a:lstStyle/>
          <a:p>
            <a:r>
              <a:rPr lang="en-US" altLang="zh-CN" sz="1100" dirty="0" smtClean="0">
                <a:solidFill>
                  <a:schemeClr val="bg1">
                    <a:lumMod val="50000"/>
                  </a:schemeClr>
                </a:solidFill>
                <a:latin typeface="Century Gothic" panose="020B0502020202020204" pitchFamily="34" charset="0"/>
                <a:cs typeface="Arial" panose="020B0604020202020204" pitchFamily="34" charset="0"/>
              </a:rPr>
              <a:t>What we hope to achieve in the short and long run</a:t>
            </a:r>
            <a:endParaRPr lang="en-US" altLang="zh-CN" sz="1100" dirty="0">
              <a:solidFill>
                <a:schemeClr val="bg1">
                  <a:lumMod val="50000"/>
                </a:schemeClr>
              </a:solidFill>
              <a:latin typeface="Century Gothic" panose="020B0502020202020204" pitchFamily="34" charset="0"/>
              <a:cs typeface="Arial" panose="020B0604020202020204" pitchFamily="34" charset="0"/>
            </a:endParaRPr>
          </a:p>
        </p:txBody>
      </p:sp>
      <p:grpSp>
        <p:nvGrpSpPr>
          <p:cNvPr id="2" name="组合 1"/>
          <p:cNvGrpSpPr/>
          <p:nvPr/>
        </p:nvGrpSpPr>
        <p:grpSpPr>
          <a:xfrm>
            <a:off x="1835696" y="1738840"/>
            <a:ext cx="1336965" cy="1336965"/>
            <a:chOff x="1835696" y="1738840"/>
            <a:chExt cx="1336965" cy="1336965"/>
          </a:xfrm>
        </p:grpSpPr>
        <p:grpSp>
          <p:nvGrpSpPr>
            <p:cNvPr id="4" name="组合 3"/>
            <p:cNvGrpSpPr/>
            <p:nvPr/>
          </p:nvGrpSpPr>
          <p:grpSpPr>
            <a:xfrm>
              <a:off x="1835696" y="1738840"/>
              <a:ext cx="1336965" cy="1336965"/>
              <a:chOff x="966782" y="1738840"/>
              <a:chExt cx="1336965" cy="1336965"/>
            </a:xfrm>
          </p:grpSpPr>
          <p:sp>
            <p:nvSpPr>
              <p:cNvPr id="3" name="矩形 2"/>
              <p:cNvSpPr/>
              <p:nvPr/>
            </p:nvSpPr>
            <p:spPr>
              <a:xfrm>
                <a:off x="966782" y="1738840"/>
                <a:ext cx="1336965" cy="1336965"/>
              </a:xfrm>
              <a:prstGeom prst="rect">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1943708" y="2715766"/>
                <a:ext cx="360039" cy="360039"/>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28333C"/>
                    </a:solidFill>
                    <a:latin typeface="Century Gothic" panose="020B0502020202020204" pitchFamily="34" charset="0"/>
                  </a:rPr>
                  <a:t>S</a:t>
                </a:r>
                <a:endParaRPr lang="zh-CN" altLang="en-US" dirty="0">
                  <a:solidFill>
                    <a:srgbClr val="28333C"/>
                  </a:solidFill>
                  <a:latin typeface="Century Gothic" panose="020B0502020202020204" pitchFamily="34" charset="0"/>
                </a:endParaRPr>
              </a:p>
            </p:txBody>
          </p:sp>
        </p:grpSp>
        <p:sp>
          <p:nvSpPr>
            <p:cNvPr id="46" name="矩形 45"/>
            <p:cNvSpPr/>
            <p:nvPr/>
          </p:nvSpPr>
          <p:spPr>
            <a:xfrm>
              <a:off x="2108878" y="2276517"/>
              <a:ext cx="806631" cy="261610"/>
            </a:xfrm>
            <a:prstGeom prst="rect">
              <a:avLst/>
            </a:prstGeom>
          </p:spPr>
          <p:txBody>
            <a:bodyPr wrap="none">
              <a:spAutoFit/>
            </a:bodyPr>
            <a:lstStyle/>
            <a:p>
              <a:pPr algn="ctr"/>
              <a:r>
                <a:rPr lang="en-US" altLang="zh-CN" sz="1100" dirty="0" smtClean="0">
                  <a:solidFill>
                    <a:schemeClr val="bg1"/>
                  </a:solidFill>
                  <a:latin typeface="Century Gothic" panose="020B0502020202020204" pitchFamily="34" charset="0"/>
                  <a:cs typeface="Arial" panose="020B0604020202020204" pitchFamily="34" charset="0"/>
                </a:rPr>
                <a:t>Strengths</a:t>
              </a:r>
              <a:endParaRPr lang="en-US" altLang="zh-CN" sz="1100" dirty="0">
                <a:solidFill>
                  <a:schemeClr val="bg1"/>
                </a:solidFill>
                <a:latin typeface="Century Gothic" panose="020B0502020202020204" pitchFamily="34" charset="0"/>
                <a:cs typeface="Arial" panose="020B0604020202020204" pitchFamily="34" charset="0"/>
              </a:endParaRPr>
            </a:p>
          </p:txBody>
        </p:sp>
      </p:grpSp>
      <p:grpSp>
        <p:nvGrpSpPr>
          <p:cNvPr id="7" name="组合 6"/>
          <p:cNvGrpSpPr/>
          <p:nvPr/>
        </p:nvGrpSpPr>
        <p:grpSpPr>
          <a:xfrm>
            <a:off x="3388686" y="1738840"/>
            <a:ext cx="1336965" cy="1336965"/>
            <a:chOff x="3388686" y="1738840"/>
            <a:chExt cx="1336965" cy="1336965"/>
          </a:xfrm>
        </p:grpSpPr>
        <p:grpSp>
          <p:nvGrpSpPr>
            <p:cNvPr id="35" name="组合 34"/>
            <p:cNvGrpSpPr/>
            <p:nvPr/>
          </p:nvGrpSpPr>
          <p:grpSpPr>
            <a:xfrm>
              <a:off x="3388686" y="1738840"/>
              <a:ext cx="1336965" cy="1336965"/>
              <a:chOff x="966782" y="1738840"/>
              <a:chExt cx="1336965" cy="1336965"/>
            </a:xfrm>
          </p:grpSpPr>
          <p:sp>
            <p:nvSpPr>
              <p:cNvPr id="36" name="矩形 35"/>
              <p:cNvSpPr/>
              <p:nvPr/>
            </p:nvSpPr>
            <p:spPr>
              <a:xfrm>
                <a:off x="966782" y="1738840"/>
                <a:ext cx="1336965" cy="1336965"/>
              </a:xfrm>
              <a:prstGeom prst="rect">
                <a:avLst/>
              </a:prstGeom>
              <a:solidFill>
                <a:srgbClr val="0563B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966782" y="2715766"/>
                <a:ext cx="360039" cy="360039"/>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28333C"/>
                    </a:solidFill>
                    <a:latin typeface="Century Gothic" panose="020B0502020202020204" pitchFamily="34" charset="0"/>
                  </a:rPr>
                  <a:t>W</a:t>
                </a:r>
                <a:endParaRPr lang="zh-CN" altLang="en-US" dirty="0">
                  <a:solidFill>
                    <a:srgbClr val="28333C"/>
                  </a:solidFill>
                  <a:latin typeface="Century Gothic" panose="020B0502020202020204" pitchFamily="34" charset="0"/>
                </a:endParaRPr>
              </a:p>
            </p:txBody>
          </p:sp>
        </p:grpSp>
        <p:sp>
          <p:nvSpPr>
            <p:cNvPr id="47" name="矩形 46"/>
            <p:cNvSpPr/>
            <p:nvPr/>
          </p:nvSpPr>
          <p:spPr>
            <a:xfrm>
              <a:off x="3560879" y="2276517"/>
              <a:ext cx="1010213" cy="261610"/>
            </a:xfrm>
            <a:prstGeom prst="rect">
              <a:avLst/>
            </a:prstGeom>
          </p:spPr>
          <p:txBody>
            <a:bodyPr wrap="none">
              <a:spAutoFit/>
            </a:bodyPr>
            <a:lstStyle/>
            <a:p>
              <a:pPr algn="ctr"/>
              <a:r>
                <a:rPr lang="en-US" altLang="zh-CN" sz="1100" dirty="0" smtClean="0">
                  <a:solidFill>
                    <a:schemeClr val="bg1"/>
                  </a:solidFill>
                  <a:latin typeface="Century Gothic" panose="020B0502020202020204" pitchFamily="34" charset="0"/>
                  <a:cs typeface="Arial" panose="020B0604020202020204" pitchFamily="34" charset="0"/>
                </a:rPr>
                <a:t>Weaknesses</a:t>
              </a:r>
              <a:endParaRPr lang="en-US" altLang="zh-CN" sz="1100" dirty="0">
                <a:solidFill>
                  <a:schemeClr val="bg1"/>
                </a:solidFill>
                <a:latin typeface="Century Gothic" panose="020B0502020202020204" pitchFamily="34" charset="0"/>
                <a:cs typeface="Arial" panose="020B0604020202020204" pitchFamily="34" charset="0"/>
              </a:endParaRPr>
            </a:p>
          </p:txBody>
        </p:sp>
      </p:grpSp>
      <p:grpSp>
        <p:nvGrpSpPr>
          <p:cNvPr id="8" name="组合 7"/>
          <p:cNvGrpSpPr/>
          <p:nvPr/>
        </p:nvGrpSpPr>
        <p:grpSpPr>
          <a:xfrm>
            <a:off x="1835696" y="3183818"/>
            <a:ext cx="1336965" cy="1336965"/>
            <a:chOff x="1835696" y="3183818"/>
            <a:chExt cx="1336965" cy="1336965"/>
          </a:xfrm>
        </p:grpSpPr>
        <p:grpSp>
          <p:nvGrpSpPr>
            <p:cNvPr id="38" name="组合 37"/>
            <p:cNvGrpSpPr/>
            <p:nvPr/>
          </p:nvGrpSpPr>
          <p:grpSpPr>
            <a:xfrm>
              <a:off x="1835696" y="3183818"/>
              <a:ext cx="1336965" cy="1336965"/>
              <a:chOff x="966782" y="1738840"/>
              <a:chExt cx="1336965" cy="1336965"/>
            </a:xfrm>
          </p:grpSpPr>
          <p:sp>
            <p:nvSpPr>
              <p:cNvPr id="39" name="矩形 38"/>
              <p:cNvSpPr/>
              <p:nvPr/>
            </p:nvSpPr>
            <p:spPr>
              <a:xfrm>
                <a:off x="966782" y="1738840"/>
                <a:ext cx="1336965" cy="1336965"/>
              </a:xfrm>
              <a:prstGeom prst="rect">
                <a:avLst/>
              </a:prstGeom>
              <a:solidFill>
                <a:srgbClr val="0563B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1943708" y="1738840"/>
                <a:ext cx="360039" cy="360039"/>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28333C"/>
                    </a:solidFill>
                    <a:latin typeface="Century Gothic" panose="020B0502020202020204" pitchFamily="34" charset="0"/>
                  </a:rPr>
                  <a:t>O</a:t>
                </a:r>
                <a:endParaRPr lang="zh-CN" altLang="en-US" dirty="0">
                  <a:solidFill>
                    <a:srgbClr val="28333C"/>
                  </a:solidFill>
                  <a:latin typeface="Century Gothic" panose="020B0502020202020204" pitchFamily="34" charset="0"/>
                </a:endParaRPr>
              </a:p>
            </p:txBody>
          </p:sp>
        </p:grpSp>
        <p:sp>
          <p:nvSpPr>
            <p:cNvPr id="48" name="矩形 47"/>
            <p:cNvSpPr/>
            <p:nvPr/>
          </p:nvSpPr>
          <p:spPr>
            <a:xfrm>
              <a:off x="1966210" y="3721495"/>
              <a:ext cx="1075936" cy="261610"/>
            </a:xfrm>
            <a:prstGeom prst="rect">
              <a:avLst/>
            </a:prstGeom>
          </p:spPr>
          <p:txBody>
            <a:bodyPr wrap="none">
              <a:spAutoFit/>
            </a:bodyPr>
            <a:lstStyle/>
            <a:p>
              <a:pPr algn="ctr"/>
              <a:r>
                <a:rPr lang="en-US" altLang="zh-CN" sz="1100" dirty="0" smtClean="0">
                  <a:solidFill>
                    <a:schemeClr val="bg1"/>
                  </a:solidFill>
                  <a:latin typeface="Century Gothic" panose="020B0502020202020204" pitchFamily="34" charset="0"/>
                  <a:cs typeface="Arial" panose="020B0604020202020204" pitchFamily="34" charset="0"/>
                </a:rPr>
                <a:t>opportunities</a:t>
              </a:r>
              <a:endParaRPr lang="en-US" altLang="zh-CN" sz="1100" dirty="0">
                <a:solidFill>
                  <a:schemeClr val="bg1"/>
                </a:solidFill>
                <a:latin typeface="Century Gothic" panose="020B0502020202020204" pitchFamily="34" charset="0"/>
                <a:cs typeface="Arial" panose="020B0604020202020204" pitchFamily="34" charset="0"/>
              </a:endParaRPr>
            </a:p>
          </p:txBody>
        </p:sp>
      </p:grpSp>
      <p:grpSp>
        <p:nvGrpSpPr>
          <p:cNvPr id="9" name="组合 8"/>
          <p:cNvGrpSpPr/>
          <p:nvPr/>
        </p:nvGrpSpPr>
        <p:grpSpPr>
          <a:xfrm>
            <a:off x="3388686" y="3183818"/>
            <a:ext cx="1336965" cy="1336965"/>
            <a:chOff x="3388686" y="3183818"/>
            <a:chExt cx="1336965" cy="1336965"/>
          </a:xfrm>
        </p:grpSpPr>
        <p:grpSp>
          <p:nvGrpSpPr>
            <p:cNvPr id="41" name="组合 40"/>
            <p:cNvGrpSpPr/>
            <p:nvPr/>
          </p:nvGrpSpPr>
          <p:grpSpPr>
            <a:xfrm>
              <a:off x="3388686" y="3183818"/>
              <a:ext cx="1336965" cy="1336965"/>
              <a:chOff x="966782" y="1738840"/>
              <a:chExt cx="1336965" cy="1336965"/>
            </a:xfrm>
          </p:grpSpPr>
          <p:sp>
            <p:nvSpPr>
              <p:cNvPr id="42" name="矩形 41"/>
              <p:cNvSpPr/>
              <p:nvPr/>
            </p:nvSpPr>
            <p:spPr>
              <a:xfrm>
                <a:off x="966782" y="1738840"/>
                <a:ext cx="1336965" cy="1336965"/>
              </a:xfrm>
              <a:prstGeom prst="rect">
                <a:avLst/>
              </a:prstGeom>
              <a:solidFill>
                <a:srgbClr val="0563B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966782" y="1738840"/>
                <a:ext cx="360039" cy="360039"/>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28333C"/>
                    </a:solidFill>
                    <a:latin typeface="Century Gothic" panose="020B0502020202020204" pitchFamily="34" charset="0"/>
                  </a:rPr>
                  <a:t>T</a:t>
                </a:r>
                <a:endParaRPr lang="zh-CN" altLang="en-US" dirty="0">
                  <a:solidFill>
                    <a:srgbClr val="28333C"/>
                  </a:solidFill>
                  <a:latin typeface="Century Gothic" panose="020B0502020202020204" pitchFamily="34" charset="0"/>
                </a:endParaRPr>
              </a:p>
            </p:txBody>
          </p:sp>
        </p:grpSp>
        <p:sp>
          <p:nvSpPr>
            <p:cNvPr id="49" name="矩形 48"/>
            <p:cNvSpPr/>
            <p:nvPr/>
          </p:nvSpPr>
          <p:spPr>
            <a:xfrm>
              <a:off x="3731598" y="3721495"/>
              <a:ext cx="651140" cy="261610"/>
            </a:xfrm>
            <a:prstGeom prst="rect">
              <a:avLst/>
            </a:prstGeom>
          </p:spPr>
          <p:txBody>
            <a:bodyPr wrap="none">
              <a:spAutoFit/>
            </a:bodyPr>
            <a:lstStyle/>
            <a:p>
              <a:pPr algn="ctr"/>
              <a:r>
                <a:rPr lang="en-US" altLang="zh-CN" sz="1100" dirty="0" smtClean="0">
                  <a:solidFill>
                    <a:schemeClr val="bg1"/>
                  </a:solidFill>
                  <a:latin typeface="Century Gothic" panose="020B0502020202020204" pitchFamily="34" charset="0"/>
                  <a:cs typeface="Arial" panose="020B0604020202020204" pitchFamily="34" charset="0"/>
                </a:rPr>
                <a:t>threats</a:t>
              </a:r>
              <a:endParaRPr lang="en-US" altLang="zh-CN" sz="1100" dirty="0">
                <a:solidFill>
                  <a:schemeClr val="bg1"/>
                </a:solidFill>
                <a:latin typeface="Century Gothic" panose="020B0502020202020204" pitchFamily="34" charset="0"/>
                <a:cs typeface="Arial" panose="020B0604020202020204" pitchFamily="34" charset="0"/>
              </a:endParaRPr>
            </a:p>
          </p:txBody>
        </p:sp>
      </p:grpSp>
      <p:sp>
        <p:nvSpPr>
          <p:cNvPr id="50" name="矩形 49"/>
          <p:cNvSpPr/>
          <p:nvPr/>
        </p:nvSpPr>
        <p:spPr>
          <a:xfrm>
            <a:off x="2152159" y="1343641"/>
            <a:ext cx="704039" cy="261610"/>
          </a:xfrm>
          <a:prstGeom prst="rect">
            <a:avLst/>
          </a:prstGeom>
        </p:spPr>
        <p:txBody>
          <a:bodyPr wrap="none">
            <a:spAutoFit/>
          </a:bodyPr>
          <a:lstStyle/>
          <a:p>
            <a:pPr algn="ctr"/>
            <a:r>
              <a:rPr lang="en-US" altLang="zh-CN" sz="1100" dirty="0" smtClean="0">
                <a:solidFill>
                  <a:srgbClr val="28333C"/>
                </a:solidFill>
                <a:latin typeface="Century Gothic" panose="020B0502020202020204" pitchFamily="34" charset="0"/>
                <a:cs typeface="Arial" panose="020B0604020202020204" pitchFamily="34" charset="0"/>
              </a:rPr>
              <a:t>positive</a:t>
            </a:r>
            <a:endParaRPr lang="en-US" altLang="zh-CN" sz="1100" dirty="0">
              <a:solidFill>
                <a:srgbClr val="28333C"/>
              </a:solidFill>
              <a:latin typeface="Century Gothic" panose="020B0502020202020204" pitchFamily="34" charset="0"/>
              <a:cs typeface="Arial" panose="020B0604020202020204" pitchFamily="34" charset="0"/>
            </a:endParaRPr>
          </a:p>
        </p:txBody>
      </p:sp>
      <p:sp>
        <p:nvSpPr>
          <p:cNvPr id="51" name="矩形 50"/>
          <p:cNvSpPr/>
          <p:nvPr/>
        </p:nvSpPr>
        <p:spPr>
          <a:xfrm>
            <a:off x="3657059" y="1292906"/>
            <a:ext cx="800219" cy="261610"/>
          </a:xfrm>
          <a:prstGeom prst="rect">
            <a:avLst/>
          </a:prstGeom>
        </p:spPr>
        <p:txBody>
          <a:bodyPr wrap="none">
            <a:spAutoFit/>
          </a:bodyPr>
          <a:lstStyle/>
          <a:p>
            <a:pPr algn="ctr"/>
            <a:r>
              <a:rPr lang="en-US" altLang="zh-CN" sz="1100" dirty="0" smtClean="0">
                <a:solidFill>
                  <a:srgbClr val="28333C"/>
                </a:solidFill>
                <a:latin typeface="Century Gothic" panose="020B0502020202020204" pitchFamily="34" charset="0"/>
                <a:cs typeface="Arial" panose="020B0604020202020204" pitchFamily="34" charset="0"/>
              </a:rPr>
              <a:t>negative</a:t>
            </a:r>
            <a:endParaRPr lang="en-US" altLang="zh-CN" sz="1100" dirty="0">
              <a:solidFill>
                <a:srgbClr val="28333C"/>
              </a:solidFill>
              <a:latin typeface="Century Gothic" panose="020B0502020202020204" pitchFamily="34" charset="0"/>
              <a:cs typeface="Arial" panose="020B0604020202020204" pitchFamily="34" charset="0"/>
            </a:endParaRPr>
          </a:p>
        </p:txBody>
      </p:sp>
      <p:sp>
        <p:nvSpPr>
          <p:cNvPr id="52" name="矩形 51"/>
          <p:cNvSpPr/>
          <p:nvPr/>
        </p:nvSpPr>
        <p:spPr>
          <a:xfrm>
            <a:off x="979184" y="2276517"/>
            <a:ext cx="692818" cy="261610"/>
          </a:xfrm>
          <a:prstGeom prst="rect">
            <a:avLst/>
          </a:prstGeom>
        </p:spPr>
        <p:txBody>
          <a:bodyPr wrap="none">
            <a:spAutoFit/>
          </a:bodyPr>
          <a:lstStyle/>
          <a:p>
            <a:pPr algn="ctr"/>
            <a:r>
              <a:rPr lang="en-US" altLang="zh-CN" sz="1100" dirty="0" smtClean="0">
                <a:solidFill>
                  <a:srgbClr val="28333C"/>
                </a:solidFill>
                <a:latin typeface="Century Gothic" panose="020B0502020202020204" pitchFamily="34" charset="0"/>
                <a:cs typeface="Arial" panose="020B0604020202020204" pitchFamily="34" charset="0"/>
              </a:rPr>
              <a:t>internal</a:t>
            </a:r>
            <a:endParaRPr lang="en-US" altLang="zh-CN" sz="1100" dirty="0">
              <a:solidFill>
                <a:srgbClr val="28333C"/>
              </a:solidFill>
              <a:latin typeface="Century Gothic" panose="020B0502020202020204" pitchFamily="34" charset="0"/>
              <a:cs typeface="Arial" panose="020B0604020202020204" pitchFamily="34" charset="0"/>
            </a:endParaRPr>
          </a:p>
        </p:txBody>
      </p:sp>
      <p:sp>
        <p:nvSpPr>
          <p:cNvPr id="53" name="矩形 52"/>
          <p:cNvSpPr/>
          <p:nvPr/>
        </p:nvSpPr>
        <p:spPr>
          <a:xfrm>
            <a:off x="979184" y="3721495"/>
            <a:ext cx="736099" cy="261610"/>
          </a:xfrm>
          <a:prstGeom prst="rect">
            <a:avLst/>
          </a:prstGeom>
        </p:spPr>
        <p:txBody>
          <a:bodyPr wrap="none">
            <a:spAutoFit/>
          </a:bodyPr>
          <a:lstStyle/>
          <a:p>
            <a:pPr algn="ctr"/>
            <a:r>
              <a:rPr lang="en-US" altLang="zh-CN" sz="1100" dirty="0" smtClean="0">
                <a:solidFill>
                  <a:srgbClr val="28333C"/>
                </a:solidFill>
                <a:latin typeface="Century Gothic" panose="020B0502020202020204" pitchFamily="34" charset="0"/>
                <a:cs typeface="Arial" panose="020B0604020202020204" pitchFamily="34" charset="0"/>
              </a:rPr>
              <a:t>external</a:t>
            </a:r>
            <a:endParaRPr lang="en-US" altLang="zh-CN" sz="1100" dirty="0">
              <a:solidFill>
                <a:srgbClr val="28333C"/>
              </a:solidFill>
              <a:latin typeface="Century Gothic" panose="020B0502020202020204" pitchFamily="34" charset="0"/>
              <a:cs typeface="Arial" panose="020B0604020202020204" pitchFamily="34" charset="0"/>
            </a:endParaRPr>
          </a:p>
        </p:txBody>
      </p:sp>
      <p:grpSp>
        <p:nvGrpSpPr>
          <p:cNvPr id="54" name="组合 53"/>
          <p:cNvGrpSpPr/>
          <p:nvPr/>
        </p:nvGrpSpPr>
        <p:grpSpPr>
          <a:xfrm>
            <a:off x="5292080" y="1671334"/>
            <a:ext cx="3204356" cy="641308"/>
            <a:chOff x="503238" y="2836720"/>
            <a:chExt cx="3204356" cy="641308"/>
          </a:xfrm>
        </p:grpSpPr>
        <p:sp>
          <p:nvSpPr>
            <p:cNvPr id="55" name="矩形 54"/>
            <p:cNvSpPr/>
            <p:nvPr/>
          </p:nvSpPr>
          <p:spPr>
            <a:xfrm>
              <a:off x="503238" y="3034830"/>
              <a:ext cx="3204356" cy="443198"/>
            </a:xfrm>
            <a:prstGeom prst="rect">
              <a:avLst/>
            </a:prstGeom>
          </p:spPr>
          <p:txBody>
            <a:bodyPr wrap="square">
              <a:spAutoFit/>
            </a:bodyPr>
            <a:lstStyle/>
            <a:p>
              <a:pPr>
                <a:lnSpc>
                  <a:spcPct val="114000"/>
                </a:lnSpc>
              </a:pPr>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The </a:t>
              </a: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concepts national income and national product have roughly </a:t>
              </a:r>
            </a:p>
          </p:txBody>
        </p:sp>
        <p:sp>
          <p:nvSpPr>
            <p:cNvPr id="56" name="矩形 55"/>
            <p:cNvSpPr/>
            <p:nvPr/>
          </p:nvSpPr>
          <p:spPr>
            <a:xfrm>
              <a:off x="503238" y="2836720"/>
              <a:ext cx="1096775" cy="261610"/>
            </a:xfrm>
            <a:prstGeom prst="rect">
              <a:avLst/>
            </a:prstGeom>
          </p:spPr>
          <p:txBody>
            <a:bodyPr wrap="none">
              <a:spAutoFit/>
            </a:bodyPr>
            <a:lstStyle/>
            <a:p>
              <a:r>
                <a:rPr lang="en-US" altLang="zh-CN" sz="1100" dirty="0" smtClean="0">
                  <a:solidFill>
                    <a:srgbClr val="0563B8"/>
                  </a:solidFill>
                  <a:latin typeface="Century Gothic" panose="020B0502020202020204" pitchFamily="34" charset="0"/>
                  <a:cs typeface="Arial" panose="020B0604020202020204" pitchFamily="34" charset="0"/>
                </a:rPr>
                <a:t>ADD THE TITLE</a:t>
              </a:r>
              <a:endParaRPr lang="en-US" altLang="zh-CN" sz="1100" dirty="0">
                <a:solidFill>
                  <a:srgbClr val="0563B8"/>
                </a:solidFill>
                <a:latin typeface="Century Gothic" panose="020B0502020202020204" pitchFamily="34" charset="0"/>
                <a:cs typeface="Arial" panose="020B0604020202020204" pitchFamily="34" charset="0"/>
              </a:endParaRPr>
            </a:p>
          </p:txBody>
        </p:sp>
      </p:grpSp>
      <p:grpSp>
        <p:nvGrpSpPr>
          <p:cNvPr id="58" name="组合 57"/>
          <p:cNvGrpSpPr/>
          <p:nvPr/>
        </p:nvGrpSpPr>
        <p:grpSpPr>
          <a:xfrm>
            <a:off x="5292080" y="2443875"/>
            <a:ext cx="3204356" cy="641308"/>
            <a:chOff x="503238" y="2836720"/>
            <a:chExt cx="3204356" cy="641308"/>
          </a:xfrm>
        </p:grpSpPr>
        <p:sp>
          <p:nvSpPr>
            <p:cNvPr id="59" name="矩形 58"/>
            <p:cNvSpPr/>
            <p:nvPr/>
          </p:nvSpPr>
          <p:spPr>
            <a:xfrm>
              <a:off x="503238" y="3034830"/>
              <a:ext cx="3204356" cy="443198"/>
            </a:xfrm>
            <a:prstGeom prst="rect">
              <a:avLst/>
            </a:prstGeom>
          </p:spPr>
          <p:txBody>
            <a:bodyPr wrap="square">
              <a:spAutoFit/>
            </a:bodyPr>
            <a:lstStyle/>
            <a:p>
              <a:pPr>
                <a:lnSpc>
                  <a:spcPct val="114000"/>
                </a:lnSpc>
              </a:pPr>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The </a:t>
              </a: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concepts national income and national product have roughly </a:t>
              </a:r>
            </a:p>
          </p:txBody>
        </p:sp>
        <p:sp>
          <p:nvSpPr>
            <p:cNvPr id="60" name="矩形 59"/>
            <p:cNvSpPr/>
            <p:nvPr/>
          </p:nvSpPr>
          <p:spPr>
            <a:xfrm>
              <a:off x="503238" y="2836720"/>
              <a:ext cx="1096775" cy="261610"/>
            </a:xfrm>
            <a:prstGeom prst="rect">
              <a:avLst/>
            </a:prstGeom>
          </p:spPr>
          <p:txBody>
            <a:bodyPr wrap="none">
              <a:spAutoFit/>
            </a:bodyPr>
            <a:lstStyle/>
            <a:p>
              <a:r>
                <a:rPr lang="en-US" altLang="zh-CN" sz="1100" dirty="0" smtClean="0">
                  <a:solidFill>
                    <a:srgbClr val="0563B8"/>
                  </a:solidFill>
                  <a:latin typeface="Century Gothic" panose="020B0502020202020204" pitchFamily="34" charset="0"/>
                  <a:cs typeface="Arial" panose="020B0604020202020204" pitchFamily="34" charset="0"/>
                </a:rPr>
                <a:t>ADD THE TITLE</a:t>
              </a:r>
              <a:endParaRPr lang="en-US" altLang="zh-CN" sz="1100" dirty="0">
                <a:solidFill>
                  <a:srgbClr val="0563B8"/>
                </a:solidFill>
                <a:latin typeface="Century Gothic" panose="020B0502020202020204" pitchFamily="34" charset="0"/>
                <a:cs typeface="Arial" panose="020B0604020202020204" pitchFamily="34" charset="0"/>
              </a:endParaRPr>
            </a:p>
          </p:txBody>
        </p:sp>
      </p:grpSp>
      <p:grpSp>
        <p:nvGrpSpPr>
          <p:cNvPr id="61" name="组合 60"/>
          <p:cNvGrpSpPr/>
          <p:nvPr/>
        </p:nvGrpSpPr>
        <p:grpSpPr>
          <a:xfrm>
            <a:off x="5292080" y="3216416"/>
            <a:ext cx="3204356" cy="641308"/>
            <a:chOff x="503238" y="2836720"/>
            <a:chExt cx="3204356" cy="641308"/>
          </a:xfrm>
        </p:grpSpPr>
        <p:sp>
          <p:nvSpPr>
            <p:cNvPr id="62" name="矩形 61"/>
            <p:cNvSpPr/>
            <p:nvPr/>
          </p:nvSpPr>
          <p:spPr>
            <a:xfrm>
              <a:off x="503238" y="3034830"/>
              <a:ext cx="3204356" cy="443198"/>
            </a:xfrm>
            <a:prstGeom prst="rect">
              <a:avLst/>
            </a:prstGeom>
          </p:spPr>
          <p:txBody>
            <a:bodyPr wrap="square">
              <a:spAutoFit/>
            </a:bodyPr>
            <a:lstStyle/>
            <a:p>
              <a:pPr>
                <a:lnSpc>
                  <a:spcPct val="114000"/>
                </a:lnSpc>
              </a:pPr>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The </a:t>
              </a: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concepts national income and national product have roughly </a:t>
              </a:r>
            </a:p>
          </p:txBody>
        </p:sp>
        <p:sp>
          <p:nvSpPr>
            <p:cNvPr id="63" name="矩形 62"/>
            <p:cNvSpPr/>
            <p:nvPr/>
          </p:nvSpPr>
          <p:spPr>
            <a:xfrm>
              <a:off x="503238" y="2836720"/>
              <a:ext cx="1096775" cy="261610"/>
            </a:xfrm>
            <a:prstGeom prst="rect">
              <a:avLst/>
            </a:prstGeom>
          </p:spPr>
          <p:txBody>
            <a:bodyPr wrap="none">
              <a:spAutoFit/>
            </a:bodyPr>
            <a:lstStyle/>
            <a:p>
              <a:r>
                <a:rPr lang="en-US" altLang="zh-CN" sz="1100" dirty="0" smtClean="0">
                  <a:solidFill>
                    <a:srgbClr val="0563B8"/>
                  </a:solidFill>
                  <a:latin typeface="Century Gothic" panose="020B0502020202020204" pitchFamily="34" charset="0"/>
                  <a:cs typeface="Arial" panose="020B0604020202020204" pitchFamily="34" charset="0"/>
                </a:rPr>
                <a:t>ADD THE TITLE</a:t>
              </a:r>
              <a:endParaRPr lang="en-US" altLang="zh-CN" sz="1100" dirty="0">
                <a:solidFill>
                  <a:srgbClr val="0563B8"/>
                </a:solidFill>
                <a:latin typeface="Century Gothic" panose="020B0502020202020204" pitchFamily="34" charset="0"/>
                <a:cs typeface="Arial" panose="020B0604020202020204" pitchFamily="34" charset="0"/>
              </a:endParaRPr>
            </a:p>
          </p:txBody>
        </p:sp>
      </p:grpSp>
      <p:grpSp>
        <p:nvGrpSpPr>
          <p:cNvPr id="64" name="组合 63"/>
          <p:cNvGrpSpPr/>
          <p:nvPr/>
        </p:nvGrpSpPr>
        <p:grpSpPr>
          <a:xfrm>
            <a:off x="5292080" y="3988958"/>
            <a:ext cx="3204356" cy="641308"/>
            <a:chOff x="503238" y="2836720"/>
            <a:chExt cx="3204356" cy="641308"/>
          </a:xfrm>
        </p:grpSpPr>
        <p:sp>
          <p:nvSpPr>
            <p:cNvPr id="65" name="矩形 64"/>
            <p:cNvSpPr/>
            <p:nvPr/>
          </p:nvSpPr>
          <p:spPr>
            <a:xfrm>
              <a:off x="503238" y="3034830"/>
              <a:ext cx="3204356" cy="443198"/>
            </a:xfrm>
            <a:prstGeom prst="rect">
              <a:avLst/>
            </a:prstGeom>
          </p:spPr>
          <p:txBody>
            <a:bodyPr wrap="square">
              <a:spAutoFit/>
            </a:bodyPr>
            <a:lstStyle/>
            <a:p>
              <a:pPr>
                <a:lnSpc>
                  <a:spcPct val="114000"/>
                </a:lnSpc>
              </a:pPr>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The </a:t>
              </a: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concepts national income and national product have roughly </a:t>
              </a:r>
            </a:p>
          </p:txBody>
        </p:sp>
        <p:sp>
          <p:nvSpPr>
            <p:cNvPr id="66" name="矩形 65"/>
            <p:cNvSpPr/>
            <p:nvPr/>
          </p:nvSpPr>
          <p:spPr>
            <a:xfrm>
              <a:off x="503238" y="2836720"/>
              <a:ext cx="1096775" cy="261610"/>
            </a:xfrm>
            <a:prstGeom prst="rect">
              <a:avLst/>
            </a:prstGeom>
          </p:spPr>
          <p:txBody>
            <a:bodyPr wrap="none">
              <a:spAutoFit/>
            </a:bodyPr>
            <a:lstStyle/>
            <a:p>
              <a:r>
                <a:rPr lang="en-US" altLang="zh-CN" sz="1100" dirty="0" smtClean="0">
                  <a:solidFill>
                    <a:srgbClr val="0563B8"/>
                  </a:solidFill>
                  <a:latin typeface="Century Gothic" panose="020B0502020202020204" pitchFamily="34" charset="0"/>
                  <a:cs typeface="Arial" panose="020B0604020202020204" pitchFamily="34" charset="0"/>
                </a:rPr>
                <a:t>ADD THE TITLE</a:t>
              </a:r>
              <a:endParaRPr lang="en-US" altLang="zh-CN" sz="1100" dirty="0">
                <a:solidFill>
                  <a:srgbClr val="0563B8"/>
                </a:solidFill>
                <a:latin typeface="Century Gothic" panose="020B0502020202020204" pitchFamily="34" charset="0"/>
                <a:cs typeface="Arial" panose="020B0604020202020204" pitchFamily="34" charset="0"/>
              </a:endParaRPr>
            </a:p>
          </p:txBody>
        </p:sp>
      </p:grpSp>
      <p:grpSp>
        <p:nvGrpSpPr>
          <p:cNvPr id="70" name="组合 69"/>
          <p:cNvGrpSpPr/>
          <p:nvPr/>
        </p:nvGrpSpPr>
        <p:grpSpPr>
          <a:xfrm>
            <a:off x="8892480" y="411510"/>
            <a:ext cx="251520" cy="661800"/>
            <a:chOff x="8892480" y="411510"/>
            <a:chExt cx="251520" cy="661800"/>
          </a:xfrm>
        </p:grpSpPr>
        <p:sp>
          <p:nvSpPr>
            <p:cNvPr id="71" name="矩形 70"/>
            <p:cNvSpPr/>
            <p:nvPr/>
          </p:nvSpPr>
          <p:spPr>
            <a:xfrm>
              <a:off x="8892480" y="411510"/>
              <a:ext cx="251520" cy="661800"/>
            </a:xfrm>
            <a:prstGeom prst="rect">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文本框 19"/>
            <p:cNvSpPr txBox="1"/>
            <p:nvPr/>
          </p:nvSpPr>
          <p:spPr>
            <a:xfrm rot="5400000">
              <a:off x="8688849" y="634418"/>
              <a:ext cx="658780" cy="215444"/>
            </a:xfrm>
            <a:prstGeom prst="rect">
              <a:avLst/>
            </a:prstGeom>
            <a:noFill/>
          </p:spPr>
          <p:txBody>
            <a:bodyPr wrap="square" rtlCol="0">
              <a:spAutoFit/>
            </a:bodyPr>
            <a:lstStyle/>
            <a:p>
              <a:r>
                <a:rPr lang="en-US" altLang="zh-CN" sz="800" dirty="0" smtClean="0">
                  <a:solidFill>
                    <a:schemeClr val="bg1"/>
                  </a:solidFill>
                  <a:latin typeface="Century Gothic" panose="020B0502020202020204" pitchFamily="34" charset="0"/>
                </a:rPr>
                <a:t>PAGE   06</a:t>
              </a:r>
              <a:endParaRPr lang="zh-CN" altLang="en-US" sz="800" dirty="0">
                <a:solidFill>
                  <a:schemeClr val="bg1"/>
                </a:solidFill>
                <a:latin typeface="Century Gothic" panose="020B0502020202020204" pitchFamily="34" charset="0"/>
              </a:endParaRPr>
            </a:p>
          </p:txBody>
        </p:sp>
        <p:grpSp>
          <p:nvGrpSpPr>
            <p:cNvPr id="73" name="组合 72"/>
            <p:cNvGrpSpPr/>
            <p:nvPr/>
          </p:nvGrpSpPr>
          <p:grpSpPr>
            <a:xfrm>
              <a:off x="8964240" y="819459"/>
              <a:ext cx="108000" cy="7834"/>
              <a:chOff x="8953171" y="848034"/>
              <a:chExt cx="130138" cy="7834"/>
            </a:xfrm>
          </p:grpSpPr>
          <p:cxnSp>
            <p:nvCxnSpPr>
              <p:cNvPr id="74" name="直接连接符 73"/>
              <p:cNvCxnSpPr/>
              <p:nvPr/>
            </p:nvCxnSpPr>
            <p:spPr>
              <a:xfrm>
                <a:off x="8953171" y="855868"/>
                <a:ext cx="130138" cy="0"/>
              </a:xfrm>
              <a:prstGeom prst="line">
                <a:avLst/>
              </a:prstGeom>
              <a:ln w="3175">
                <a:solidFill>
                  <a:srgbClr val="008B8E"/>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8953171" y="848034"/>
                <a:ext cx="13013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777525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25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23" presetClass="entr" presetSubtype="16" fill="hold" nodeType="withEffect">
                                  <p:stCondLst>
                                    <p:cond delay="750"/>
                                  </p:stCondLst>
                                  <p:childTnLst>
                                    <p:set>
                                      <p:cBhvr>
                                        <p:cTn id="12" dur="1" fill="hold">
                                          <p:stCondLst>
                                            <p:cond delay="0"/>
                                          </p:stCondLst>
                                        </p:cTn>
                                        <p:tgtEl>
                                          <p:spTgt spid="2"/>
                                        </p:tgtEl>
                                        <p:attrNameLst>
                                          <p:attrName>style.visibility</p:attrName>
                                        </p:attrNameLst>
                                      </p:cBhvr>
                                      <p:to>
                                        <p:strVal val="visible"/>
                                      </p:to>
                                    </p:set>
                                    <p:anim calcmode="lin" valueType="num">
                                      <p:cBhvr>
                                        <p:cTn id="13" dur="300" fill="hold"/>
                                        <p:tgtEl>
                                          <p:spTgt spid="2"/>
                                        </p:tgtEl>
                                        <p:attrNameLst>
                                          <p:attrName>ppt_w</p:attrName>
                                        </p:attrNameLst>
                                      </p:cBhvr>
                                      <p:tavLst>
                                        <p:tav tm="0">
                                          <p:val>
                                            <p:fltVal val="0"/>
                                          </p:val>
                                        </p:tav>
                                        <p:tav tm="100000">
                                          <p:val>
                                            <p:strVal val="#ppt_w"/>
                                          </p:val>
                                        </p:tav>
                                      </p:tavLst>
                                    </p:anim>
                                    <p:anim calcmode="lin" valueType="num">
                                      <p:cBhvr>
                                        <p:cTn id="14" dur="300" fill="hold"/>
                                        <p:tgtEl>
                                          <p:spTgt spid="2"/>
                                        </p:tgtEl>
                                        <p:attrNameLst>
                                          <p:attrName>ppt_h</p:attrName>
                                        </p:attrNameLst>
                                      </p:cBhvr>
                                      <p:tavLst>
                                        <p:tav tm="0">
                                          <p:val>
                                            <p:fltVal val="0"/>
                                          </p:val>
                                        </p:tav>
                                        <p:tav tm="100000">
                                          <p:val>
                                            <p:strVal val="#ppt_h"/>
                                          </p:val>
                                        </p:tav>
                                      </p:tavLst>
                                    </p:anim>
                                  </p:childTnLst>
                                </p:cTn>
                              </p:par>
                              <p:par>
                                <p:cTn id="15" presetID="6" presetClass="emph" presetSubtype="0" autoRev="1" fill="hold" nodeType="withEffect">
                                  <p:stCondLst>
                                    <p:cond delay="1000"/>
                                  </p:stCondLst>
                                  <p:childTnLst>
                                    <p:animScale>
                                      <p:cBhvr>
                                        <p:cTn id="16" dur="200" fill="hold"/>
                                        <p:tgtEl>
                                          <p:spTgt spid="2"/>
                                        </p:tgtEl>
                                      </p:cBhvr>
                                      <p:by x="110000" y="110000"/>
                                    </p:animScale>
                                  </p:childTnLst>
                                </p:cTn>
                              </p:par>
                              <p:par>
                                <p:cTn id="17" presetID="23" presetClass="entr" presetSubtype="16" fill="hold" nodeType="withEffect">
                                  <p:stCondLst>
                                    <p:cond delay="1000"/>
                                  </p:stCondLst>
                                  <p:childTnLst>
                                    <p:set>
                                      <p:cBhvr>
                                        <p:cTn id="18" dur="1" fill="hold">
                                          <p:stCondLst>
                                            <p:cond delay="0"/>
                                          </p:stCondLst>
                                        </p:cTn>
                                        <p:tgtEl>
                                          <p:spTgt spid="7"/>
                                        </p:tgtEl>
                                        <p:attrNameLst>
                                          <p:attrName>style.visibility</p:attrName>
                                        </p:attrNameLst>
                                      </p:cBhvr>
                                      <p:to>
                                        <p:strVal val="visible"/>
                                      </p:to>
                                    </p:set>
                                    <p:anim calcmode="lin" valueType="num">
                                      <p:cBhvr>
                                        <p:cTn id="19" dur="300" fill="hold"/>
                                        <p:tgtEl>
                                          <p:spTgt spid="7"/>
                                        </p:tgtEl>
                                        <p:attrNameLst>
                                          <p:attrName>ppt_w</p:attrName>
                                        </p:attrNameLst>
                                      </p:cBhvr>
                                      <p:tavLst>
                                        <p:tav tm="0">
                                          <p:val>
                                            <p:fltVal val="0"/>
                                          </p:val>
                                        </p:tav>
                                        <p:tav tm="100000">
                                          <p:val>
                                            <p:strVal val="#ppt_w"/>
                                          </p:val>
                                        </p:tav>
                                      </p:tavLst>
                                    </p:anim>
                                    <p:anim calcmode="lin" valueType="num">
                                      <p:cBhvr>
                                        <p:cTn id="20" dur="300" fill="hold"/>
                                        <p:tgtEl>
                                          <p:spTgt spid="7"/>
                                        </p:tgtEl>
                                        <p:attrNameLst>
                                          <p:attrName>ppt_h</p:attrName>
                                        </p:attrNameLst>
                                      </p:cBhvr>
                                      <p:tavLst>
                                        <p:tav tm="0">
                                          <p:val>
                                            <p:fltVal val="0"/>
                                          </p:val>
                                        </p:tav>
                                        <p:tav tm="100000">
                                          <p:val>
                                            <p:strVal val="#ppt_h"/>
                                          </p:val>
                                        </p:tav>
                                      </p:tavLst>
                                    </p:anim>
                                  </p:childTnLst>
                                </p:cTn>
                              </p:par>
                              <p:par>
                                <p:cTn id="21" presetID="6" presetClass="emph" presetSubtype="0" autoRev="1" fill="hold" nodeType="withEffect">
                                  <p:stCondLst>
                                    <p:cond delay="1250"/>
                                  </p:stCondLst>
                                  <p:childTnLst>
                                    <p:animScale>
                                      <p:cBhvr>
                                        <p:cTn id="22" dur="200" fill="hold"/>
                                        <p:tgtEl>
                                          <p:spTgt spid="7"/>
                                        </p:tgtEl>
                                      </p:cBhvr>
                                      <p:by x="110000" y="110000"/>
                                    </p:animScale>
                                  </p:childTnLst>
                                </p:cTn>
                              </p:par>
                              <p:par>
                                <p:cTn id="23" presetID="23" presetClass="entr" presetSubtype="16" fill="hold" nodeType="withEffect">
                                  <p:stCondLst>
                                    <p:cond delay="1250"/>
                                  </p:stCondLst>
                                  <p:childTnLst>
                                    <p:set>
                                      <p:cBhvr>
                                        <p:cTn id="24" dur="1" fill="hold">
                                          <p:stCondLst>
                                            <p:cond delay="0"/>
                                          </p:stCondLst>
                                        </p:cTn>
                                        <p:tgtEl>
                                          <p:spTgt spid="8"/>
                                        </p:tgtEl>
                                        <p:attrNameLst>
                                          <p:attrName>style.visibility</p:attrName>
                                        </p:attrNameLst>
                                      </p:cBhvr>
                                      <p:to>
                                        <p:strVal val="visible"/>
                                      </p:to>
                                    </p:set>
                                    <p:anim calcmode="lin" valueType="num">
                                      <p:cBhvr>
                                        <p:cTn id="25" dur="300" fill="hold"/>
                                        <p:tgtEl>
                                          <p:spTgt spid="8"/>
                                        </p:tgtEl>
                                        <p:attrNameLst>
                                          <p:attrName>ppt_w</p:attrName>
                                        </p:attrNameLst>
                                      </p:cBhvr>
                                      <p:tavLst>
                                        <p:tav tm="0">
                                          <p:val>
                                            <p:fltVal val="0"/>
                                          </p:val>
                                        </p:tav>
                                        <p:tav tm="100000">
                                          <p:val>
                                            <p:strVal val="#ppt_w"/>
                                          </p:val>
                                        </p:tav>
                                      </p:tavLst>
                                    </p:anim>
                                    <p:anim calcmode="lin" valueType="num">
                                      <p:cBhvr>
                                        <p:cTn id="26" dur="300" fill="hold"/>
                                        <p:tgtEl>
                                          <p:spTgt spid="8"/>
                                        </p:tgtEl>
                                        <p:attrNameLst>
                                          <p:attrName>ppt_h</p:attrName>
                                        </p:attrNameLst>
                                      </p:cBhvr>
                                      <p:tavLst>
                                        <p:tav tm="0">
                                          <p:val>
                                            <p:fltVal val="0"/>
                                          </p:val>
                                        </p:tav>
                                        <p:tav tm="100000">
                                          <p:val>
                                            <p:strVal val="#ppt_h"/>
                                          </p:val>
                                        </p:tav>
                                      </p:tavLst>
                                    </p:anim>
                                  </p:childTnLst>
                                </p:cTn>
                              </p:par>
                              <p:par>
                                <p:cTn id="27" presetID="6" presetClass="emph" presetSubtype="0" autoRev="1" fill="hold" nodeType="withEffect">
                                  <p:stCondLst>
                                    <p:cond delay="1500"/>
                                  </p:stCondLst>
                                  <p:childTnLst>
                                    <p:animScale>
                                      <p:cBhvr>
                                        <p:cTn id="28" dur="200" fill="hold"/>
                                        <p:tgtEl>
                                          <p:spTgt spid="8"/>
                                        </p:tgtEl>
                                      </p:cBhvr>
                                      <p:by x="110000" y="110000"/>
                                    </p:animScale>
                                  </p:childTnLst>
                                </p:cTn>
                              </p:par>
                              <p:par>
                                <p:cTn id="29" presetID="23" presetClass="entr" presetSubtype="16" fill="hold" nodeType="withEffect">
                                  <p:stCondLst>
                                    <p:cond delay="1500"/>
                                  </p:stCondLst>
                                  <p:childTnLst>
                                    <p:set>
                                      <p:cBhvr>
                                        <p:cTn id="30" dur="1" fill="hold">
                                          <p:stCondLst>
                                            <p:cond delay="0"/>
                                          </p:stCondLst>
                                        </p:cTn>
                                        <p:tgtEl>
                                          <p:spTgt spid="9"/>
                                        </p:tgtEl>
                                        <p:attrNameLst>
                                          <p:attrName>style.visibility</p:attrName>
                                        </p:attrNameLst>
                                      </p:cBhvr>
                                      <p:to>
                                        <p:strVal val="visible"/>
                                      </p:to>
                                    </p:set>
                                    <p:anim calcmode="lin" valueType="num">
                                      <p:cBhvr>
                                        <p:cTn id="31" dur="300" fill="hold"/>
                                        <p:tgtEl>
                                          <p:spTgt spid="9"/>
                                        </p:tgtEl>
                                        <p:attrNameLst>
                                          <p:attrName>ppt_w</p:attrName>
                                        </p:attrNameLst>
                                      </p:cBhvr>
                                      <p:tavLst>
                                        <p:tav tm="0">
                                          <p:val>
                                            <p:fltVal val="0"/>
                                          </p:val>
                                        </p:tav>
                                        <p:tav tm="100000">
                                          <p:val>
                                            <p:strVal val="#ppt_w"/>
                                          </p:val>
                                        </p:tav>
                                      </p:tavLst>
                                    </p:anim>
                                    <p:anim calcmode="lin" valueType="num">
                                      <p:cBhvr>
                                        <p:cTn id="32" dur="300" fill="hold"/>
                                        <p:tgtEl>
                                          <p:spTgt spid="9"/>
                                        </p:tgtEl>
                                        <p:attrNameLst>
                                          <p:attrName>ppt_h</p:attrName>
                                        </p:attrNameLst>
                                      </p:cBhvr>
                                      <p:tavLst>
                                        <p:tav tm="0">
                                          <p:val>
                                            <p:fltVal val="0"/>
                                          </p:val>
                                        </p:tav>
                                        <p:tav tm="100000">
                                          <p:val>
                                            <p:strVal val="#ppt_h"/>
                                          </p:val>
                                        </p:tav>
                                      </p:tavLst>
                                    </p:anim>
                                  </p:childTnLst>
                                </p:cTn>
                              </p:par>
                              <p:par>
                                <p:cTn id="33" presetID="6" presetClass="emph" presetSubtype="0" autoRev="1" fill="hold" nodeType="withEffect">
                                  <p:stCondLst>
                                    <p:cond delay="1750"/>
                                  </p:stCondLst>
                                  <p:childTnLst>
                                    <p:animScale>
                                      <p:cBhvr>
                                        <p:cTn id="34" dur="200" fill="hold"/>
                                        <p:tgtEl>
                                          <p:spTgt spid="9"/>
                                        </p:tgtEl>
                                      </p:cBhvr>
                                      <p:by x="110000" y="110000"/>
                                    </p:animScale>
                                  </p:childTnLst>
                                </p:cTn>
                              </p:par>
                              <p:par>
                                <p:cTn id="35" presetID="10" presetClass="entr" presetSubtype="0" fill="hold" grpId="0" nodeType="withEffect">
                                  <p:stCondLst>
                                    <p:cond delay="225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500"/>
                                        <p:tgtEl>
                                          <p:spTgt spid="50"/>
                                        </p:tgtEl>
                                      </p:cBhvr>
                                    </p:animEffect>
                                  </p:childTnLst>
                                </p:cTn>
                              </p:par>
                              <p:par>
                                <p:cTn id="38" presetID="10" presetClass="entr" presetSubtype="0" fill="hold" grpId="0" nodeType="withEffect">
                                  <p:stCondLst>
                                    <p:cond delay="2250"/>
                                  </p:stCondLst>
                                  <p:childTnLst>
                                    <p:set>
                                      <p:cBhvr>
                                        <p:cTn id="39" dur="1" fill="hold">
                                          <p:stCondLst>
                                            <p:cond delay="0"/>
                                          </p:stCondLst>
                                        </p:cTn>
                                        <p:tgtEl>
                                          <p:spTgt spid="51"/>
                                        </p:tgtEl>
                                        <p:attrNameLst>
                                          <p:attrName>style.visibility</p:attrName>
                                        </p:attrNameLst>
                                      </p:cBhvr>
                                      <p:to>
                                        <p:strVal val="visible"/>
                                      </p:to>
                                    </p:set>
                                    <p:animEffect transition="in" filter="fade">
                                      <p:cBhvr>
                                        <p:cTn id="40" dur="500"/>
                                        <p:tgtEl>
                                          <p:spTgt spid="51"/>
                                        </p:tgtEl>
                                      </p:cBhvr>
                                    </p:animEffect>
                                  </p:childTnLst>
                                </p:cTn>
                              </p:par>
                              <p:par>
                                <p:cTn id="41" presetID="10" presetClass="entr" presetSubtype="0" fill="hold" grpId="0" nodeType="withEffect">
                                  <p:stCondLst>
                                    <p:cond delay="2250"/>
                                  </p:stCondLst>
                                  <p:childTnLst>
                                    <p:set>
                                      <p:cBhvr>
                                        <p:cTn id="42" dur="1" fill="hold">
                                          <p:stCondLst>
                                            <p:cond delay="0"/>
                                          </p:stCondLst>
                                        </p:cTn>
                                        <p:tgtEl>
                                          <p:spTgt spid="52"/>
                                        </p:tgtEl>
                                        <p:attrNameLst>
                                          <p:attrName>style.visibility</p:attrName>
                                        </p:attrNameLst>
                                      </p:cBhvr>
                                      <p:to>
                                        <p:strVal val="visible"/>
                                      </p:to>
                                    </p:set>
                                    <p:animEffect transition="in" filter="fade">
                                      <p:cBhvr>
                                        <p:cTn id="43" dur="500"/>
                                        <p:tgtEl>
                                          <p:spTgt spid="52"/>
                                        </p:tgtEl>
                                      </p:cBhvr>
                                    </p:animEffect>
                                  </p:childTnLst>
                                </p:cTn>
                              </p:par>
                              <p:par>
                                <p:cTn id="44" presetID="10" presetClass="entr" presetSubtype="0" fill="hold" grpId="0" nodeType="withEffect">
                                  <p:stCondLst>
                                    <p:cond delay="2250"/>
                                  </p:stCondLst>
                                  <p:childTnLst>
                                    <p:set>
                                      <p:cBhvr>
                                        <p:cTn id="45" dur="1" fill="hold">
                                          <p:stCondLst>
                                            <p:cond delay="0"/>
                                          </p:stCondLst>
                                        </p:cTn>
                                        <p:tgtEl>
                                          <p:spTgt spid="53"/>
                                        </p:tgtEl>
                                        <p:attrNameLst>
                                          <p:attrName>style.visibility</p:attrName>
                                        </p:attrNameLst>
                                      </p:cBhvr>
                                      <p:to>
                                        <p:strVal val="visible"/>
                                      </p:to>
                                    </p:set>
                                    <p:animEffect transition="in" filter="fade">
                                      <p:cBhvr>
                                        <p:cTn id="46" dur="500"/>
                                        <p:tgtEl>
                                          <p:spTgt spid="53"/>
                                        </p:tgtEl>
                                      </p:cBhvr>
                                    </p:animEffect>
                                  </p:childTnLst>
                                </p:cTn>
                              </p:par>
                              <p:par>
                                <p:cTn id="47" presetID="2" presetClass="entr" presetSubtype="2" decel="100000" fill="hold" nodeType="withEffect">
                                  <p:stCondLst>
                                    <p:cond delay="2750"/>
                                  </p:stCondLst>
                                  <p:childTnLst>
                                    <p:set>
                                      <p:cBhvr>
                                        <p:cTn id="48" dur="1" fill="hold">
                                          <p:stCondLst>
                                            <p:cond delay="0"/>
                                          </p:stCondLst>
                                        </p:cTn>
                                        <p:tgtEl>
                                          <p:spTgt spid="54"/>
                                        </p:tgtEl>
                                        <p:attrNameLst>
                                          <p:attrName>style.visibility</p:attrName>
                                        </p:attrNameLst>
                                      </p:cBhvr>
                                      <p:to>
                                        <p:strVal val="visible"/>
                                      </p:to>
                                    </p:set>
                                    <p:anim calcmode="lin" valueType="num">
                                      <p:cBhvr additive="base">
                                        <p:cTn id="49" dur="500" fill="hold"/>
                                        <p:tgtEl>
                                          <p:spTgt spid="54"/>
                                        </p:tgtEl>
                                        <p:attrNameLst>
                                          <p:attrName>ppt_x</p:attrName>
                                        </p:attrNameLst>
                                      </p:cBhvr>
                                      <p:tavLst>
                                        <p:tav tm="0">
                                          <p:val>
                                            <p:strVal val="1+#ppt_w/2"/>
                                          </p:val>
                                        </p:tav>
                                        <p:tav tm="100000">
                                          <p:val>
                                            <p:strVal val="#ppt_x"/>
                                          </p:val>
                                        </p:tav>
                                      </p:tavLst>
                                    </p:anim>
                                    <p:anim calcmode="lin" valueType="num">
                                      <p:cBhvr additive="base">
                                        <p:cTn id="50" dur="500" fill="hold"/>
                                        <p:tgtEl>
                                          <p:spTgt spid="54"/>
                                        </p:tgtEl>
                                        <p:attrNameLst>
                                          <p:attrName>ppt_y</p:attrName>
                                        </p:attrNameLst>
                                      </p:cBhvr>
                                      <p:tavLst>
                                        <p:tav tm="0">
                                          <p:val>
                                            <p:strVal val="#ppt_y"/>
                                          </p:val>
                                        </p:tav>
                                        <p:tav tm="100000">
                                          <p:val>
                                            <p:strVal val="#ppt_y"/>
                                          </p:val>
                                        </p:tav>
                                      </p:tavLst>
                                    </p:anim>
                                  </p:childTnLst>
                                </p:cTn>
                              </p:par>
                              <p:par>
                                <p:cTn id="51" presetID="2" presetClass="entr" presetSubtype="2" decel="100000" fill="hold" nodeType="withEffect">
                                  <p:stCondLst>
                                    <p:cond delay="3000"/>
                                  </p:stCondLst>
                                  <p:childTnLst>
                                    <p:set>
                                      <p:cBhvr>
                                        <p:cTn id="52" dur="1" fill="hold">
                                          <p:stCondLst>
                                            <p:cond delay="0"/>
                                          </p:stCondLst>
                                        </p:cTn>
                                        <p:tgtEl>
                                          <p:spTgt spid="58"/>
                                        </p:tgtEl>
                                        <p:attrNameLst>
                                          <p:attrName>style.visibility</p:attrName>
                                        </p:attrNameLst>
                                      </p:cBhvr>
                                      <p:to>
                                        <p:strVal val="visible"/>
                                      </p:to>
                                    </p:set>
                                    <p:anim calcmode="lin" valueType="num">
                                      <p:cBhvr additive="base">
                                        <p:cTn id="53" dur="500" fill="hold"/>
                                        <p:tgtEl>
                                          <p:spTgt spid="58"/>
                                        </p:tgtEl>
                                        <p:attrNameLst>
                                          <p:attrName>ppt_x</p:attrName>
                                        </p:attrNameLst>
                                      </p:cBhvr>
                                      <p:tavLst>
                                        <p:tav tm="0">
                                          <p:val>
                                            <p:strVal val="1+#ppt_w/2"/>
                                          </p:val>
                                        </p:tav>
                                        <p:tav tm="100000">
                                          <p:val>
                                            <p:strVal val="#ppt_x"/>
                                          </p:val>
                                        </p:tav>
                                      </p:tavLst>
                                    </p:anim>
                                    <p:anim calcmode="lin" valueType="num">
                                      <p:cBhvr additive="base">
                                        <p:cTn id="54" dur="500" fill="hold"/>
                                        <p:tgtEl>
                                          <p:spTgt spid="58"/>
                                        </p:tgtEl>
                                        <p:attrNameLst>
                                          <p:attrName>ppt_y</p:attrName>
                                        </p:attrNameLst>
                                      </p:cBhvr>
                                      <p:tavLst>
                                        <p:tav tm="0">
                                          <p:val>
                                            <p:strVal val="#ppt_y"/>
                                          </p:val>
                                        </p:tav>
                                        <p:tav tm="100000">
                                          <p:val>
                                            <p:strVal val="#ppt_y"/>
                                          </p:val>
                                        </p:tav>
                                      </p:tavLst>
                                    </p:anim>
                                  </p:childTnLst>
                                </p:cTn>
                              </p:par>
                              <p:par>
                                <p:cTn id="55" presetID="2" presetClass="entr" presetSubtype="2" decel="100000" fill="hold" nodeType="withEffect">
                                  <p:stCondLst>
                                    <p:cond delay="3250"/>
                                  </p:stCondLst>
                                  <p:childTnLst>
                                    <p:set>
                                      <p:cBhvr>
                                        <p:cTn id="56" dur="1" fill="hold">
                                          <p:stCondLst>
                                            <p:cond delay="0"/>
                                          </p:stCondLst>
                                        </p:cTn>
                                        <p:tgtEl>
                                          <p:spTgt spid="61"/>
                                        </p:tgtEl>
                                        <p:attrNameLst>
                                          <p:attrName>style.visibility</p:attrName>
                                        </p:attrNameLst>
                                      </p:cBhvr>
                                      <p:to>
                                        <p:strVal val="visible"/>
                                      </p:to>
                                    </p:set>
                                    <p:anim calcmode="lin" valueType="num">
                                      <p:cBhvr additive="base">
                                        <p:cTn id="57" dur="500" fill="hold"/>
                                        <p:tgtEl>
                                          <p:spTgt spid="61"/>
                                        </p:tgtEl>
                                        <p:attrNameLst>
                                          <p:attrName>ppt_x</p:attrName>
                                        </p:attrNameLst>
                                      </p:cBhvr>
                                      <p:tavLst>
                                        <p:tav tm="0">
                                          <p:val>
                                            <p:strVal val="1+#ppt_w/2"/>
                                          </p:val>
                                        </p:tav>
                                        <p:tav tm="100000">
                                          <p:val>
                                            <p:strVal val="#ppt_x"/>
                                          </p:val>
                                        </p:tav>
                                      </p:tavLst>
                                    </p:anim>
                                    <p:anim calcmode="lin" valueType="num">
                                      <p:cBhvr additive="base">
                                        <p:cTn id="58" dur="500" fill="hold"/>
                                        <p:tgtEl>
                                          <p:spTgt spid="61"/>
                                        </p:tgtEl>
                                        <p:attrNameLst>
                                          <p:attrName>ppt_y</p:attrName>
                                        </p:attrNameLst>
                                      </p:cBhvr>
                                      <p:tavLst>
                                        <p:tav tm="0">
                                          <p:val>
                                            <p:strVal val="#ppt_y"/>
                                          </p:val>
                                        </p:tav>
                                        <p:tav tm="100000">
                                          <p:val>
                                            <p:strVal val="#ppt_y"/>
                                          </p:val>
                                        </p:tav>
                                      </p:tavLst>
                                    </p:anim>
                                  </p:childTnLst>
                                </p:cTn>
                              </p:par>
                              <p:par>
                                <p:cTn id="59" presetID="2" presetClass="entr" presetSubtype="2" decel="100000" fill="hold" nodeType="withEffect">
                                  <p:stCondLst>
                                    <p:cond delay="350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500" fill="hold"/>
                                        <p:tgtEl>
                                          <p:spTgt spid="64"/>
                                        </p:tgtEl>
                                        <p:attrNameLst>
                                          <p:attrName>ppt_x</p:attrName>
                                        </p:attrNameLst>
                                      </p:cBhvr>
                                      <p:tavLst>
                                        <p:tav tm="0">
                                          <p:val>
                                            <p:strVal val="1+#ppt_w/2"/>
                                          </p:val>
                                        </p:tav>
                                        <p:tav tm="100000">
                                          <p:val>
                                            <p:strVal val="#ppt_x"/>
                                          </p:val>
                                        </p:tav>
                                      </p:tavLst>
                                    </p:anim>
                                    <p:anim calcmode="lin" valueType="num">
                                      <p:cBhvr additive="base">
                                        <p:cTn id="62" dur="50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50"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12490" y="524010"/>
            <a:ext cx="3642344" cy="461665"/>
          </a:xfrm>
          <a:prstGeom prst="rect">
            <a:avLst/>
          </a:prstGeom>
        </p:spPr>
        <p:txBody>
          <a:bodyPr wrap="none">
            <a:spAutoFit/>
          </a:bodyPr>
          <a:lstStyle/>
          <a:p>
            <a:r>
              <a:rPr lang="en-US" altLang="zh-CN" sz="2400" dirty="0" smtClean="0">
                <a:solidFill>
                  <a:srgbClr val="0563B8"/>
                </a:solidFill>
                <a:latin typeface="Century Gothic" panose="020B0502020202020204" pitchFamily="34" charset="0"/>
                <a:cs typeface="Arial" panose="020B0604020202020204" pitchFamily="34" charset="0"/>
              </a:rPr>
              <a:t>The Business Objectives</a:t>
            </a:r>
            <a:endParaRPr lang="en-US" altLang="zh-CN" sz="2400" dirty="0">
              <a:solidFill>
                <a:srgbClr val="0563B8"/>
              </a:solidFill>
              <a:latin typeface="Century Gothic" panose="020B0502020202020204" pitchFamily="34" charset="0"/>
              <a:cs typeface="Arial" panose="020B0604020202020204" pitchFamily="34" charset="0"/>
            </a:endParaRPr>
          </a:p>
        </p:txBody>
      </p:sp>
      <p:sp>
        <p:nvSpPr>
          <p:cNvPr id="6" name="矩形 5"/>
          <p:cNvSpPr/>
          <p:nvPr/>
        </p:nvSpPr>
        <p:spPr>
          <a:xfrm>
            <a:off x="412490" y="877466"/>
            <a:ext cx="3676006" cy="261610"/>
          </a:xfrm>
          <a:prstGeom prst="rect">
            <a:avLst/>
          </a:prstGeom>
        </p:spPr>
        <p:txBody>
          <a:bodyPr wrap="none">
            <a:spAutoFit/>
          </a:bodyPr>
          <a:lstStyle/>
          <a:p>
            <a:r>
              <a:rPr lang="en-US" altLang="zh-CN" sz="1100" dirty="0" smtClean="0">
                <a:solidFill>
                  <a:schemeClr val="bg1">
                    <a:lumMod val="50000"/>
                  </a:schemeClr>
                </a:solidFill>
                <a:latin typeface="Century Gothic" panose="020B0502020202020204" pitchFamily="34" charset="0"/>
                <a:cs typeface="Arial" panose="020B0604020202020204" pitchFamily="34" charset="0"/>
              </a:rPr>
              <a:t>What we hope to achieve in the short and long run</a:t>
            </a:r>
            <a:endParaRPr lang="en-US" altLang="zh-CN" sz="1100" dirty="0">
              <a:solidFill>
                <a:schemeClr val="bg1">
                  <a:lumMod val="50000"/>
                </a:schemeClr>
              </a:solidFill>
              <a:latin typeface="Century Gothic" panose="020B0502020202020204" pitchFamily="34" charset="0"/>
              <a:cs typeface="Arial" panose="020B0604020202020204" pitchFamily="34" charset="0"/>
            </a:endParaRPr>
          </a:p>
        </p:txBody>
      </p:sp>
      <p:sp>
        <p:nvSpPr>
          <p:cNvPr id="67" name="矩形 66"/>
          <p:cNvSpPr/>
          <p:nvPr/>
        </p:nvSpPr>
        <p:spPr>
          <a:xfrm>
            <a:off x="412490" y="1524491"/>
            <a:ext cx="1096775" cy="261610"/>
          </a:xfrm>
          <a:prstGeom prst="rect">
            <a:avLst/>
          </a:prstGeom>
        </p:spPr>
        <p:txBody>
          <a:bodyPr wrap="none">
            <a:spAutoFit/>
          </a:bodyPr>
          <a:lstStyle/>
          <a:p>
            <a:r>
              <a:rPr lang="en-US" altLang="zh-CN" sz="1100" dirty="0" smtClean="0">
                <a:solidFill>
                  <a:srgbClr val="0563B8"/>
                </a:solidFill>
                <a:latin typeface="Century Gothic" panose="020B0502020202020204" pitchFamily="34" charset="0"/>
                <a:cs typeface="Arial" panose="020B0604020202020204" pitchFamily="34" charset="0"/>
              </a:rPr>
              <a:t>ADD THE TITLE</a:t>
            </a:r>
            <a:endParaRPr lang="en-US" altLang="zh-CN" sz="1100" dirty="0">
              <a:solidFill>
                <a:srgbClr val="0563B8"/>
              </a:solidFill>
              <a:latin typeface="Century Gothic" panose="020B0502020202020204" pitchFamily="34" charset="0"/>
              <a:cs typeface="Arial" panose="020B0604020202020204" pitchFamily="34" charset="0"/>
            </a:endParaRPr>
          </a:p>
        </p:txBody>
      </p:sp>
      <p:grpSp>
        <p:nvGrpSpPr>
          <p:cNvPr id="7" name="组合 6"/>
          <p:cNvGrpSpPr/>
          <p:nvPr/>
        </p:nvGrpSpPr>
        <p:grpSpPr>
          <a:xfrm>
            <a:off x="498644" y="3867895"/>
            <a:ext cx="8144388" cy="648072"/>
            <a:chOff x="498644" y="3867895"/>
            <a:chExt cx="8144388" cy="648072"/>
          </a:xfrm>
        </p:grpSpPr>
        <p:sp>
          <p:nvSpPr>
            <p:cNvPr id="18" name="Freeform 10"/>
            <p:cNvSpPr>
              <a:spLocks/>
            </p:cNvSpPr>
            <p:nvPr/>
          </p:nvSpPr>
          <p:spPr bwMode="auto">
            <a:xfrm>
              <a:off x="498644" y="4013978"/>
              <a:ext cx="378867" cy="355907"/>
            </a:xfrm>
            <a:custGeom>
              <a:avLst/>
              <a:gdLst>
                <a:gd name="T0" fmla="*/ 40 w 128"/>
                <a:gd name="T1" fmla="*/ 120 h 120"/>
                <a:gd name="T2" fmla="*/ 12 w 128"/>
                <a:gd name="T3" fmla="*/ 108 h 120"/>
                <a:gd name="T4" fmla="*/ 0 w 128"/>
                <a:gd name="T5" fmla="*/ 80 h 120"/>
                <a:gd name="T6" fmla="*/ 12 w 128"/>
                <a:gd name="T7" fmla="*/ 52 h 120"/>
                <a:gd name="T8" fmla="*/ 58 w 128"/>
                <a:gd name="T9" fmla="*/ 2 h 120"/>
                <a:gd name="T10" fmla="*/ 64 w 128"/>
                <a:gd name="T11" fmla="*/ 8 h 120"/>
                <a:gd name="T12" fmla="*/ 17 w 128"/>
                <a:gd name="T13" fmla="*/ 57 h 120"/>
                <a:gd name="T14" fmla="*/ 8 w 128"/>
                <a:gd name="T15" fmla="*/ 80 h 120"/>
                <a:gd name="T16" fmla="*/ 17 w 128"/>
                <a:gd name="T17" fmla="*/ 103 h 120"/>
                <a:gd name="T18" fmla="*/ 40 w 128"/>
                <a:gd name="T19" fmla="*/ 112 h 120"/>
                <a:gd name="T20" fmla="*/ 63 w 128"/>
                <a:gd name="T21" fmla="*/ 103 h 120"/>
                <a:gd name="T22" fmla="*/ 113 w 128"/>
                <a:gd name="T23" fmla="*/ 49 h 120"/>
                <a:gd name="T24" fmla="*/ 120 w 128"/>
                <a:gd name="T25" fmla="*/ 32 h 120"/>
                <a:gd name="T26" fmla="*/ 113 w 128"/>
                <a:gd name="T27" fmla="*/ 15 h 120"/>
                <a:gd name="T28" fmla="*/ 96 w 128"/>
                <a:gd name="T29" fmla="*/ 8 h 120"/>
                <a:gd name="T30" fmla="*/ 79 w 128"/>
                <a:gd name="T31" fmla="*/ 15 h 120"/>
                <a:gd name="T32" fmla="*/ 29 w 128"/>
                <a:gd name="T33" fmla="*/ 69 h 120"/>
                <a:gd name="T34" fmla="*/ 29 w 128"/>
                <a:gd name="T35" fmla="*/ 91 h 120"/>
                <a:gd name="T36" fmla="*/ 40 w 128"/>
                <a:gd name="T37" fmla="*/ 96 h 120"/>
                <a:gd name="T38" fmla="*/ 40 w 128"/>
                <a:gd name="T39" fmla="*/ 96 h 120"/>
                <a:gd name="T40" fmla="*/ 51 w 128"/>
                <a:gd name="T41" fmla="*/ 91 h 120"/>
                <a:gd name="T42" fmla="*/ 100 w 128"/>
                <a:gd name="T43" fmla="*/ 41 h 120"/>
                <a:gd name="T44" fmla="*/ 105 w 128"/>
                <a:gd name="T45" fmla="*/ 47 h 120"/>
                <a:gd name="T46" fmla="*/ 57 w 128"/>
                <a:gd name="T47" fmla="*/ 97 h 120"/>
                <a:gd name="T48" fmla="*/ 40 w 128"/>
                <a:gd name="T49" fmla="*/ 104 h 120"/>
                <a:gd name="T50" fmla="*/ 40 w 128"/>
                <a:gd name="T51" fmla="*/ 104 h 120"/>
                <a:gd name="T52" fmla="*/ 23 w 128"/>
                <a:gd name="T53" fmla="*/ 97 h 120"/>
                <a:gd name="T54" fmla="*/ 23 w 128"/>
                <a:gd name="T55" fmla="*/ 63 h 120"/>
                <a:gd name="T56" fmla="*/ 73 w 128"/>
                <a:gd name="T57" fmla="*/ 9 h 120"/>
                <a:gd name="T58" fmla="*/ 96 w 128"/>
                <a:gd name="T59" fmla="*/ 0 h 120"/>
                <a:gd name="T60" fmla="*/ 119 w 128"/>
                <a:gd name="T61" fmla="*/ 9 h 120"/>
                <a:gd name="T62" fmla="*/ 128 w 128"/>
                <a:gd name="T63" fmla="*/ 32 h 120"/>
                <a:gd name="T64" fmla="*/ 119 w 128"/>
                <a:gd name="T65" fmla="*/ 55 h 120"/>
                <a:gd name="T66" fmla="*/ 68 w 128"/>
                <a:gd name="T67" fmla="*/ 108 h 120"/>
                <a:gd name="T68" fmla="*/ 40 w 128"/>
                <a:gd name="T69"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20">
                  <a:moveTo>
                    <a:pt x="40" y="120"/>
                  </a:moveTo>
                  <a:cubicBezTo>
                    <a:pt x="29" y="120"/>
                    <a:pt x="19" y="116"/>
                    <a:pt x="12" y="108"/>
                  </a:cubicBezTo>
                  <a:cubicBezTo>
                    <a:pt x="4" y="101"/>
                    <a:pt x="0" y="91"/>
                    <a:pt x="0" y="80"/>
                  </a:cubicBezTo>
                  <a:cubicBezTo>
                    <a:pt x="0" y="69"/>
                    <a:pt x="4" y="59"/>
                    <a:pt x="12" y="52"/>
                  </a:cubicBezTo>
                  <a:cubicBezTo>
                    <a:pt x="58" y="2"/>
                    <a:pt x="58" y="2"/>
                    <a:pt x="58" y="2"/>
                  </a:cubicBezTo>
                  <a:cubicBezTo>
                    <a:pt x="64" y="8"/>
                    <a:pt x="64" y="8"/>
                    <a:pt x="64" y="8"/>
                  </a:cubicBezTo>
                  <a:cubicBezTo>
                    <a:pt x="17" y="57"/>
                    <a:pt x="17" y="57"/>
                    <a:pt x="17" y="57"/>
                  </a:cubicBezTo>
                  <a:cubicBezTo>
                    <a:pt x="11" y="63"/>
                    <a:pt x="8" y="71"/>
                    <a:pt x="8" y="80"/>
                  </a:cubicBezTo>
                  <a:cubicBezTo>
                    <a:pt x="8" y="89"/>
                    <a:pt x="11" y="97"/>
                    <a:pt x="17" y="103"/>
                  </a:cubicBezTo>
                  <a:cubicBezTo>
                    <a:pt x="23" y="109"/>
                    <a:pt x="31" y="112"/>
                    <a:pt x="40" y="112"/>
                  </a:cubicBezTo>
                  <a:cubicBezTo>
                    <a:pt x="49" y="112"/>
                    <a:pt x="57" y="109"/>
                    <a:pt x="63" y="103"/>
                  </a:cubicBezTo>
                  <a:cubicBezTo>
                    <a:pt x="113" y="49"/>
                    <a:pt x="113" y="49"/>
                    <a:pt x="113" y="49"/>
                  </a:cubicBezTo>
                  <a:cubicBezTo>
                    <a:pt x="118" y="44"/>
                    <a:pt x="120" y="38"/>
                    <a:pt x="120" y="32"/>
                  </a:cubicBezTo>
                  <a:cubicBezTo>
                    <a:pt x="120" y="26"/>
                    <a:pt x="118" y="20"/>
                    <a:pt x="113" y="15"/>
                  </a:cubicBezTo>
                  <a:cubicBezTo>
                    <a:pt x="108" y="10"/>
                    <a:pt x="102" y="8"/>
                    <a:pt x="96" y="8"/>
                  </a:cubicBezTo>
                  <a:cubicBezTo>
                    <a:pt x="90" y="8"/>
                    <a:pt x="84" y="10"/>
                    <a:pt x="79" y="15"/>
                  </a:cubicBezTo>
                  <a:cubicBezTo>
                    <a:pt x="29" y="69"/>
                    <a:pt x="29" y="69"/>
                    <a:pt x="29" y="69"/>
                  </a:cubicBezTo>
                  <a:cubicBezTo>
                    <a:pt x="22" y="75"/>
                    <a:pt x="22" y="85"/>
                    <a:pt x="29" y="91"/>
                  </a:cubicBezTo>
                  <a:cubicBezTo>
                    <a:pt x="32" y="94"/>
                    <a:pt x="36" y="96"/>
                    <a:pt x="40" y="96"/>
                  </a:cubicBezTo>
                  <a:cubicBezTo>
                    <a:pt x="40" y="96"/>
                    <a:pt x="40" y="96"/>
                    <a:pt x="40" y="96"/>
                  </a:cubicBezTo>
                  <a:cubicBezTo>
                    <a:pt x="44" y="96"/>
                    <a:pt x="48" y="94"/>
                    <a:pt x="51" y="91"/>
                  </a:cubicBezTo>
                  <a:cubicBezTo>
                    <a:pt x="100" y="41"/>
                    <a:pt x="100" y="41"/>
                    <a:pt x="100" y="41"/>
                  </a:cubicBezTo>
                  <a:cubicBezTo>
                    <a:pt x="105" y="47"/>
                    <a:pt x="105" y="47"/>
                    <a:pt x="105" y="47"/>
                  </a:cubicBezTo>
                  <a:cubicBezTo>
                    <a:pt x="57" y="97"/>
                    <a:pt x="57" y="97"/>
                    <a:pt x="57" y="97"/>
                  </a:cubicBezTo>
                  <a:cubicBezTo>
                    <a:pt x="52" y="102"/>
                    <a:pt x="46" y="104"/>
                    <a:pt x="40" y="104"/>
                  </a:cubicBezTo>
                  <a:cubicBezTo>
                    <a:pt x="40" y="104"/>
                    <a:pt x="40" y="104"/>
                    <a:pt x="40" y="104"/>
                  </a:cubicBezTo>
                  <a:cubicBezTo>
                    <a:pt x="34" y="104"/>
                    <a:pt x="28" y="102"/>
                    <a:pt x="23" y="97"/>
                  </a:cubicBezTo>
                  <a:cubicBezTo>
                    <a:pt x="14" y="88"/>
                    <a:pt x="14" y="72"/>
                    <a:pt x="23" y="63"/>
                  </a:cubicBezTo>
                  <a:cubicBezTo>
                    <a:pt x="73" y="9"/>
                    <a:pt x="73" y="9"/>
                    <a:pt x="73" y="9"/>
                  </a:cubicBezTo>
                  <a:cubicBezTo>
                    <a:pt x="79" y="3"/>
                    <a:pt x="87" y="0"/>
                    <a:pt x="96" y="0"/>
                  </a:cubicBezTo>
                  <a:cubicBezTo>
                    <a:pt x="105" y="0"/>
                    <a:pt x="113" y="3"/>
                    <a:pt x="119" y="9"/>
                  </a:cubicBezTo>
                  <a:cubicBezTo>
                    <a:pt x="125" y="15"/>
                    <a:pt x="128" y="23"/>
                    <a:pt x="128" y="32"/>
                  </a:cubicBezTo>
                  <a:cubicBezTo>
                    <a:pt x="128" y="41"/>
                    <a:pt x="125" y="49"/>
                    <a:pt x="119" y="55"/>
                  </a:cubicBezTo>
                  <a:cubicBezTo>
                    <a:pt x="68" y="108"/>
                    <a:pt x="68" y="108"/>
                    <a:pt x="68" y="108"/>
                  </a:cubicBezTo>
                  <a:cubicBezTo>
                    <a:pt x="61" y="116"/>
                    <a:pt x="51" y="120"/>
                    <a:pt x="40" y="120"/>
                  </a:cubicBezTo>
                </a:path>
              </a:pathLst>
            </a:custGeom>
            <a:solidFill>
              <a:srgbClr val="0563B8"/>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3" name="矩形 72"/>
            <p:cNvSpPr/>
            <p:nvPr/>
          </p:nvSpPr>
          <p:spPr>
            <a:xfrm>
              <a:off x="960877" y="3970332"/>
              <a:ext cx="2783031" cy="443198"/>
            </a:xfrm>
            <a:prstGeom prst="rect">
              <a:avLst/>
            </a:prstGeom>
          </p:spPr>
          <p:txBody>
            <a:bodyPr wrap="square">
              <a:spAutoFit/>
            </a:bodyPr>
            <a:lstStyle/>
            <a:p>
              <a:pPr>
                <a:lnSpc>
                  <a:spcPct val="114000"/>
                </a:lnSpc>
              </a:pPr>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The </a:t>
              </a: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concepts national income and national product have roughly </a:t>
              </a:r>
            </a:p>
          </p:txBody>
        </p:sp>
        <p:grpSp>
          <p:nvGrpSpPr>
            <p:cNvPr id="83" name="组合 82"/>
            <p:cNvGrpSpPr/>
            <p:nvPr/>
          </p:nvGrpSpPr>
          <p:grpSpPr>
            <a:xfrm>
              <a:off x="4824028" y="3867895"/>
              <a:ext cx="3819004" cy="648072"/>
              <a:chOff x="4355976" y="3867895"/>
              <a:chExt cx="4176464" cy="648072"/>
            </a:xfrm>
          </p:grpSpPr>
          <p:sp>
            <p:nvSpPr>
              <p:cNvPr id="78" name="矩形 77"/>
              <p:cNvSpPr/>
              <p:nvPr/>
            </p:nvSpPr>
            <p:spPr>
              <a:xfrm>
                <a:off x="4355976" y="3867895"/>
                <a:ext cx="4176464" cy="648072"/>
              </a:xfrm>
              <a:prstGeom prst="rect">
                <a:avLst/>
              </a:prstGeom>
              <a:solidFill>
                <a:schemeClr val="bg1"/>
              </a:solidFill>
              <a:ln w="3175">
                <a:solidFill>
                  <a:schemeClr val="bg1">
                    <a:lumMod val="85000"/>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2" name="组合 81"/>
              <p:cNvGrpSpPr/>
              <p:nvPr/>
            </p:nvGrpSpPr>
            <p:grpSpPr>
              <a:xfrm>
                <a:off x="4421634" y="3935625"/>
                <a:ext cx="4045148" cy="512612"/>
                <a:chOff x="4347540" y="4003355"/>
                <a:chExt cx="3537430" cy="512612"/>
              </a:xfrm>
            </p:grpSpPr>
            <p:sp>
              <p:nvSpPr>
                <p:cNvPr id="79" name="矩形 78"/>
                <p:cNvSpPr/>
                <p:nvPr/>
              </p:nvSpPr>
              <p:spPr>
                <a:xfrm>
                  <a:off x="4347540" y="4341558"/>
                  <a:ext cx="3537430" cy="174409"/>
                </a:xfrm>
                <a:prstGeom prst="rect">
                  <a:avLst/>
                </a:prstGeom>
                <a:solidFill>
                  <a:srgbClr val="0563B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矩形 79"/>
                <p:cNvSpPr/>
                <p:nvPr/>
              </p:nvSpPr>
              <p:spPr>
                <a:xfrm>
                  <a:off x="4347540" y="4172457"/>
                  <a:ext cx="2215058" cy="174409"/>
                </a:xfrm>
                <a:prstGeom prst="rect">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80"/>
                <p:cNvSpPr/>
                <p:nvPr/>
              </p:nvSpPr>
              <p:spPr>
                <a:xfrm>
                  <a:off x="4347540" y="4003355"/>
                  <a:ext cx="1490903" cy="174409"/>
                </a:xfrm>
                <a:prstGeom prst="rect">
                  <a:avLst/>
                </a:prstGeom>
                <a:solidFill>
                  <a:srgbClr val="93AFCA">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84" name="矩形 83"/>
            <p:cNvSpPr/>
            <p:nvPr/>
          </p:nvSpPr>
          <p:spPr>
            <a:xfrm>
              <a:off x="3827274" y="4061126"/>
              <a:ext cx="933269" cy="261610"/>
            </a:xfrm>
            <a:prstGeom prst="rect">
              <a:avLst/>
            </a:prstGeom>
          </p:spPr>
          <p:txBody>
            <a:bodyPr wrap="none">
              <a:spAutoFit/>
            </a:bodyPr>
            <a:lstStyle/>
            <a:p>
              <a:r>
                <a:rPr lang="en-US" altLang="zh-CN" sz="1100" dirty="0" smtClean="0">
                  <a:solidFill>
                    <a:srgbClr val="28333C"/>
                  </a:solidFill>
                  <a:latin typeface="Century Gothic" panose="020B0502020202020204" pitchFamily="34" charset="0"/>
                  <a:cs typeface="Arial" panose="020B0604020202020204" pitchFamily="34" charset="0"/>
                </a:rPr>
                <a:t>category 1</a:t>
              </a:r>
              <a:endParaRPr lang="en-US" altLang="zh-CN" sz="1100" dirty="0">
                <a:solidFill>
                  <a:srgbClr val="28333C"/>
                </a:solidFill>
                <a:latin typeface="Century Gothic" panose="020B0502020202020204" pitchFamily="34" charset="0"/>
                <a:cs typeface="Arial" panose="020B0604020202020204" pitchFamily="34" charset="0"/>
              </a:endParaRPr>
            </a:p>
          </p:txBody>
        </p:sp>
      </p:grpSp>
      <p:grpSp>
        <p:nvGrpSpPr>
          <p:cNvPr id="8" name="组合 7"/>
          <p:cNvGrpSpPr/>
          <p:nvPr/>
        </p:nvGrpSpPr>
        <p:grpSpPr>
          <a:xfrm>
            <a:off x="511271" y="3190623"/>
            <a:ext cx="8131761" cy="648072"/>
            <a:chOff x="511271" y="3190623"/>
            <a:chExt cx="8131761" cy="648072"/>
          </a:xfrm>
        </p:grpSpPr>
        <p:grpSp>
          <p:nvGrpSpPr>
            <p:cNvPr id="87" name="组合 86"/>
            <p:cNvGrpSpPr/>
            <p:nvPr/>
          </p:nvGrpSpPr>
          <p:grpSpPr>
            <a:xfrm>
              <a:off x="4824028" y="3190623"/>
              <a:ext cx="3819004" cy="648072"/>
              <a:chOff x="4355976" y="3867895"/>
              <a:chExt cx="4176464" cy="648072"/>
            </a:xfrm>
          </p:grpSpPr>
          <p:sp>
            <p:nvSpPr>
              <p:cNvPr id="89" name="矩形 88"/>
              <p:cNvSpPr/>
              <p:nvPr/>
            </p:nvSpPr>
            <p:spPr>
              <a:xfrm>
                <a:off x="4355976" y="3867895"/>
                <a:ext cx="4176464" cy="648072"/>
              </a:xfrm>
              <a:prstGeom prst="rect">
                <a:avLst/>
              </a:prstGeom>
              <a:solidFill>
                <a:schemeClr val="bg1"/>
              </a:solidFill>
              <a:ln w="3175">
                <a:solidFill>
                  <a:schemeClr val="bg1">
                    <a:lumMod val="85000"/>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0" name="组合 89"/>
              <p:cNvGrpSpPr/>
              <p:nvPr/>
            </p:nvGrpSpPr>
            <p:grpSpPr>
              <a:xfrm>
                <a:off x="4421633" y="3935625"/>
                <a:ext cx="3635496" cy="512612"/>
                <a:chOff x="4347540" y="4003355"/>
                <a:chExt cx="3179195" cy="512612"/>
              </a:xfrm>
            </p:grpSpPr>
            <p:sp>
              <p:nvSpPr>
                <p:cNvPr id="91" name="矩形 90"/>
                <p:cNvSpPr/>
                <p:nvPr/>
              </p:nvSpPr>
              <p:spPr>
                <a:xfrm>
                  <a:off x="4347541" y="4341558"/>
                  <a:ext cx="2938171" cy="174409"/>
                </a:xfrm>
                <a:prstGeom prst="rect">
                  <a:avLst/>
                </a:prstGeom>
                <a:solidFill>
                  <a:srgbClr val="0563B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矩形 91"/>
                <p:cNvSpPr/>
                <p:nvPr/>
              </p:nvSpPr>
              <p:spPr>
                <a:xfrm>
                  <a:off x="4347540" y="4172457"/>
                  <a:ext cx="2215058" cy="174409"/>
                </a:xfrm>
                <a:prstGeom prst="rect">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矩形 92"/>
                <p:cNvSpPr/>
                <p:nvPr/>
              </p:nvSpPr>
              <p:spPr>
                <a:xfrm>
                  <a:off x="4347540" y="4003355"/>
                  <a:ext cx="3179195" cy="174409"/>
                </a:xfrm>
                <a:prstGeom prst="rect">
                  <a:avLst/>
                </a:prstGeom>
                <a:solidFill>
                  <a:srgbClr val="93AFCA">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4" name="组合 3"/>
            <p:cNvGrpSpPr/>
            <p:nvPr/>
          </p:nvGrpSpPr>
          <p:grpSpPr>
            <a:xfrm>
              <a:off x="511271" y="3293060"/>
              <a:ext cx="4273316" cy="443198"/>
              <a:chOff x="511271" y="3293060"/>
              <a:chExt cx="4273316" cy="443198"/>
            </a:xfrm>
          </p:grpSpPr>
          <p:grpSp>
            <p:nvGrpSpPr>
              <p:cNvPr id="29" name="组合 28"/>
              <p:cNvGrpSpPr/>
              <p:nvPr/>
            </p:nvGrpSpPr>
            <p:grpSpPr>
              <a:xfrm>
                <a:off x="511271" y="3347038"/>
                <a:ext cx="378868" cy="335242"/>
                <a:chOff x="3889375" y="3302000"/>
                <a:chExt cx="261938" cy="231776"/>
              </a:xfrm>
              <a:solidFill>
                <a:srgbClr val="0563B8"/>
              </a:solidFill>
            </p:grpSpPr>
            <p:sp>
              <p:nvSpPr>
                <p:cNvPr id="19" name="Freeform 11"/>
                <p:cNvSpPr>
                  <a:spLocks/>
                </p:cNvSpPr>
                <p:nvPr/>
              </p:nvSpPr>
              <p:spPr bwMode="auto">
                <a:xfrm>
                  <a:off x="3956050" y="3354388"/>
                  <a:ext cx="57150" cy="98425"/>
                </a:xfrm>
                <a:custGeom>
                  <a:avLst/>
                  <a:gdLst>
                    <a:gd name="T0" fmla="*/ 36 w 36"/>
                    <a:gd name="T1" fmla="*/ 62 h 62"/>
                    <a:gd name="T2" fmla="*/ 10 w 36"/>
                    <a:gd name="T3" fmla="*/ 62 h 62"/>
                    <a:gd name="T4" fmla="*/ 10 w 36"/>
                    <a:gd name="T5" fmla="*/ 52 h 62"/>
                    <a:gd name="T6" fmla="*/ 25 w 36"/>
                    <a:gd name="T7" fmla="*/ 52 h 62"/>
                    <a:gd name="T8" fmla="*/ 25 w 36"/>
                    <a:gd name="T9" fmla="*/ 10 h 62"/>
                    <a:gd name="T10" fmla="*/ 0 w 36"/>
                    <a:gd name="T11" fmla="*/ 10 h 62"/>
                    <a:gd name="T12" fmla="*/ 0 w 36"/>
                    <a:gd name="T13" fmla="*/ 0 h 62"/>
                    <a:gd name="T14" fmla="*/ 36 w 36"/>
                    <a:gd name="T15" fmla="*/ 0 h 62"/>
                    <a:gd name="T16" fmla="*/ 36 w 3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62">
                      <a:moveTo>
                        <a:pt x="36" y="62"/>
                      </a:moveTo>
                      <a:lnTo>
                        <a:pt x="10" y="62"/>
                      </a:lnTo>
                      <a:lnTo>
                        <a:pt x="10" y="52"/>
                      </a:lnTo>
                      <a:lnTo>
                        <a:pt x="25" y="52"/>
                      </a:lnTo>
                      <a:lnTo>
                        <a:pt x="25" y="10"/>
                      </a:lnTo>
                      <a:lnTo>
                        <a:pt x="0" y="10"/>
                      </a:lnTo>
                      <a:lnTo>
                        <a:pt x="0" y="0"/>
                      </a:lnTo>
                      <a:lnTo>
                        <a:pt x="36" y="0"/>
                      </a:lnTo>
                      <a:lnTo>
                        <a:pt x="36"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2"/>
                <p:cNvSpPr>
                  <a:spLocks/>
                </p:cNvSpPr>
                <p:nvPr/>
              </p:nvSpPr>
              <p:spPr bwMode="auto">
                <a:xfrm>
                  <a:off x="4002088" y="3302000"/>
                  <a:ext cx="149225" cy="203200"/>
                </a:xfrm>
                <a:custGeom>
                  <a:avLst/>
                  <a:gdLst>
                    <a:gd name="T0" fmla="*/ 94 w 94"/>
                    <a:gd name="T1" fmla="*/ 128 h 128"/>
                    <a:gd name="T2" fmla="*/ 0 w 94"/>
                    <a:gd name="T3" fmla="*/ 95 h 128"/>
                    <a:gd name="T4" fmla="*/ 3 w 94"/>
                    <a:gd name="T5" fmla="*/ 85 h 128"/>
                    <a:gd name="T6" fmla="*/ 84 w 94"/>
                    <a:gd name="T7" fmla="*/ 113 h 128"/>
                    <a:gd name="T8" fmla="*/ 84 w 94"/>
                    <a:gd name="T9" fmla="*/ 15 h 128"/>
                    <a:gd name="T10" fmla="*/ 3 w 94"/>
                    <a:gd name="T11" fmla="*/ 43 h 128"/>
                    <a:gd name="T12" fmla="*/ 0 w 94"/>
                    <a:gd name="T13" fmla="*/ 33 h 128"/>
                    <a:gd name="T14" fmla="*/ 94 w 94"/>
                    <a:gd name="T15" fmla="*/ 0 h 128"/>
                    <a:gd name="T16" fmla="*/ 94 w 94"/>
                    <a:gd name="T1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128">
                      <a:moveTo>
                        <a:pt x="94" y="128"/>
                      </a:moveTo>
                      <a:lnTo>
                        <a:pt x="0" y="95"/>
                      </a:lnTo>
                      <a:lnTo>
                        <a:pt x="3" y="85"/>
                      </a:lnTo>
                      <a:lnTo>
                        <a:pt x="84" y="113"/>
                      </a:lnTo>
                      <a:lnTo>
                        <a:pt x="84" y="15"/>
                      </a:lnTo>
                      <a:lnTo>
                        <a:pt x="3" y="43"/>
                      </a:lnTo>
                      <a:lnTo>
                        <a:pt x="0" y="33"/>
                      </a:lnTo>
                      <a:lnTo>
                        <a:pt x="94" y="0"/>
                      </a:lnTo>
                      <a:lnTo>
                        <a:pt x="94"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3"/>
                <p:cNvSpPr>
                  <a:spLocks/>
                </p:cNvSpPr>
                <p:nvPr/>
              </p:nvSpPr>
              <p:spPr bwMode="auto">
                <a:xfrm>
                  <a:off x="4035425" y="3352800"/>
                  <a:ext cx="77787" cy="42863"/>
                </a:xfrm>
                <a:custGeom>
                  <a:avLst/>
                  <a:gdLst>
                    <a:gd name="T0" fmla="*/ 2 w 49"/>
                    <a:gd name="T1" fmla="*/ 27 h 27"/>
                    <a:gd name="T2" fmla="*/ 0 w 49"/>
                    <a:gd name="T3" fmla="*/ 17 h 27"/>
                    <a:gd name="T4" fmla="*/ 46 w 49"/>
                    <a:gd name="T5" fmla="*/ 0 h 27"/>
                    <a:gd name="T6" fmla="*/ 49 w 49"/>
                    <a:gd name="T7" fmla="*/ 9 h 27"/>
                    <a:gd name="T8" fmla="*/ 2 w 49"/>
                    <a:gd name="T9" fmla="*/ 27 h 27"/>
                  </a:gdLst>
                  <a:ahLst/>
                  <a:cxnLst>
                    <a:cxn ang="0">
                      <a:pos x="T0" y="T1"/>
                    </a:cxn>
                    <a:cxn ang="0">
                      <a:pos x="T2" y="T3"/>
                    </a:cxn>
                    <a:cxn ang="0">
                      <a:pos x="T4" y="T5"/>
                    </a:cxn>
                    <a:cxn ang="0">
                      <a:pos x="T6" y="T7"/>
                    </a:cxn>
                    <a:cxn ang="0">
                      <a:pos x="T8" y="T9"/>
                    </a:cxn>
                  </a:cxnLst>
                  <a:rect l="0" t="0" r="r" b="b"/>
                  <a:pathLst>
                    <a:path w="49" h="27">
                      <a:moveTo>
                        <a:pt x="2" y="27"/>
                      </a:moveTo>
                      <a:lnTo>
                        <a:pt x="0" y="17"/>
                      </a:lnTo>
                      <a:lnTo>
                        <a:pt x="46" y="0"/>
                      </a:lnTo>
                      <a:lnTo>
                        <a:pt x="49" y="9"/>
                      </a:lnTo>
                      <a:lnTo>
                        <a:pt x="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4"/>
                <p:cNvSpPr>
                  <a:spLocks noEditPoints="1"/>
                </p:cNvSpPr>
                <p:nvPr/>
              </p:nvSpPr>
              <p:spPr bwMode="auto">
                <a:xfrm>
                  <a:off x="3889375" y="3354388"/>
                  <a:ext cx="49212" cy="98425"/>
                </a:xfrm>
                <a:custGeom>
                  <a:avLst/>
                  <a:gdLst>
                    <a:gd name="T0" fmla="*/ 31 w 31"/>
                    <a:gd name="T1" fmla="*/ 62 h 62"/>
                    <a:gd name="T2" fmla="*/ 0 w 31"/>
                    <a:gd name="T3" fmla="*/ 62 h 62"/>
                    <a:gd name="T4" fmla="*/ 0 w 31"/>
                    <a:gd name="T5" fmla="*/ 0 h 62"/>
                    <a:gd name="T6" fmla="*/ 31 w 31"/>
                    <a:gd name="T7" fmla="*/ 0 h 62"/>
                    <a:gd name="T8" fmla="*/ 31 w 31"/>
                    <a:gd name="T9" fmla="*/ 62 h 62"/>
                    <a:gd name="T10" fmla="*/ 11 w 31"/>
                    <a:gd name="T11" fmla="*/ 52 h 62"/>
                    <a:gd name="T12" fmla="*/ 21 w 31"/>
                    <a:gd name="T13" fmla="*/ 52 h 62"/>
                    <a:gd name="T14" fmla="*/ 21 w 31"/>
                    <a:gd name="T15" fmla="*/ 10 h 62"/>
                    <a:gd name="T16" fmla="*/ 11 w 31"/>
                    <a:gd name="T17" fmla="*/ 10 h 62"/>
                    <a:gd name="T18" fmla="*/ 11 w 31"/>
                    <a:gd name="T19" fmla="*/ 5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62">
                      <a:moveTo>
                        <a:pt x="31" y="62"/>
                      </a:moveTo>
                      <a:lnTo>
                        <a:pt x="0" y="62"/>
                      </a:lnTo>
                      <a:lnTo>
                        <a:pt x="0" y="0"/>
                      </a:lnTo>
                      <a:lnTo>
                        <a:pt x="31" y="0"/>
                      </a:lnTo>
                      <a:lnTo>
                        <a:pt x="31" y="62"/>
                      </a:lnTo>
                      <a:close/>
                      <a:moveTo>
                        <a:pt x="11" y="52"/>
                      </a:moveTo>
                      <a:lnTo>
                        <a:pt x="21" y="52"/>
                      </a:lnTo>
                      <a:lnTo>
                        <a:pt x="21" y="10"/>
                      </a:lnTo>
                      <a:lnTo>
                        <a:pt x="11" y="10"/>
                      </a:lnTo>
                      <a:lnTo>
                        <a:pt x="1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15"/>
                <p:cNvSpPr>
                  <a:spLocks/>
                </p:cNvSpPr>
                <p:nvPr/>
              </p:nvSpPr>
              <p:spPr bwMode="auto">
                <a:xfrm>
                  <a:off x="3922713" y="3468688"/>
                  <a:ext cx="80962" cy="65088"/>
                </a:xfrm>
                <a:custGeom>
                  <a:avLst/>
                  <a:gdLst>
                    <a:gd name="T0" fmla="*/ 16 w 40"/>
                    <a:gd name="T1" fmla="*/ 32 h 32"/>
                    <a:gd name="T2" fmla="*/ 0 w 40"/>
                    <a:gd name="T3" fmla="*/ 16 h 32"/>
                    <a:gd name="T4" fmla="*/ 0 w 40"/>
                    <a:gd name="T5" fmla="*/ 0 h 32"/>
                    <a:gd name="T6" fmla="*/ 8 w 40"/>
                    <a:gd name="T7" fmla="*/ 0 h 32"/>
                    <a:gd name="T8" fmla="*/ 8 w 40"/>
                    <a:gd name="T9" fmla="*/ 16 h 32"/>
                    <a:gd name="T10" fmla="*/ 16 w 40"/>
                    <a:gd name="T11" fmla="*/ 24 h 32"/>
                    <a:gd name="T12" fmla="*/ 24 w 40"/>
                    <a:gd name="T13" fmla="*/ 16 h 32"/>
                    <a:gd name="T14" fmla="*/ 24 w 40"/>
                    <a:gd name="T15" fmla="*/ 0 h 32"/>
                    <a:gd name="T16" fmla="*/ 40 w 40"/>
                    <a:gd name="T17" fmla="*/ 0 h 32"/>
                    <a:gd name="T18" fmla="*/ 40 w 40"/>
                    <a:gd name="T19" fmla="*/ 8 h 32"/>
                    <a:gd name="T20" fmla="*/ 32 w 40"/>
                    <a:gd name="T21" fmla="*/ 8 h 32"/>
                    <a:gd name="T22" fmla="*/ 32 w 40"/>
                    <a:gd name="T23" fmla="*/ 16 h 32"/>
                    <a:gd name="T24" fmla="*/ 16 w 40"/>
                    <a:gd name="T2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32">
                      <a:moveTo>
                        <a:pt x="16" y="32"/>
                      </a:moveTo>
                      <a:cubicBezTo>
                        <a:pt x="7" y="32"/>
                        <a:pt x="0" y="25"/>
                        <a:pt x="0" y="16"/>
                      </a:cubicBezTo>
                      <a:cubicBezTo>
                        <a:pt x="0" y="0"/>
                        <a:pt x="0" y="0"/>
                        <a:pt x="0" y="0"/>
                      </a:cubicBezTo>
                      <a:cubicBezTo>
                        <a:pt x="8" y="0"/>
                        <a:pt x="8" y="0"/>
                        <a:pt x="8" y="0"/>
                      </a:cubicBezTo>
                      <a:cubicBezTo>
                        <a:pt x="8" y="16"/>
                        <a:pt x="8" y="16"/>
                        <a:pt x="8" y="16"/>
                      </a:cubicBezTo>
                      <a:cubicBezTo>
                        <a:pt x="8" y="20"/>
                        <a:pt x="12" y="24"/>
                        <a:pt x="16" y="24"/>
                      </a:cubicBezTo>
                      <a:cubicBezTo>
                        <a:pt x="20" y="24"/>
                        <a:pt x="24" y="20"/>
                        <a:pt x="24" y="16"/>
                      </a:cubicBezTo>
                      <a:cubicBezTo>
                        <a:pt x="24" y="0"/>
                        <a:pt x="24" y="0"/>
                        <a:pt x="24" y="0"/>
                      </a:cubicBezTo>
                      <a:cubicBezTo>
                        <a:pt x="40" y="0"/>
                        <a:pt x="40" y="0"/>
                        <a:pt x="40" y="0"/>
                      </a:cubicBezTo>
                      <a:cubicBezTo>
                        <a:pt x="40" y="8"/>
                        <a:pt x="40" y="8"/>
                        <a:pt x="40" y="8"/>
                      </a:cubicBezTo>
                      <a:cubicBezTo>
                        <a:pt x="32" y="8"/>
                        <a:pt x="32" y="8"/>
                        <a:pt x="32" y="8"/>
                      </a:cubicBezTo>
                      <a:cubicBezTo>
                        <a:pt x="32" y="16"/>
                        <a:pt x="32" y="16"/>
                        <a:pt x="32" y="16"/>
                      </a:cubicBezTo>
                      <a:cubicBezTo>
                        <a:pt x="32" y="25"/>
                        <a:pt x="25" y="32"/>
                        <a:pt x="16" y="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72" name="矩形 71"/>
              <p:cNvSpPr/>
              <p:nvPr/>
            </p:nvSpPr>
            <p:spPr>
              <a:xfrm>
                <a:off x="960877" y="3293060"/>
                <a:ext cx="2783031" cy="443198"/>
              </a:xfrm>
              <a:prstGeom prst="rect">
                <a:avLst/>
              </a:prstGeom>
            </p:spPr>
            <p:txBody>
              <a:bodyPr wrap="square">
                <a:spAutoFit/>
              </a:bodyPr>
              <a:lstStyle/>
              <a:p>
                <a:pPr>
                  <a:lnSpc>
                    <a:spcPct val="114000"/>
                  </a:lnSpc>
                </a:pPr>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The </a:t>
                </a: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concepts national income and national product have roughly </a:t>
                </a:r>
              </a:p>
            </p:txBody>
          </p:sp>
          <p:sp>
            <p:nvSpPr>
              <p:cNvPr id="88" name="矩形 87"/>
              <p:cNvSpPr/>
              <p:nvPr/>
            </p:nvSpPr>
            <p:spPr>
              <a:xfrm>
                <a:off x="3827274" y="3383854"/>
                <a:ext cx="957313" cy="261610"/>
              </a:xfrm>
              <a:prstGeom prst="rect">
                <a:avLst/>
              </a:prstGeom>
            </p:spPr>
            <p:txBody>
              <a:bodyPr wrap="none">
                <a:spAutoFit/>
              </a:bodyPr>
              <a:lstStyle/>
              <a:p>
                <a:r>
                  <a:rPr lang="en-US" altLang="zh-CN" sz="1100" dirty="0" smtClean="0">
                    <a:solidFill>
                      <a:srgbClr val="28333C"/>
                    </a:solidFill>
                    <a:latin typeface="Century Gothic" panose="020B0502020202020204" pitchFamily="34" charset="0"/>
                    <a:cs typeface="Arial" panose="020B0604020202020204" pitchFamily="34" charset="0"/>
                  </a:rPr>
                  <a:t>Category 2</a:t>
                </a:r>
                <a:endParaRPr lang="en-US" altLang="zh-CN" sz="1100" dirty="0">
                  <a:solidFill>
                    <a:srgbClr val="28333C"/>
                  </a:solidFill>
                  <a:latin typeface="Century Gothic" panose="020B0502020202020204" pitchFamily="34" charset="0"/>
                  <a:cs typeface="Arial" panose="020B0604020202020204" pitchFamily="34" charset="0"/>
                </a:endParaRPr>
              </a:p>
            </p:txBody>
          </p:sp>
        </p:grpSp>
      </p:grpSp>
      <p:grpSp>
        <p:nvGrpSpPr>
          <p:cNvPr id="9" name="组合 8"/>
          <p:cNvGrpSpPr/>
          <p:nvPr/>
        </p:nvGrpSpPr>
        <p:grpSpPr>
          <a:xfrm>
            <a:off x="510124" y="2513352"/>
            <a:ext cx="8132908" cy="648072"/>
            <a:chOff x="510124" y="2513352"/>
            <a:chExt cx="8132908" cy="648072"/>
          </a:xfrm>
        </p:grpSpPr>
        <p:grpSp>
          <p:nvGrpSpPr>
            <p:cNvPr id="95" name="组合 94"/>
            <p:cNvGrpSpPr/>
            <p:nvPr/>
          </p:nvGrpSpPr>
          <p:grpSpPr>
            <a:xfrm>
              <a:off x="4824028" y="2513352"/>
              <a:ext cx="3819004" cy="648072"/>
              <a:chOff x="4355976" y="3867895"/>
              <a:chExt cx="4176464" cy="648072"/>
            </a:xfrm>
          </p:grpSpPr>
          <p:sp>
            <p:nvSpPr>
              <p:cNvPr id="97" name="矩形 96"/>
              <p:cNvSpPr/>
              <p:nvPr/>
            </p:nvSpPr>
            <p:spPr>
              <a:xfrm>
                <a:off x="4355976" y="3867895"/>
                <a:ext cx="4176464" cy="648072"/>
              </a:xfrm>
              <a:prstGeom prst="rect">
                <a:avLst/>
              </a:prstGeom>
              <a:solidFill>
                <a:schemeClr val="bg1"/>
              </a:solidFill>
              <a:ln w="3175">
                <a:solidFill>
                  <a:schemeClr val="bg1">
                    <a:lumMod val="85000"/>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8" name="组合 97"/>
              <p:cNvGrpSpPr/>
              <p:nvPr/>
            </p:nvGrpSpPr>
            <p:grpSpPr>
              <a:xfrm>
                <a:off x="4421634" y="3935625"/>
                <a:ext cx="3792993" cy="512612"/>
                <a:chOff x="4347540" y="4003355"/>
                <a:chExt cx="3316924" cy="512612"/>
              </a:xfrm>
            </p:grpSpPr>
            <p:sp>
              <p:nvSpPr>
                <p:cNvPr id="99" name="矩形 98"/>
                <p:cNvSpPr/>
                <p:nvPr/>
              </p:nvSpPr>
              <p:spPr>
                <a:xfrm>
                  <a:off x="4347541" y="4341558"/>
                  <a:ext cx="2559419" cy="174409"/>
                </a:xfrm>
                <a:prstGeom prst="rect">
                  <a:avLst/>
                </a:prstGeom>
                <a:solidFill>
                  <a:srgbClr val="0563B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矩形 99"/>
                <p:cNvSpPr/>
                <p:nvPr/>
              </p:nvSpPr>
              <p:spPr>
                <a:xfrm>
                  <a:off x="4347540" y="4172457"/>
                  <a:ext cx="3316924" cy="174409"/>
                </a:xfrm>
                <a:prstGeom prst="rect">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矩形 100"/>
                <p:cNvSpPr/>
                <p:nvPr/>
              </p:nvSpPr>
              <p:spPr>
                <a:xfrm>
                  <a:off x="4347540" y="4003355"/>
                  <a:ext cx="1560891" cy="174409"/>
                </a:xfrm>
                <a:prstGeom prst="rect">
                  <a:avLst/>
                </a:prstGeom>
                <a:solidFill>
                  <a:srgbClr val="93AFCA">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 name="组合 2"/>
            <p:cNvGrpSpPr/>
            <p:nvPr/>
          </p:nvGrpSpPr>
          <p:grpSpPr>
            <a:xfrm>
              <a:off x="510124" y="2615789"/>
              <a:ext cx="4274463" cy="443198"/>
              <a:chOff x="510124" y="2615789"/>
              <a:chExt cx="4274463" cy="443198"/>
            </a:xfrm>
          </p:grpSpPr>
          <p:grpSp>
            <p:nvGrpSpPr>
              <p:cNvPr id="28" name="组合 27"/>
              <p:cNvGrpSpPr/>
              <p:nvPr/>
            </p:nvGrpSpPr>
            <p:grpSpPr>
              <a:xfrm>
                <a:off x="510124" y="2649102"/>
                <a:ext cx="355907" cy="376572"/>
                <a:chOff x="5908675" y="1281113"/>
                <a:chExt cx="246063" cy="260350"/>
              </a:xfrm>
              <a:solidFill>
                <a:srgbClr val="0563B8"/>
              </a:solidFill>
            </p:grpSpPr>
            <p:sp>
              <p:nvSpPr>
                <p:cNvPr id="13" name="Rectangle 5"/>
                <p:cNvSpPr>
                  <a:spLocks noChangeArrowheads="1"/>
                </p:cNvSpPr>
                <p:nvPr/>
              </p:nvSpPr>
              <p:spPr bwMode="auto">
                <a:xfrm>
                  <a:off x="6024563" y="1320800"/>
                  <a:ext cx="15875" cy="163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6"/>
                <p:cNvSpPr>
                  <a:spLocks/>
                </p:cNvSpPr>
                <p:nvPr/>
              </p:nvSpPr>
              <p:spPr bwMode="auto">
                <a:xfrm>
                  <a:off x="5908675" y="1501775"/>
                  <a:ext cx="131762" cy="39688"/>
                </a:xfrm>
                <a:custGeom>
                  <a:avLst/>
                  <a:gdLst>
                    <a:gd name="T0" fmla="*/ 64 w 64"/>
                    <a:gd name="T1" fmla="*/ 20 h 20"/>
                    <a:gd name="T2" fmla="*/ 56 w 64"/>
                    <a:gd name="T3" fmla="*/ 20 h 20"/>
                    <a:gd name="T4" fmla="*/ 44 w 64"/>
                    <a:gd name="T5" fmla="*/ 8 h 20"/>
                    <a:gd name="T6" fmla="*/ 0 w 64"/>
                    <a:gd name="T7" fmla="*/ 8 h 20"/>
                    <a:gd name="T8" fmla="*/ 0 w 64"/>
                    <a:gd name="T9" fmla="*/ 0 h 20"/>
                    <a:gd name="T10" fmla="*/ 44 w 64"/>
                    <a:gd name="T11" fmla="*/ 0 h 20"/>
                    <a:gd name="T12" fmla="*/ 64 w 6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4" h="20">
                      <a:moveTo>
                        <a:pt x="64" y="20"/>
                      </a:moveTo>
                      <a:cubicBezTo>
                        <a:pt x="56" y="20"/>
                        <a:pt x="56" y="20"/>
                        <a:pt x="56" y="20"/>
                      </a:cubicBezTo>
                      <a:cubicBezTo>
                        <a:pt x="56" y="13"/>
                        <a:pt x="51" y="8"/>
                        <a:pt x="44" y="8"/>
                      </a:cubicBezTo>
                      <a:cubicBezTo>
                        <a:pt x="0" y="8"/>
                        <a:pt x="0" y="8"/>
                        <a:pt x="0" y="8"/>
                      </a:cubicBezTo>
                      <a:cubicBezTo>
                        <a:pt x="0" y="0"/>
                        <a:pt x="0" y="0"/>
                        <a:pt x="0" y="0"/>
                      </a:cubicBezTo>
                      <a:cubicBezTo>
                        <a:pt x="44" y="0"/>
                        <a:pt x="44" y="0"/>
                        <a:pt x="44" y="0"/>
                      </a:cubicBezTo>
                      <a:cubicBezTo>
                        <a:pt x="55" y="0"/>
                        <a:pt x="64" y="9"/>
                        <a:pt x="64"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7"/>
                <p:cNvSpPr>
                  <a:spLocks/>
                </p:cNvSpPr>
                <p:nvPr/>
              </p:nvSpPr>
              <p:spPr bwMode="auto">
                <a:xfrm>
                  <a:off x="6024563" y="1501775"/>
                  <a:ext cx="130175" cy="39688"/>
                </a:xfrm>
                <a:custGeom>
                  <a:avLst/>
                  <a:gdLst>
                    <a:gd name="T0" fmla="*/ 8 w 64"/>
                    <a:gd name="T1" fmla="*/ 20 h 20"/>
                    <a:gd name="T2" fmla="*/ 0 w 64"/>
                    <a:gd name="T3" fmla="*/ 20 h 20"/>
                    <a:gd name="T4" fmla="*/ 20 w 64"/>
                    <a:gd name="T5" fmla="*/ 0 h 20"/>
                    <a:gd name="T6" fmla="*/ 64 w 64"/>
                    <a:gd name="T7" fmla="*/ 0 h 20"/>
                    <a:gd name="T8" fmla="*/ 64 w 64"/>
                    <a:gd name="T9" fmla="*/ 8 h 20"/>
                    <a:gd name="T10" fmla="*/ 20 w 64"/>
                    <a:gd name="T11" fmla="*/ 8 h 20"/>
                    <a:gd name="T12" fmla="*/ 8 w 6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4" h="20">
                      <a:moveTo>
                        <a:pt x="8" y="20"/>
                      </a:moveTo>
                      <a:cubicBezTo>
                        <a:pt x="0" y="20"/>
                        <a:pt x="0" y="20"/>
                        <a:pt x="0" y="20"/>
                      </a:cubicBezTo>
                      <a:cubicBezTo>
                        <a:pt x="0" y="9"/>
                        <a:pt x="9" y="0"/>
                        <a:pt x="20" y="0"/>
                      </a:cubicBezTo>
                      <a:cubicBezTo>
                        <a:pt x="64" y="0"/>
                        <a:pt x="64" y="0"/>
                        <a:pt x="64" y="0"/>
                      </a:cubicBezTo>
                      <a:cubicBezTo>
                        <a:pt x="64" y="8"/>
                        <a:pt x="64" y="8"/>
                        <a:pt x="64" y="8"/>
                      </a:cubicBezTo>
                      <a:cubicBezTo>
                        <a:pt x="20" y="8"/>
                        <a:pt x="20" y="8"/>
                        <a:pt x="20" y="8"/>
                      </a:cubicBezTo>
                      <a:cubicBezTo>
                        <a:pt x="13" y="8"/>
                        <a:pt x="8" y="13"/>
                        <a:pt x="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8"/>
                <p:cNvSpPr>
                  <a:spLocks/>
                </p:cNvSpPr>
                <p:nvPr/>
              </p:nvSpPr>
              <p:spPr bwMode="auto">
                <a:xfrm>
                  <a:off x="5908675" y="1281113"/>
                  <a:ext cx="131762" cy="203200"/>
                </a:xfrm>
                <a:custGeom>
                  <a:avLst/>
                  <a:gdLst>
                    <a:gd name="T0" fmla="*/ 48 w 64"/>
                    <a:gd name="T1" fmla="*/ 100 h 100"/>
                    <a:gd name="T2" fmla="*/ 0 w 64"/>
                    <a:gd name="T3" fmla="*/ 100 h 100"/>
                    <a:gd name="T4" fmla="*/ 0 w 64"/>
                    <a:gd name="T5" fmla="*/ 0 h 100"/>
                    <a:gd name="T6" fmla="*/ 44 w 64"/>
                    <a:gd name="T7" fmla="*/ 0 h 100"/>
                    <a:gd name="T8" fmla="*/ 64 w 64"/>
                    <a:gd name="T9" fmla="*/ 20 h 100"/>
                    <a:gd name="T10" fmla="*/ 56 w 64"/>
                    <a:gd name="T11" fmla="*/ 20 h 100"/>
                    <a:gd name="T12" fmla="*/ 44 w 64"/>
                    <a:gd name="T13" fmla="*/ 8 h 100"/>
                    <a:gd name="T14" fmla="*/ 8 w 64"/>
                    <a:gd name="T15" fmla="*/ 8 h 100"/>
                    <a:gd name="T16" fmla="*/ 8 w 64"/>
                    <a:gd name="T17" fmla="*/ 92 h 100"/>
                    <a:gd name="T18" fmla="*/ 48 w 64"/>
                    <a:gd name="T19" fmla="*/ 92 h 100"/>
                    <a:gd name="T20" fmla="*/ 48 w 64"/>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00">
                      <a:moveTo>
                        <a:pt x="48" y="100"/>
                      </a:moveTo>
                      <a:cubicBezTo>
                        <a:pt x="0" y="100"/>
                        <a:pt x="0" y="100"/>
                        <a:pt x="0" y="100"/>
                      </a:cubicBezTo>
                      <a:cubicBezTo>
                        <a:pt x="0" y="0"/>
                        <a:pt x="0" y="0"/>
                        <a:pt x="0" y="0"/>
                      </a:cubicBezTo>
                      <a:cubicBezTo>
                        <a:pt x="44" y="0"/>
                        <a:pt x="44" y="0"/>
                        <a:pt x="44" y="0"/>
                      </a:cubicBezTo>
                      <a:cubicBezTo>
                        <a:pt x="55" y="0"/>
                        <a:pt x="64" y="9"/>
                        <a:pt x="64" y="20"/>
                      </a:cubicBezTo>
                      <a:cubicBezTo>
                        <a:pt x="56" y="20"/>
                        <a:pt x="56" y="20"/>
                        <a:pt x="56" y="20"/>
                      </a:cubicBezTo>
                      <a:cubicBezTo>
                        <a:pt x="56" y="13"/>
                        <a:pt x="51" y="8"/>
                        <a:pt x="44" y="8"/>
                      </a:cubicBezTo>
                      <a:cubicBezTo>
                        <a:pt x="8" y="8"/>
                        <a:pt x="8" y="8"/>
                        <a:pt x="8" y="8"/>
                      </a:cubicBezTo>
                      <a:cubicBezTo>
                        <a:pt x="8" y="92"/>
                        <a:pt x="8" y="92"/>
                        <a:pt x="8" y="92"/>
                      </a:cubicBezTo>
                      <a:cubicBezTo>
                        <a:pt x="48" y="92"/>
                        <a:pt x="48" y="92"/>
                        <a:pt x="48" y="92"/>
                      </a:cubicBezTo>
                      <a:lnTo>
                        <a:pt x="48"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9"/>
                <p:cNvSpPr>
                  <a:spLocks/>
                </p:cNvSpPr>
                <p:nvPr/>
              </p:nvSpPr>
              <p:spPr bwMode="auto">
                <a:xfrm>
                  <a:off x="6024563" y="1281113"/>
                  <a:ext cx="130175" cy="203200"/>
                </a:xfrm>
                <a:custGeom>
                  <a:avLst/>
                  <a:gdLst>
                    <a:gd name="T0" fmla="*/ 64 w 64"/>
                    <a:gd name="T1" fmla="*/ 100 h 100"/>
                    <a:gd name="T2" fmla="*/ 16 w 64"/>
                    <a:gd name="T3" fmla="*/ 100 h 100"/>
                    <a:gd name="T4" fmla="*/ 16 w 64"/>
                    <a:gd name="T5" fmla="*/ 92 h 100"/>
                    <a:gd name="T6" fmla="*/ 56 w 64"/>
                    <a:gd name="T7" fmla="*/ 92 h 100"/>
                    <a:gd name="T8" fmla="*/ 56 w 64"/>
                    <a:gd name="T9" fmla="*/ 8 h 100"/>
                    <a:gd name="T10" fmla="*/ 20 w 64"/>
                    <a:gd name="T11" fmla="*/ 8 h 100"/>
                    <a:gd name="T12" fmla="*/ 8 w 64"/>
                    <a:gd name="T13" fmla="*/ 20 h 100"/>
                    <a:gd name="T14" fmla="*/ 0 w 64"/>
                    <a:gd name="T15" fmla="*/ 20 h 100"/>
                    <a:gd name="T16" fmla="*/ 20 w 64"/>
                    <a:gd name="T17" fmla="*/ 0 h 100"/>
                    <a:gd name="T18" fmla="*/ 64 w 64"/>
                    <a:gd name="T19" fmla="*/ 0 h 100"/>
                    <a:gd name="T20" fmla="*/ 64 w 64"/>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00">
                      <a:moveTo>
                        <a:pt x="64" y="100"/>
                      </a:moveTo>
                      <a:cubicBezTo>
                        <a:pt x="16" y="100"/>
                        <a:pt x="16" y="100"/>
                        <a:pt x="16" y="100"/>
                      </a:cubicBezTo>
                      <a:cubicBezTo>
                        <a:pt x="16" y="92"/>
                        <a:pt x="16" y="92"/>
                        <a:pt x="16" y="92"/>
                      </a:cubicBezTo>
                      <a:cubicBezTo>
                        <a:pt x="56" y="92"/>
                        <a:pt x="56" y="92"/>
                        <a:pt x="56" y="92"/>
                      </a:cubicBezTo>
                      <a:cubicBezTo>
                        <a:pt x="56" y="8"/>
                        <a:pt x="56" y="8"/>
                        <a:pt x="56" y="8"/>
                      </a:cubicBezTo>
                      <a:cubicBezTo>
                        <a:pt x="20" y="8"/>
                        <a:pt x="20" y="8"/>
                        <a:pt x="20" y="8"/>
                      </a:cubicBezTo>
                      <a:cubicBezTo>
                        <a:pt x="13" y="8"/>
                        <a:pt x="8" y="13"/>
                        <a:pt x="8" y="20"/>
                      </a:cubicBezTo>
                      <a:cubicBezTo>
                        <a:pt x="0" y="20"/>
                        <a:pt x="0" y="20"/>
                        <a:pt x="0" y="20"/>
                      </a:cubicBezTo>
                      <a:cubicBezTo>
                        <a:pt x="0" y="9"/>
                        <a:pt x="9" y="0"/>
                        <a:pt x="20" y="0"/>
                      </a:cubicBezTo>
                      <a:cubicBezTo>
                        <a:pt x="64" y="0"/>
                        <a:pt x="64" y="0"/>
                        <a:pt x="64" y="0"/>
                      </a:cubicBezTo>
                      <a:lnTo>
                        <a:pt x="64"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71" name="矩形 70"/>
              <p:cNvSpPr/>
              <p:nvPr/>
            </p:nvSpPr>
            <p:spPr>
              <a:xfrm>
                <a:off x="960877" y="2615789"/>
                <a:ext cx="2783031" cy="443198"/>
              </a:xfrm>
              <a:prstGeom prst="rect">
                <a:avLst/>
              </a:prstGeom>
            </p:spPr>
            <p:txBody>
              <a:bodyPr wrap="square">
                <a:spAutoFit/>
              </a:bodyPr>
              <a:lstStyle/>
              <a:p>
                <a:pPr>
                  <a:lnSpc>
                    <a:spcPct val="114000"/>
                  </a:lnSpc>
                </a:pPr>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The </a:t>
                </a: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concepts national income and national product have roughly </a:t>
                </a:r>
              </a:p>
            </p:txBody>
          </p:sp>
          <p:sp>
            <p:nvSpPr>
              <p:cNvPr id="96" name="矩形 95"/>
              <p:cNvSpPr/>
              <p:nvPr/>
            </p:nvSpPr>
            <p:spPr>
              <a:xfrm>
                <a:off x="3827274" y="2706583"/>
                <a:ext cx="957313" cy="261610"/>
              </a:xfrm>
              <a:prstGeom prst="rect">
                <a:avLst/>
              </a:prstGeom>
            </p:spPr>
            <p:txBody>
              <a:bodyPr wrap="none">
                <a:spAutoFit/>
              </a:bodyPr>
              <a:lstStyle/>
              <a:p>
                <a:r>
                  <a:rPr lang="en-US" altLang="zh-CN" sz="1100" dirty="0" smtClean="0">
                    <a:solidFill>
                      <a:srgbClr val="28333C"/>
                    </a:solidFill>
                    <a:latin typeface="Century Gothic" panose="020B0502020202020204" pitchFamily="34" charset="0"/>
                    <a:cs typeface="Arial" panose="020B0604020202020204" pitchFamily="34" charset="0"/>
                  </a:rPr>
                  <a:t>Category 3</a:t>
                </a:r>
                <a:endParaRPr lang="en-US" altLang="zh-CN" sz="1100" dirty="0">
                  <a:solidFill>
                    <a:srgbClr val="28333C"/>
                  </a:solidFill>
                  <a:latin typeface="Century Gothic" panose="020B0502020202020204" pitchFamily="34" charset="0"/>
                  <a:cs typeface="Arial" panose="020B0604020202020204" pitchFamily="34" charset="0"/>
                </a:endParaRPr>
              </a:p>
            </p:txBody>
          </p:sp>
        </p:grpSp>
      </p:grpSp>
      <p:grpSp>
        <p:nvGrpSpPr>
          <p:cNvPr id="2" name="组合 1"/>
          <p:cNvGrpSpPr/>
          <p:nvPr/>
        </p:nvGrpSpPr>
        <p:grpSpPr>
          <a:xfrm>
            <a:off x="503238" y="1836081"/>
            <a:ext cx="8139794" cy="648072"/>
            <a:chOff x="503238" y="1836081"/>
            <a:chExt cx="8139794" cy="648072"/>
          </a:xfrm>
        </p:grpSpPr>
        <p:grpSp>
          <p:nvGrpSpPr>
            <p:cNvPr id="30" name="组合 29"/>
            <p:cNvGrpSpPr/>
            <p:nvPr/>
          </p:nvGrpSpPr>
          <p:grpSpPr>
            <a:xfrm>
              <a:off x="503238" y="1974127"/>
              <a:ext cx="371979" cy="371980"/>
              <a:chOff x="5903913" y="4632325"/>
              <a:chExt cx="257175" cy="257176"/>
            </a:xfrm>
            <a:solidFill>
              <a:srgbClr val="0563B8"/>
            </a:solidFill>
          </p:grpSpPr>
          <p:sp>
            <p:nvSpPr>
              <p:cNvPr id="24" name="Freeform 16"/>
              <p:cNvSpPr>
                <a:spLocks/>
              </p:cNvSpPr>
              <p:nvPr/>
            </p:nvSpPr>
            <p:spPr bwMode="auto">
              <a:xfrm>
                <a:off x="5934075" y="4783138"/>
                <a:ext cx="195262" cy="106363"/>
              </a:xfrm>
              <a:custGeom>
                <a:avLst/>
                <a:gdLst>
                  <a:gd name="T0" fmla="*/ 123 w 123"/>
                  <a:gd name="T1" fmla="*/ 67 h 67"/>
                  <a:gd name="T2" fmla="*/ 0 w 123"/>
                  <a:gd name="T3" fmla="*/ 67 h 67"/>
                  <a:gd name="T4" fmla="*/ 0 w 123"/>
                  <a:gd name="T5" fmla="*/ 0 h 67"/>
                  <a:gd name="T6" fmla="*/ 10 w 123"/>
                  <a:gd name="T7" fmla="*/ 0 h 67"/>
                  <a:gd name="T8" fmla="*/ 10 w 123"/>
                  <a:gd name="T9" fmla="*/ 57 h 67"/>
                  <a:gd name="T10" fmla="*/ 113 w 123"/>
                  <a:gd name="T11" fmla="*/ 57 h 67"/>
                  <a:gd name="T12" fmla="*/ 113 w 123"/>
                  <a:gd name="T13" fmla="*/ 0 h 67"/>
                  <a:gd name="T14" fmla="*/ 123 w 123"/>
                  <a:gd name="T15" fmla="*/ 0 h 67"/>
                  <a:gd name="T16" fmla="*/ 123 w 123"/>
                  <a:gd name="T1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67">
                    <a:moveTo>
                      <a:pt x="123" y="67"/>
                    </a:moveTo>
                    <a:lnTo>
                      <a:pt x="0" y="67"/>
                    </a:lnTo>
                    <a:lnTo>
                      <a:pt x="0" y="0"/>
                    </a:lnTo>
                    <a:lnTo>
                      <a:pt x="10" y="0"/>
                    </a:lnTo>
                    <a:lnTo>
                      <a:pt x="10" y="57"/>
                    </a:lnTo>
                    <a:lnTo>
                      <a:pt x="113" y="57"/>
                    </a:lnTo>
                    <a:lnTo>
                      <a:pt x="113" y="0"/>
                    </a:lnTo>
                    <a:lnTo>
                      <a:pt x="123" y="0"/>
                    </a:lnTo>
                    <a:lnTo>
                      <a:pt x="12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17"/>
              <p:cNvSpPr>
                <a:spLocks/>
              </p:cNvSpPr>
              <p:nvPr/>
            </p:nvSpPr>
            <p:spPr bwMode="auto">
              <a:xfrm>
                <a:off x="5903913" y="4632325"/>
                <a:ext cx="257175" cy="149225"/>
              </a:xfrm>
              <a:custGeom>
                <a:avLst/>
                <a:gdLst>
                  <a:gd name="T0" fmla="*/ 154 w 162"/>
                  <a:gd name="T1" fmla="*/ 94 h 94"/>
                  <a:gd name="T2" fmla="*/ 81 w 162"/>
                  <a:gd name="T3" fmla="*/ 15 h 94"/>
                  <a:gd name="T4" fmla="*/ 7 w 162"/>
                  <a:gd name="T5" fmla="*/ 94 h 94"/>
                  <a:gd name="T6" fmla="*/ 0 w 162"/>
                  <a:gd name="T7" fmla="*/ 86 h 94"/>
                  <a:gd name="T8" fmla="*/ 81 w 162"/>
                  <a:gd name="T9" fmla="*/ 0 h 94"/>
                  <a:gd name="T10" fmla="*/ 162 w 162"/>
                  <a:gd name="T11" fmla="*/ 86 h 94"/>
                  <a:gd name="T12" fmla="*/ 154 w 162"/>
                  <a:gd name="T13" fmla="*/ 94 h 94"/>
                </a:gdLst>
                <a:ahLst/>
                <a:cxnLst>
                  <a:cxn ang="0">
                    <a:pos x="T0" y="T1"/>
                  </a:cxn>
                  <a:cxn ang="0">
                    <a:pos x="T2" y="T3"/>
                  </a:cxn>
                  <a:cxn ang="0">
                    <a:pos x="T4" y="T5"/>
                  </a:cxn>
                  <a:cxn ang="0">
                    <a:pos x="T6" y="T7"/>
                  </a:cxn>
                  <a:cxn ang="0">
                    <a:pos x="T8" y="T9"/>
                  </a:cxn>
                  <a:cxn ang="0">
                    <a:pos x="T10" y="T11"/>
                  </a:cxn>
                  <a:cxn ang="0">
                    <a:pos x="T12" y="T13"/>
                  </a:cxn>
                </a:cxnLst>
                <a:rect l="0" t="0" r="r" b="b"/>
                <a:pathLst>
                  <a:path w="162" h="94">
                    <a:moveTo>
                      <a:pt x="154" y="94"/>
                    </a:moveTo>
                    <a:lnTo>
                      <a:pt x="81" y="15"/>
                    </a:lnTo>
                    <a:lnTo>
                      <a:pt x="7" y="94"/>
                    </a:lnTo>
                    <a:lnTo>
                      <a:pt x="0" y="86"/>
                    </a:lnTo>
                    <a:lnTo>
                      <a:pt x="81" y="0"/>
                    </a:lnTo>
                    <a:lnTo>
                      <a:pt x="162" y="86"/>
                    </a:lnTo>
                    <a:lnTo>
                      <a:pt x="154" y="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18"/>
              <p:cNvSpPr>
                <a:spLocks/>
              </p:cNvSpPr>
              <p:nvPr/>
            </p:nvSpPr>
            <p:spPr bwMode="auto">
              <a:xfrm>
                <a:off x="5999163" y="4783138"/>
                <a:ext cx="65087" cy="73025"/>
              </a:xfrm>
              <a:custGeom>
                <a:avLst/>
                <a:gdLst>
                  <a:gd name="T0" fmla="*/ 41 w 41"/>
                  <a:gd name="T1" fmla="*/ 46 h 46"/>
                  <a:gd name="T2" fmla="*/ 31 w 41"/>
                  <a:gd name="T3" fmla="*/ 46 h 46"/>
                  <a:gd name="T4" fmla="*/ 31 w 41"/>
                  <a:gd name="T5" fmla="*/ 10 h 46"/>
                  <a:gd name="T6" fmla="*/ 10 w 41"/>
                  <a:gd name="T7" fmla="*/ 10 h 46"/>
                  <a:gd name="T8" fmla="*/ 10 w 41"/>
                  <a:gd name="T9" fmla="*/ 46 h 46"/>
                  <a:gd name="T10" fmla="*/ 0 w 41"/>
                  <a:gd name="T11" fmla="*/ 46 h 46"/>
                  <a:gd name="T12" fmla="*/ 0 w 41"/>
                  <a:gd name="T13" fmla="*/ 0 h 46"/>
                  <a:gd name="T14" fmla="*/ 41 w 41"/>
                  <a:gd name="T15" fmla="*/ 0 h 46"/>
                  <a:gd name="T16" fmla="*/ 41 w 41"/>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6">
                    <a:moveTo>
                      <a:pt x="41" y="46"/>
                    </a:moveTo>
                    <a:lnTo>
                      <a:pt x="31" y="46"/>
                    </a:lnTo>
                    <a:lnTo>
                      <a:pt x="31" y="10"/>
                    </a:lnTo>
                    <a:lnTo>
                      <a:pt x="10" y="10"/>
                    </a:lnTo>
                    <a:lnTo>
                      <a:pt x="10" y="46"/>
                    </a:lnTo>
                    <a:lnTo>
                      <a:pt x="0" y="46"/>
                    </a:lnTo>
                    <a:lnTo>
                      <a:pt x="0" y="0"/>
                    </a:lnTo>
                    <a:lnTo>
                      <a:pt x="41" y="0"/>
                    </a:lnTo>
                    <a:lnTo>
                      <a:pt x="4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19"/>
              <p:cNvSpPr>
                <a:spLocks noEditPoints="1"/>
              </p:cNvSpPr>
              <p:nvPr/>
            </p:nvSpPr>
            <p:spPr bwMode="auto">
              <a:xfrm>
                <a:off x="5999163" y="4702175"/>
                <a:ext cx="65087" cy="65088"/>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69" name="矩形 68"/>
            <p:cNvSpPr/>
            <p:nvPr/>
          </p:nvSpPr>
          <p:spPr>
            <a:xfrm>
              <a:off x="960877" y="1938518"/>
              <a:ext cx="2783031" cy="443198"/>
            </a:xfrm>
            <a:prstGeom prst="rect">
              <a:avLst/>
            </a:prstGeom>
          </p:spPr>
          <p:txBody>
            <a:bodyPr wrap="square">
              <a:spAutoFit/>
            </a:bodyPr>
            <a:lstStyle/>
            <a:p>
              <a:pPr>
                <a:lnSpc>
                  <a:spcPct val="114000"/>
                </a:lnSpc>
              </a:pPr>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The </a:t>
              </a: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concepts national income and national product have roughly </a:t>
              </a:r>
            </a:p>
          </p:txBody>
        </p:sp>
        <p:grpSp>
          <p:nvGrpSpPr>
            <p:cNvPr id="103" name="组合 102"/>
            <p:cNvGrpSpPr/>
            <p:nvPr/>
          </p:nvGrpSpPr>
          <p:grpSpPr>
            <a:xfrm>
              <a:off x="4824028" y="1836081"/>
              <a:ext cx="3819004" cy="648072"/>
              <a:chOff x="4355976" y="3867895"/>
              <a:chExt cx="4176464" cy="648072"/>
            </a:xfrm>
          </p:grpSpPr>
          <p:sp>
            <p:nvSpPr>
              <p:cNvPr id="105" name="矩形 104"/>
              <p:cNvSpPr/>
              <p:nvPr/>
            </p:nvSpPr>
            <p:spPr>
              <a:xfrm>
                <a:off x="4355976" y="3867895"/>
                <a:ext cx="4176464" cy="648072"/>
              </a:xfrm>
              <a:prstGeom prst="rect">
                <a:avLst/>
              </a:prstGeom>
              <a:solidFill>
                <a:schemeClr val="bg1"/>
              </a:solidFill>
              <a:ln w="3175">
                <a:solidFill>
                  <a:schemeClr val="bg1">
                    <a:lumMod val="85000"/>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6" name="组合 105"/>
              <p:cNvGrpSpPr/>
              <p:nvPr/>
            </p:nvGrpSpPr>
            <p:grpSpPr>
              <a:xfrm>
                <a:off x="4421633" y="3935625"/>
                <a:ext cx="4045148" cy="512612"/>
                <a:chOff x="4347539" y="4003355"/>
                <a:chExt cx="3537430" cy="512612"/>
              </a:xfrm>
            </p:grpSpPr>
            <p:sp>
              <p:nvSpPr>
                <p:cNvPr id="107" name="矩形 106"/>
                <p:cNvSpPr/>
                <p:nvPr/>
              </p:nvSpPr>
              <p:spPr>
                <a:xfrm>
                  <a:off x="4347541" y="4341558"/>
                  <a:ext cx="1560890" cy="174409"/>
                </a:xfrm>
                <a:prstGeom prst="rect">
                  <a:avLst/>
                </a:prstGeom>
                <a:solidFill>
                  <a:srgbClr val="0563B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矩形 107"/>
                <p:cNvSpPr/>
                <p:nvPr/>
              </p:nvSpPr>
              <p:spPr>
                <a:xfrm>
                  <a:off x="4347540" y="4172457"/>
                  <a:ext cx="2215058" cy="174409"/>
                </a:xfrm>
                <a:prstGeom prst="rect">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矩形 108"/>
                <p:cNvSpPr/>
                <p:nvPr/>
              </p:nvSpPr>
              <p:spPr>
                <a:xfrm>
                  <a:off x="4347539" y="4003355"/>
                  <a:ext cx="3537430" cy="174409"/>
                </a:xfrm>
                <a:prstGeom prst="rect">
                  <a:avLst/>
                </a:prstGeom>
                <a:solidFill>
                  <a:srgbClr val="93AFCA">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04" name="矩形 103"/>
            <p:cNvSpPr/>
            <p:nvPr/>
          </p:nvSpPr>
          <p:spPr>
            <a:xfrm>
              <a:off x="3827274" y="2029312"/>
              <a:ext cx="957313" cy="261610"/>
            </a:xfrm>
            <a:prstGeom prst="rect">
              <a:avLst/>
            </a:prstGeom>
          </p:spPr>
          <p:txBody>
            <a:bodyPr wrap="none">
              <a:spAutoFit/>
            </a:bodyPr>
            <a:lstStyle/>
            <a:p>
              <a:r>
                <a:rPr lang="en-US" altLang="zh-CN" sz="1100" dirty="0" smtClean="0">
                  <a:solidFill>
                    <a:srgbClr val="28333C"/>
                  </a:solidFill>
                  <a:latin typeface="Century Gothic" panose="020B0502020202020204" pitchFamily="34" charset="0"/>
                  <a:cs typeface="Arial" panose="020B0604020202020204" pitchFamily="34" charset="0"/>
                </a:rPr>
                <a:t>Category 4</a:t>
              </a:r>
              <a:endParaRPr lang="en-US" altLang="zh-CN" sz="1100" dirty="0">
                <a:solidFill>
                  <a:srgbClr val="28333C"/>
                </a:solidFill>
                <a:latin typeface="Century Gothic" panose="020B0502020202020204" pitchFamily="34" charset="0"/>
                <a:cs typeface="Arial" panose="020B0604020202020204" pitchFamily="34" charset="0"/>
              </a:endParaRPr>
            </a:p>
          </p:txBody>
        </p:sp>
      </p:grpSp>
      <p:grpSp>
        <p:nvGrpSpPr>
          <p:cNvPr id="177" name="组合 176"/>
          <p:cNvGrpSpPr/>
          <p:nvPr/>
        </p:nvGrpSpPr>
        <p:grpSpPr>
          <a:xfrm>
            <a:off x="8892480" y="411510"/>
            <a:ext cx="251520" cy="661800"/>
            <a:chOff x="8892480" y="411510"/>
            <a:chExt cx="251520" cy="661800"/>
          </a:xfrm>
        </p:grpSpPr>
        <p:sp>
          <p:nvSpPr>
            <p:cNvPr id="178" name="矩形 177"/>
            <p:cNvSpPr/>
            <p:nvPr/>
          </p:nvSpPr>
          <p:spPr>
            <a:xfrm>
              <a:off x="8892480" y="411510"/>
              <a:ext cx="251520" cy="661800"/>
            </a:xfrm>
            <a:prstGeom prst="rect">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文本框 19"/>
            <p:cNvSpPr txBox="1"/>
            <p:nvPr/>
          </p:nvSpPr>
          <p:spPr>
            <a:xfrm rot="5400000">
              <a:off x="8688849" y="634418"/>
              <a:ext cx="658780" cy="215444"/>
            </a:xfrm>
            <a:prstGeom prst="rect">
              <a:avLst/>
            </a:prstGeom>
            <a:noFill/>
          </p:spPr>
          <p:txBody>
            <a:bodyPr wrap="square" rtlCol="0">
              <a:spAutoFit/>
            </a:bodyPr>
            <a:lstStyle/>
            <a:p>
              <a:r>
                <a:rPr lang="en-US" altLang="zh-CN" sz="800" dirty="0" smtClean="0">
                  <a:solidFill>
                    <a:schemeClr val="bg1"/>
                  </a:solidFill>
                  <a:latin typeface="Century Gothic" panose="020B0502020202020204" pitchFamily="34" charset="0"/>
                </a:rPr>
                <a:t>PAGE   07</a:t>
              </a:r>
              <a:endParaRPr lang="zh-CN" altLang="en-US" sz="800" dirty="0">
                <a:solidFill>
                  <a:schemeClr val="bg1"/>
                </a:solidFill>
                <a:latin typeface="Century Gothic" panose="020B0502020202020204" pitchFamily="34" charset="0"/>
              </a:endParaRPr>
            </a:p>
          </p:txBody>
        </p:sp>
        <p:grpSp>
          <p:nvGrpSpPr>
            <p:cNvPr id="180" name="组合 179"/>
            <p:cNvGrpSpPr/>
            <p:nvPr/>
          </p:nvGrpSpPr>
          <p:grpSpPr>
            <a:xfrm>
              <a:off x="8964240" y="819459"/>
              <a:ext cx="108000" cy="7834"/>
              <a:chOff x="8953171" y="848034"/>
              <a:chExt cx="130138" cy="7834"/>
            </a:xfrm>
          </p:grpSpPr>
          <p:cxnSp>
            <p:nvCxnSpPr>
              <p:cNvPr id="181" name="直接连接符 180"/>
              <p:cNvCxnSpPr/>
              <p:nvPr/>
            </p:nvCxnSpPr>
            <p:spPr>
              <a:xfrm>
                <a:off x="8953171" y="855868"/>
                <a:ext cx="130138" cy="0"/>
              </a:xfrm>
              <a:prstGeom prst="line">
                <a:avLst/>
              </a:prstGeom>
              <a:ln w="3175">
                <a:solidFill>
                  <a:srgbClr val="008B8E"/>
                </a:solidFill>
              </a:ln>
            </p:spPr>
            <p:style>
              <a:lnRef idx="1">
                <a:schemeClr val="accent1"/>
              </a:lnRef>
              <a:fillRef idx="0">
                <a:schemeClr val="accent1"/>
              </a:fillRef>
              <a:effectRef idx="0">
                <a:schemeClr val="accent1"/>
              </a:effectRef>
              <a:fontRef idx="minor">
                <a:schemeClr val="tx1"/>
              </a:fontRef>
            </p:style>
          </p:cxnSp>
          <p:cxnSp>
            <p:nvCxnSpPr>
              <p:cNvPr id="182" name="直接连接符 181"/>
              <p:cNvCxnSpPr/>
              <p:nvPr/>
            </p:nvCxnSpPr>
            <p:spPr>
              <a:xfrm>
                <a:off x="8953171" y="848034"/>
                <a:ext cx="13013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970648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2" presetClass="entr" presetSubtype="2" fill="hold" grpId="0" nodeType="withEffect">
                                  <p:stCondLst>
                                    <p:cond delay="750"/>
                                  </p:stCondLst>
                                  <p:childTnLst>
                                    <p:set>
                                      <p:cBhvr>
                                        <p:cTn id="16" dur="1" fill="hold">
                                          <p:stCondLst>
                                            <p:cond delay="0"/>
                                          </p:stCondLst>
                                        </p:cTn>
                                        <p:tgtEl>
                                          <p:spTgt spid="67"/>
                                        </p:tgtEl>
                                        <p:attrNameLst>
                                          <p:attrName>style.visibility</p:attrName>
                                        </p:attrNameLst>
                                      </p:cBhvr>
                                      <p:to>
                                        <p:strVal val="visible"/>
                                      </p:to>
                                    </p:set>
                                    <p:anim calcmode="lin" valueType="num">
                                      <p:cBhvr additive="base">
                                        <p:cTn id="17" dur="500" fill="hold"/>
                                        <p:tgtEl>
                                          <p:spTgt spid="67"/>
                                        </p:tgtEl>
                                        <p:attrNameLst>
                                          <p:attrName>ppt_x</p:attrName>
                                        </p:attrNameLst>
                                      </p:cBhvr>
                                      <p:tavLst>
                                        <p:tav tm="0">
                                          <p:val>
                                            <p:strVal val="1+#ppt_w/2"/>
                                          </p:val>
                                        </p:tav>
                                        <p:tav tm="100000">
                                          <p:val>
                                            <p:strVal val="#ppt_x"/>
                                          </p:val>
                                        </p:tav>
                                      </p:tavLst>
                                    </p:anim>
                                    <p:anim calcmode="lin" valueType="num">
                                      <p:cBhvr additive="base">
                                        <p:cTn id="18" dur="500" fill="hold"/>
                                        <p:tgtEl>
                                          <p:spTgt spid="67"/>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125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0-#ppt_w/2"/>
                                          </p:val>
                                        </p:tav>
                                        <p:tav tm="100000">
                                          <p:val>
                                            <p:strVal val="#ppt_x"/>
                                          </p:val>
                                        </p:tav>
                                      </p:tavLst>
                                    </p:anim>
                                    <p:anim calcmode="lin" valueType="num">
                                      <p:cBhvr additive="base">
                                        <p:cTn id="22" dur="500" fill="hold"/>
                                        <p:tgtEl>
                                          <p:spTgt spid="2"/>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125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125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0-#ppt_w/2"/>
                                          </p:val>
                                        </p:tav>
                                        <p:tav tm="100000">
                                          <p:val>
                                            <p:strVal val="#ppt_x"/>
                                          </p:val>
                                        </p:tav>
                                      </p:tavLst>
                                    </p:anim>
                                    <p:anim calcmode="lin" valueType="num">
                                      <p:cBhvr additive="base">
                                        <p:cTn id="30" dur="500" fill="hold"/>
                                        <p:tgtEl>
                                          <p:spTgt spid="8"/>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125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1+#ppt_w/2"/>
                                          </p:val>
                                        </p:tav>
                                        <p:tav tm="100000">
                                          <p:val>
                                            <p:strVal val="#ppt_x"/>
                                          </p:val>
                                        </p:tav>
                                      </p:tavLst>
                                    </p:anim>
                                    <p:anim calcmode="lin" valueType="num">
                                      <p:cBhvr additive="base">
                                        <p:cTn id="3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12490" y="524010"/>
            <a:ext cx="3642344" cy="461665"/>
          </a:xfrm>
          <a:prstGeom prst="rect">
            <a:avLst/>
          </a:prstGeom>
        </p:spPr>
        <p:txBody>
          <a:bodyPr wrap="none">
            <a:spAutoFit/>
          </a:bodyPr>
          <a:lstStyle/>
          <a:p>
            <a:r>
              <a:rPr lang="en-US" altLang="zh-CN" sz="2400" dirty="0" smtClean="0">
                <a:solidFill>
                  <a:srgbClr val="0563B8"/>
                </a:solidFill>
                <a:latin typeface="Century Gothic" panose="020B0502020202020204" pitchFamily="34" charset="0"/>
                <a:cs typeface="Arial" panose="020B0604020202020204" pitchFamily="34" charset="0"/>
              </a:rPr>
              <a:t>The Business Objectives</a:t>
            </a:r>
            <a:endParaRPr lang="en-US" altLang="zh-CN" sz="2400" dirty="0">
              <a:solidFill>
                <a:srgbClr val="0563B8"/>
              </a:solidFill>
              <a:latin typeface="Century Gothic" panose="020B0502020202020204" pitchFamily="34" charset="0"/>
              <a:cs typeface="Arial" panose="020B0604020202020204" pitchFamily="34" charset="0"/>
            </a:endParaRPr>
          </a:p>
        </p:txBody>
      </p:sp>
      <p:sp>
        <p:nvSpPr>
          <p:cNvPr id="6" name="矩形 5"/>
          <p:cNvSpPr/>
          <p:nvPr/>
        </p:nvSpPr>
        <p:spPr>
          <a:xfrm>
            <a:off x="412490" y="877466"/>
            <a:ext cx="3676006" cy="261610"/>
          </a:xfrm>
          <a:prstGeom prst="rect">
            <a:avLst/>
          </a:prstGeom>
        </p:spPr>
        <p:txBody>
          <a:bodyPr wrap="none">
            <a:spAutoFit/>
          </a:bodyPr>
          <a:lstStyle/>
          <a:p>
            <a:r>
              <a:rPr lang="en-US" altLang="zh-CN" sz="1100" dirty="0" smtClean="0">
                <a:solidFill>
                  <a:schemeClr val="bg1">
                    <a:lumMod val="50000"/>
                  </a:schemeClr>
                </a:solidFill>
                <a:latin typeface="Century Gothic" panose="020B0502020202020204" pitchFamily="34" charset="0"/>
                <a:cs typeface="Arial" panose="020B0604020202020204" pitchFamily="34" charset="0"/>
              </a:rPr>
              <a:t>What we hope to achieve in the short and long run</a:t>
            </a:r>
            <a:endParaRPr lang="en-US" altLang="zh-CN" sz="1100" dirty="0">
              <a:solidFill>
                <a:schemeClr val="bg1">
                  <a:lumMod val="50000"/>
                </a:schemeClr>
              </a:solidFill>
              <a:latin typeface="Century Gothic" panose="020B0502020202020204" pitchFamily="34" charset="0"/>
              <a:cs typeface="Arial" panose="020B0604020202020204" pitchFamily="34" charset="0"/>
            </a:endParaRPr>
          </a:p>
        </p:txBody>
      </p:sp>
      <p:grpSp>
        <p:nvGrpSpPr>
          <p:cNvPr id="7" name="组合 6"/>
          <p:cNvGrpSpPr/>
          <p:nvPr/>
        </p:nvGrpSpPr>
        <p:grpSpPr>
          <a:xfrm>
            <a:off x="3390332" y="1963874"/>
            <a:ext cx="2621632" cy="2621632"/>
            <a:chOff x="3203848" y="1635646"/>
            <a:chExt cx="2621632" cy="2621632"/>
          </a:xfrm>
        </p:grpSpPr>
        <p:grpSp>
          <p:nvGrpSpPr>
            <p:cNvPr id="4" name="组合 3"/>
            <p:cNvGrpSpPr/>
            <p:nvPr/>
          </p:nvGrpSpPr>
          <p:grpSpPr>
            <a:xfrm>
              <a:off x="3203848" y="1635646"/>
              <a:ext cx="2621632" cy="2621632"/>
              <a:chOff x="4054834" y="1018426"/>
              <a:chExt cx="2621632" cy="2621632"/>
            </a:xfrm>
          </p:grpSpPr>
          <p:sp>
            <p:nvSpPr>
              <p:cNvPr id="3" name="饼形 2"/>
              <p:cNvSpPr/>
              <p:nvPr/>
            </p:nvSpPr>
            <p:spPr>
              <a:xfrm>
                <a:off x="4054834" y="1018426"/>
                <a:ext cx="2621632" cy="2621632"/>
              </a:xfrm>
              <a:prstGeom prst="pie">
                <a:avLst>
                  <a:gd name="adj1" fmla="val 15696902"/>
                  <a:gd name="adj2" fmla="val 6922972"/>
                </a:avLst>
              </a:prstGeom>
              <a:solidFill>
                <a:srgbClr val="056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饼形 73"/>
              <p:cNvSpPr/>
              <p:nvPr/>
            </p:nvSpPr>
            <p:spPr>
              <a:xfrm>
                <a:off x="4054834" y="1018426"/>
                <a:ext cx="2621632" cy="2621632"/>
              </a:xfrm>
              <a:prstGeom prst="pie">
                <a:avLst>
                  <a:gd name="adj1" fmla="val 14052946"/>
                  <a:gd name="adj2" fmla="val 15713496"/>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饼形 74"/>
              <p:cNvSpPr/>
              <p:nvPr/>
            </p:nvSpPr>
            <p:spPr>
              <a:xfrm>
                <a:off x="4054834" y="1018426"/>
                <a:ext cx="2621632" cy="2621632"/>
              </a:xfrm>
              <a:prstGeom prst="pie">
                <a:avLst>
                  <a:gd name="adj1" fmla="val 11900485"/>
                  <a:gd name="adj2" fmla="val 14083259"/>
                </a:avLst>
              </a:prstGeom>
              <a:solidFill>
                <a:srgbClr val="93A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饼形 75"/>
              <p:cNvSpPr/>
              <p:nvPr/>
            </p:nvSpPr>
            <p:spPr>
              <a:xfrm>
                <a:off x="4054834" y="1018426"/>
                <a:ext cx="2621632" cy="2621632"/>
              </a:xfrm>
              <a:prstGeom prst="pie">
                <a:avLst>
                  <a:gd name="adj1" fmla="val 6865544"/>
                  <a:gd name="adj2" fmla="val 11932479"/>
                </a:avLst>
              </a:prstGeom>
              <a:solidFill>
                <a:srgbClr val="697E92">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7" name="矩形 76"/>
            <p:cNvSpPr/>
            <p:nvPr/>
          </p:nvSpPr>
          <p:spPr>
            <a:xfrm>
              <a:off x="3650811" y="2369620"/>
              <a:ext cx="570990" cy="338554"/>
            </a:xfrm>
            <a:prstGeom prst="rect">
              <a:avLst/>
            </a:prstGeom>
          </p:spPr>
          <p:txBody>
            <a:bodyPr wrap="none">
              <a:spAutoFit/>
            </a:bodyPr>
            <a:lstStyle/>
            <a:p>
              <a:r>
                <a:rPr lang="en-US" altLang="zh-CN" sz="1600" dirty="0">
                  <a:solidFill>
                    <a:schemeClr val="bg1"/>
                  </a:solidFill>
                  <a:latin typeface="Century Gothic" panose="020B0502020202020204" pitchFamily="34" charset="0"/>
                  <a:cs typeface="Arial" panose="020B0604020202020204" pitchFamily="34" charset="0"/>
                </a:rPr>
                <a:t>1</a:t>
              </a:r>
              <a:r>
                <a:rPr lang="en-US" altLang="zh-CN" sz="1600" dirty="0" smtClean="0">
                  <a:solidFill>
                    <a:schemeClr val="bg1"/>
                  </a:solidFill>
                  <a:latin typeface="Century Gothic" panose="020B0502020202020204" pitchFamily="34" charset="0"/>
                  <a:cs typeface="Arial" panose="020B0604020202020204" pitchFamily="34" charset="0"/>
                </a:rPr>
                <a:t>0%</a:t>
              </a:r>
              <a:endParaRPr lang="en-US" altLang="zh-CN" sz="1600" dirty="0">
                <a:solidFill>
                  <a:schemeClr val="bg1"/>
                </a:solidFill>
                <a:latin typeface="Century Gothic" panose="020B0502020202020204" pitchFamily="34" charset="0"/>
                <a:cs typeface="Arial" panose="020B0604020202020204" pitchFamily="34" charset="0"/>
              </a:endParaRPr>
            </a:p>
          </p:txBody>
        </p:sp>
        <p:sp>
          <p:nvSpPr>
            <p:cNvPr id="114" name="矩形 113"/>
            <p:cNvSpPr/>
            <p:nvPr/>
          </p:nvSpPr>
          <p:spPr>
            <a:xfrm>
              <a:off x="3887924" y="1920335"/>
              <a:ext cx="457176" cy="338554"/>
            </a:xfrm>
            <a:prstGeom prst="rect">
              <a:avLst/>
            </a:prstGeom>
          </p:spPr>
          <p:txBody>
            <a:bodyPr wrap="none">
              <a:spAutoFit/>
            </a:bodyPr>
            <a:lstStyle/>
            <a:p>
              <a:r>
                <a:rPr lang="en-US" altLang="zh-CN" sz="1600" dirty="0">
                  <a:solidFill>
                    <a:schemeClr val="bg1"/>
                  </a:solidFill>
                  <a:latin typeface="Century Gothic" panose="020B0502020202020204" pitchFamily="34" charset="0"/>
                  <a:cs typeface="Arial" panose="020B0604020202020204" pitchFamily="34" charset="0"/>
                </a:rPr>
                <a:t>9</a:t>
              </a:r>
              <a:r>
                <a:rPr lang="en-US" altLang="zh-CN" sz="1600" dirty="0" smtClean="0">
                  <a:solidFill>
                    <a:schemeClr val="bg1"/>
                  </a:solidFill>
                  <a:latin typeface="Century Gothic" panose="020B0502020202020204" pitchFamily="34" charset="0"/>
                  <a:cs typeface="Arial" panose="020B0604020202020204" pitchFamily="34" charset="0"/>
                </a:rPr>
                <a:t>%</a:t>
              </a:r>
              <a:endParaRPr lang="en-US" altLang="zh-CN" sz="1600" dirty="0">
                <a:solidFill>
                  <a:schemeClr val="bg1"/>
                </a:solidFill>
                <a:latin typeface="Century Gothic" panose="020B0502020202020204" pitchFamily="34" charset="0"/>
                <a:cs typeface="Arial" panose="020B0604020202020204" pitchFamily="34" charset="0"/>
              </a:endParaRPr>
            </a:p>
          </p:txBody>
        </p:sp>
        <p:sp>
          <p:nvSpPr>
            <p:cNvPr id="115" name="矩形 114"/>
            <p:cNvSpPr/>
            <p:nvPr/>
          </p:nvSpPr>
          <p:spPr>
            <a:xfrm>
              <a:off x="4716016" y="3036544"/>
              <a:ext cx="668773" cy="400110"/>
            </a:xfrm>
            <a:prstGeom prst="rect">
              <a:avLst/>
            </a:prstGeom>
          </p:spPr>
          <p:txBody>
            <a:bodyPr wrap="none">
              <a:spAutoFit/>
            </a:bodyPr>
            <a:lstStyle/>
            <a:p>
              <a:r>
                <a:rPr lang="en-US" altLang="zh-CN" sz="2000" dirty="0" smtClean="0">
                  <a:solidFill>
                    <a:schemeClr val="bg1"/>
                  </a:solidFill>
                  <a:latin typeface="Century Gothic" panose="020B0502020202020204" pitchFamily="34" charset="0"/>
                  <a:cs typeface="Arial" panose="020B0604020202020204" pitchFamily="34" charset="0"/>
                </a:rPr>
                <a:t>58%</a:t>
              </a:r>
              <a:endParaRPr lang="en-US" altLang="zh-CN" sz="2000" dirty="0">
                <a:solidFill>
                  <a:schemeClr val="bg1"/>
                </a:solidFill>
                <a:latin typeface="Century Gothic" panose="020B0502020202020204" pitchFamily="34" charset="0"/>
                <a:cs typeface="Arial" panose="020B0604020202020204" pitchFamily="34" charset="0"/>
              </a:endParaRPr>
            </a:p>
          </p:txBody>
        </p:sp>
        <p:sp>
          <p:nvSpPr>
            <p:cNvPr id="116" name="矩形 115"/>
            <p:cNvSpPr/>
            <p:nvPr/>
          </p:nvSpPr>
          <p:spPr>
            <a:xfrm>
              <a:off x="3448111" y="3016140"/>
              <a:ext cx="668773" cy="400110"/>
            </a:xfrm>
            <a:prstGeom prst="rect">
              <a:avLst/>
            </a:prstGeom>
          </p:spPr>
          <p:txBody>
            <a:bodyPr wrap="none">
              <a:spAutoFit/>
            </a:bodyPr>
            <a:lstStyle/>
            <a:p>
              <a:r>
                <a:rPr lang="en-US" altLang="zh-CN" sz="2000" dirty="0" smtClean="0">
                  <a:solidFill>
                    <a:schemeClr val="bg1"/>
                  </a:solidFill>
                  <a:latin typeface="Century Gothic" panose="020B0502020202020204" pitchFamily="34" charset="0"/>
                  <a:cs typeface="Arial" panose="020B0604020202020204" pitchFamily="34" charset="0"/>
                </a:rPr>
                <a:t>23%</a:t>
              </a:r>
              <a:endParaRPr lang="en-US" altLang="zh-CN" sz="2000" dirty="0">
                <a:solidFill>
                  <a:schemeClr val="bg1"/>
                </a:solidFill>
                <a:latin typeface="Century Gothic" panose="020B0502020202020204" pitchFamily="34" charset="0"/>
                <a:cs typeface="Arial" panose="020B0604020202020204" pitchFamily="34" charset="0"/>
              </a:endParaRPr>
            </a:p>
          </p:txBody>
        </p:sp>
      </p:grpSp>
      <p:grpSp>
        <p:nvGrpSpPr>
          <p:cNvPr id="13" name="组合 12"/>
          <p:cNvGrpSpPr/>
          <p:nvPr/>
        </p:nvGrpSpPr>
        <p:grpSpPr>
          <a:xfrm>
            <a:off x="683568" y="2443592"/>
            <a:ext cx="3157270" cy="646269"/>
            <a:chOff x="683568" y="2443592"/>
            <a:chExt cx="3157270" cy="646269"/>
          </a:xfrm>
        </p:grpSpPr>
        <p:grpSp>
          <p:nvGrpSpPr>
            <p:cNvPr id="39" name="组合 38"/>
            <p:cNvGrpSpPr/>
            <p:nvPr/>
          </p:nvGrpSpPr>
          <p:grpSpPr>
            <a:xfrm>
              <a:off x="683568" y="2535863"/>
              <a:ext cx="2422482" cy="553998"/>
              <a:chOff x="448895" y="2236210"/>
              <a:chExt cx="2422482" cy="553998"/>
            </a:xfrm>
          </p:grpSpPr>
          <p:grpSp>
            <p:nvGrpSpPr>
              <p:cNvPr id="173" name="组合 172"/>
              <p:cNvGrpSpPr/>
              <p:nvPr/>
            </p:nvGrpSpPr>
            <p:grpSpPr>
              <a:xfrm>
                <a:off x="448895" y="2334135"/>
                <a:ext cx="371979" cy="371980"/>
                <a:chOff x="5903913" y="4632325"/>
                <a:chExt cx="257175" cy="257176"/>
              </a:xfrm>
              <a:solidFill>
                <a:srgbClr val="394A57"/>
              </a:solidFill>
            </p:grpSpPr>
            <p:sp>
              <p:nvSpPr>
                <p:cNvPr id="175" name="Freeform 16"/>
                <p:cNvSpPr>
                  <a:spLocks/>
                </p:cNvSpPr>
                <p:nvPr/>
              </p:nvSpPr>
              <p:spPr bwMode="auto">
                <a:xfrm>
                  <a:off x="5934075" y="4783138"/>
                  <a:ext cx="195262" cy="106363"/>
                </a:xfrm>
                <a:custGeom>
                  <a:avLst/>
                  <a:gdLst>
                    <a:gd name="T0" fmla="*/ 123 w 123"/>
                    <a:gd name="T1" fmla="*/ 67 h 67"/>
                    <a:gd name="T2" fmla="*/ 0 w 123"/>
                    <a:gd name="T3" fmla="*/ 67 h 67"/>
                    <a:gd name="T4" fmla="*/ 0 w 123"/>
                    <a:gd name="T5" fmla="*/ 0 h 67"/>
                    <a:gd name="T6" fmla="*/ 10 w 123"/>
                    <a:gd name="T7" fmla="*/ 0 h 67"/>
                    <a:gd name="T8" fmla="*/ 10 w 123"/>
                    <a:gd name="T9" fmla="*/ 57 h 67"/>
                    <a:gd name="T10" fmla="*/ 113 w 123"/>
                    <a:gd name="T11" fmla="*/ 57 h 67"/>
                    <a:gd name="T12" fmla="*/ 113 w 123"/>
                    <a:gd name="T13" fmla="*/ 0 h 67"/>
                    <a:gd name="T14" fmla="*/ 123 w 123"/>
                    <a:gd name="T15" fmla="*/ 0 h 67"/>
                    <a:gd name="T16" fmla="*/ 123 w 123"/>
                    <a:gd name="T1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67">
                      <a:moveTo>
                        <a:pt x="123" y="67"/>
                      </a:moveTo>
                      <a:lnTo>
                        <a:pt x="0" y="67"/>
                      </a:lnTo>
                      <a:lnTo>
                        <a:pt x="0" y="0"/>
                      </a:lnTo>
                      <a:lnTo>
                        <a:pt x="10" y="0"/>
                      </a:lnTo>
                      <a:lnTo>
                        <a:pt x="10" y="57"/>
                      </a:lnTo>
                      <a:lnTo>
                        <a:pt x="113" y="57"/>
                      </a:lnTo>
                      <a:lnTo>
                        <a:pt x="113" y="0"/>
                      </a:lnTo>
                      <a:lnTo>
                        <a:pt x="123" y="0"/>
                      </a:lnTo>
                      <a:lnTo>
                        <a:pt x="12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17"/>
                <p:cNvSpPr>
                  <a:spLocks/>
                </p:cNvSpPr>
                <p:nvPr/>
              </p:nvSpPr>
              <p:spPr bwMode="auto">
                <a:xfrm>
                  <a:off x="5903913" y="4632325"/>
                  <a:ext cx="257175" cy="149225"/>
                </a:xfrm>
                <a:custGeom>
                  <a:avLst/>
                  <a:gdLst>
                    <a:gd name="T0" fmla="*/ 154 w 162"/>
                    <a:gd name="T1" fmla="*/ 94 h 94"/>
                    <a:gd name="T2" fmla="*/ 81 w 162"/>
                    <a:gd name="T3" fmla="*/ 15 h 94"/>
                    <a:gd name="T4" fmla="*/ 7 w 162"/>
                    <a:gd name="T5" fmla="*/ 94 h 94"/>
                    <a:gd name="T6" fmla="*/ 0 w 162"/>
                    <a:gd name="T7" fmla="*/ 86 h 94"/>
                    <a:gd name="T8" fmla="*/ 81 w 162"/>
                    <a:gd name="T9" fmla="*/ 0 h 94"/>
                    <a:gd name="T10" fmla="*/ 162 w 162"/>
                    <a:gd name="T11" fmla="*/ 86 h 94"/>
                    <a:gd name="T12" fmla="*/ 154 w 162"/>
                    <a:gd name="T13" fmla="*/ 94 h 94"/>
                  </a:gdLst>
                  <a:ahLst/>
                  <a:cxnLst>
                    <a:cxn ang="0">
                      <a:pos x="T0" y="T1"/>
                    </a:cxn>
                    <a:cxn ang="0">
                      <a:pos x="T2" y="T3"/>
                    </a:cxn>
                    <a:cxn ang="0">
                      <a:pos x="T4" y="T5"/>
                    </a:cxn>
                    <a:cxn ang="0">
                      <a:pos x="T6" y="T7"/>
                    </a:cxn>
                    <a:cxn ang="0">
                      <a:pos x="T8" y="T9"/>
                    </a:cxn>
                    <a:cxn ang="0">
                      <a:pos x="T10" y="T11"/>
                    </a:cxn>
                    <a:cxn ang="0">
                      <a:pos x="T12" y="T13"/>
                    </a:cxn>
                  </a:cxnLst>
                  <a:rect l="0" t="0" r="r" b="b"/>
                  <a:pathLst>
                    <a:path w="162" h="94">
                      <a:moveTo>
                        <a:pt x="154" y="94"/>
                      </a:moveTo>
                      <a:lnTo>
                        <a:pt x="81" y="15"/>
                      </a:lnTo>
                      <a:lnTo>
                        <a:pt x="7" y="94"/>
                      </a:lnTo>
                      <a:lnTo>
                        <a:pt x="0" y="86"/>
                      </a:lnTo>
                      <a:lnTo>
                        <a:pt x="81" y="0"/>
                      </a:lnTo>
                      <a:lnTo>
                        <a:pt x="162" y="86"/>
                      </a:lnTo>
                      <a:lnTo>
                        <a:pt x="154" y="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18"/>
                <p:cNvSpPr>
                  <a:spLocks/>
                </p:cNvSpPr>
                <p:nvPr/>
              </p:nvSpPr>
              <p:spPr bwMode="auto">
                <a:xfrm>
                  <a:off x="5999163" y="4783138"/>
                  <a:ext cx="65087" cy="73025"/>
                </a:xfrm>
                <a:custGeom>
                  <a:avLst/>
                  <a:gdLst>
                    <a:gd name="T0" fmla="*/ 41 w 41"/>
                    <a:gd name="T1" fmla="*/ 46 h 46"/>
                    <a:gd name="T2" fmla="*/ 31 w 41"/>
                    <a:gd name="T3" fmla="*/ 46 h 46"/>
                    <a:gd name="T4" fmla="*/ 31 w 41"/>
                    <a:gd name="T5" fmla="*/ 10 h 46"/>
                    <a:gd name="T6" fmla="*/ 10 w 41"/>
                    <a:gd name="T7" fmla="*/ 10 h 46"/>
                    <a:gd name="T8" fmla="*/ 10 w 41"/>
                    <a:gd name="T9" fmla="*/ 46 h 46"/>
                    <a:gd name="T10" fmla="*/ 0 w 41"/>
                    <a:gd name="T11" fmla="*/ 46 h 46"/>
                    <a:gd name="T12" fmla="*/ 0 w 41"/>
                    <a:gd name="T13" fmla="*/ 0 h 46"/>
                    <a:gd name="T14" fmla="*/ 41 w 41"/>
                    <a:gd name="T15" fmla="*/ 0 h 46"/>
                    <a:gd name="T16" fmla="*/ 41 w 41"/>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6">
                      <a:moveTo>
                        <a:pt x="41" y="46"/>
                      </a:moveTo>
                      <a:lnTo>
                        <a:pt x="31" y="46"/>
                      </a:lnTo>
                      <a:lnTo>
                        <a:pt x="31" y="10"/>
                      </a:lnTo>
                      <a:lnTo>
                        <a:pt x="10" y="10"/>
                      </a:lnTo>
                      <a:lnTo>
                        <a:pt x="10" y="46"/>
                      </a:lnTo>
                      <a:lnTo>
                        <a:pt x="0" y="46"/>
                      </a:lnTo>
                      <a:lnTo>
                        <a:pt x="0" y="0"/>
                      </a:lnTo>
                      <a:lnTo>
                        <a:pt x="41" y="0"/>
                      </a:lnTo>
                      <a:lnTo>
                        <a:pt x="4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19"/>
                <p:cNvSpPr>
                  <a:spLocks noEditPoints="1"/>
                </p:cNvSpPr>
                <p:nvPr/>
              </p:nvSpPr>
              <p:spPr bwMode="auto">
                <a:xfrm>
                  <a:off x="5999163" y="4702175"/>
                  <a:ext cx="65087" cy="65088"/>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74" name="矩形 173"/>
              <p:cNvSpPr/>
              <p:nvPr/>
            </p:nvSpPr>
            <p:spPr>
              <a:xfrm>
                <a:off x="906534" y="2236210"/>
                <a:ext cx="1964843" cy="553998"/>
              </a:xfrm>
              <a:prstGeom prst="rect">
                <a:avLst/>
              </a:prstGeom>
            </p:spPr>
            <p:txBody>
              <a:bodyPr wrap="square">
                <a:spAutoFit/>
              </a:bodyPr>
              <a:lstStyle/>
              <a:p>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The </a:t>
                </a: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concepts national income and national product have roughly </a:t>
                </a:r>
              </a:p>
            </p:txBody>
          </p:sp>
        </p:grpSp>
        <p:cxnSp>
          <p:nvCxnSpPr>
            <p:cNvPr id="38" name="直接连接符 37"/>
            <p:cNvCxnSpPr/>
            <p:nvPr/>
          </p:nvCxnSpPr>
          <p:spPr>
            <a:xfrm>
              <a:off x="684253" y="2443592"/>
              <a:ext cx="3156585" cy="0"/>
            </a:xfrm>
            <a:prstGeom prst="line">
              <a:avLst/>
            </a:prstGeom>
            <a:ln>
              <a:solidFill>
                <a:schemeClr val="bg1">
                  <a:lumMod val="65000"/>
                </a:schemeClr>
              </a:solidFill>
              <a:prstDash val="dash"/>
              <a:headEnd type="triangle"/>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684253" y="3712413"/>
            <a:ext cx="3337560" cy="606952"/>
            <a:chOff x="684253" y="3712413"/>
            <a:chExt cx="3337560" cy="606952"/>
          </a:xfrm>
        </p:grpSpPr>
        <p:grpSp>
          <p:nvGrpSpPr>
            <p:cNvPr id="36" name="组合 35"/>
            <p:cNvGrpSpPr/>
            <p:nvPr/>
          </p:nvGrpSpPr>
          <p:grpSpPr>
            <a:xfrm>
              <a:off x="690454" y="3712413"/>
              <a:ext cx="2415596" cy="553998"/>
              <a:chOff x="455781" y="2526656"/>
              <a:chExt cx="2415596" cy="553998"/>
            </a:xfrm>
          </p:grpSpPr>
          <p:grpSp>
            <p:nvGrpSpPr>
              <p:cNvPr id="156" name="组合 155"/>
              <p:cNvGrpSpPr/>
              <p:nvPr/>
            </p:nvGrpSpPr>
            <p:grpSpPr>
              <a:xfrm>
                <a:off x="455781" y="2622285"/>
                <a:ext cx="355907" cy="376572"/>
                <a:chOff x="5908675" y="1281113"/>
                <a:chExt cx="246063" cy="260350"/>
              </a:xfrm>
              <a:solidFill>
                <a:srgbClr val="394A57"/>
              </a:solidFill>
            </p:grpSpPr>
            <p:sp>
              <p:nvSpPr>
                <p:cNvPr id="158" name="Rectangle 5"/>
                <p:cNvSpPr>
                  <a:spLocks noChangeArrowheads="1"/>
                </p:cNvSpPr>
                <p:nvPr/>
              </p:nvSpPr>
              <p:spPr bwMode="auto">
                <a:xfrm>
                  <a:off x="6024563" y="1320800"/>
                  <a:ext cx="15875" cy="163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6"/>
                <p:cNvSpPr>
                  <a:spLocks/>
                </p:cNvSpPr>
                <p:nvPr/>
              </p:nvSpPr>
              <p:spPr bwMode="auto">
                <a:xfrm>
                  <a:off x="5908675" y="1501775"/>
                  <a:ext cx="131762" cy="39688"/>
                </a:xfrm>
                <a:custGeom>
                  <a:avLst/>
                  <a:gdLst>
                    <a:gd name="T0" fmla="*/ 64 w 64"/>
                    <a:gd name="T1" fmla="*/ 20 h 20"/>
                    <a:gd name="T2" fmla="*/ 56 w 64"/>
                    <a:gd name="T3" fmla="*/ 20 h 20"/>
                    <a:gd name="T4" fmla="*/ 44 w 64"/>
                    <a:gd name="T5" fmla="*/ 8 h 20"/>
                    <a:gd name="T6" fmla="*/ 0 w 64"/>
                    <a:gd name="T7" fmla="*/ 8 h 20"/>
                    <a:gd name="T8" fmla="*/ 0 w 64"/>
                    <a:gd name="T9" fmla="*/ 0 h 20"/>
                    <a:gd name="T10" fmla="*/ 44 w 64"/>
                    <a:gd name="T11" fmla="*/ 0 h 20"/>
                    <a:gd name="T12" fmla="*/ 64 w 6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4" h="20">
                      <a:moveTo>
                        <a:pt x="64" y="20"/>
                      </a:moveTo>
                      <a:cubicBezTo>
                        <a:pt x="56" y="20"/>
                        <a:pt x="56" y="20"/>
                        <a:pt x="56" y="20"/>
                      </a:cubicBezTo>
                      <a:cubicBezTo>
                        <a:pt x="56" y="13"/>
                        <a:pt x="51" y="8"/>
                        <a:pt x="44" y="8"/>
                      </a:cubicBezTo>
                      <a:cubicBezTo>
                        <a:pt x="0" y="8"/>
                        <a:pt x="0" y="8"/>
                        <a:pt x="0" y="8"/>
                      </a:cubicBezTo>
                      <a:cubicBezTo>
                        <a:pt x="0" y="0"/>
                        <a:pt x="0" y="0"/>
                        <a:pt x="0" y="0"/>
                      </a:cubicBezTo>
                      <a:cubicBezTo>
                        <a:pt x="44" y="0"/>
                        <a:pt x="44" y="0"/>
                        <a:pt x="44" y="0"/>
                      </a:cubicBezTo>
                      <a:cubicBezTo>
                        <a:pt x="55" y="0"/>
                        <a:pt x="64" y="9"/>
                        <a:pt x="64"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7"/>
                <p:cNvSpPr>
                  <a:spLocks/>
                </p:cNvSpPr>
                <p:nvPr/>
              </p:nvSpPr>
              <p:spPr bwMode="auto">
                <a:xfrm>
                  <a:off x="6024563" y="1501775"/>
                  <a:ext cx="130175" cy="39688"/>
                </a:xfrm>
                <a:custGeom>
                  <a:avLst/>
                  <a:gdLst>
                    <a:gd name="T0" fmla="*/ 8 w 64"/>
                    <a:gd name="T1" fmla="*/ 20 h 20"/>
                    <a:gd name="T2" fmla="*/ 0 w 64"/>
                    <a:gd name="T3" fmla="*/ 20 h 20"/>
                    <a:gd name="T4" fmla="*/ 20 w 64"/>
                    <a:gd name="T5" fmla="*/ 0 h 20"/>
                    <a:gd name="T6" fmla="*/ 64 w 64"/>
                    <a:gd name="T7" fmla="*/ 0 h 20"/>
                    <a:gd name="T8" fmla="*/ 64 w 64"/>
                    <a:gd name="T9" fmla="*/ 8 h 20"/>
                    <a:gd name="T10" fmla="*/ 20 w 64"/>
                    <a:gd name="T11" fmla="*/ 8 h 20"/>
                    <a:gd name="T12" fmla="*/ 8 w 6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4" h="20">
                      <a:moveTo>
                        <a:pt x="8" y="20"/>
                      </a:moveTo>
                      <a:cubicBezTo>
                        <a:pt x="0" y="20"/>
                        <a:pt x="0" y="20"/>
                        <a:pt x="0" y="20"/>
                      </a:cubicBezTo>
                      <a:cubicBezTo>
                        <a:pt x="0" y="9"/>
                        <a:pt x="9" y="0"/>
                        <a:pt x="20" y="0"/>
                      </a:cubicBezTo>
                      <a:cubicBezTo>
                        <a:pt x="64" y="0"/>
                        <a:pt x="64" y="0"/>
                        <a:pt x="64" y="0"/>
                      </a:cubicBezTo>
                      <a:cubicBezTo>
                        <a:pt x="64" y="8"/>
                        <a:pt x="64" y="8"/>
                        <a:pt x="64" y="8"/>
                      </a:cubicBezTo>
                      <a:cubicBezTo>
                        <a:pt x="20" y="8"/>
                        <a:pt x="20" y="8"/>
                        <a:pt x="20" y="8"/>
                      </a:cubicBezTo>
                      <a:cubicBezTo>
                        <a:pt x="13" y="8"/>
                        <a:pt x="8" y="13"/>
                        <a:pt x="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8"/>
                <p:cNvSpPr>
                  <a:spLocks/>
                </p:cNvSpPr>
                <p:nvPr/>
              </p:nvSpPr>
              <p:spPr bwMode="auto">
                <a:xfrm>
                  <a:off x="5908675" y="1281113"/>
                  <a:ext cx="131762" cy="203200"/>
                </a:xfrm>
                <a:custGeom>
                  <a:avLst/>
                  <a:gdLst>
                    <a:gd name="T0" fmla="*/ 48 w 64"/>
                    <a:gd name="T1" fmla="*/ 100 h 100"/>
                    <a:gd name="T2" fmla="*/ 0 w 64"/>
                    <a:gd name="T3" fmla="*/ 100 h 100"/>
                    <a:gd name="T4" fmla="*/ 0 w 64"/>
                    <a:gd name="T5" fmla="*/ 0 h 100"/>
                    <a:gd name="T6" fmla="*/ 44 w 64"/>
                    <a:gd name="T7" fmla="*/ 0 h 100"/>
                    <a:gd name="T8" fmla="*/ 64 w 64"/>
                    <a:gd name="T9" fmla="*/ 20 h 100"/>
                    <a:gd name="T10" fmla="*/ 56 w 64"/>
                    <a:gd name="T11" fmla="*/ 20 h 100"/>
                    <a:gd name="T12" fmla="*/ 44 w 64"/>
                    <a:gd name="T13" fmla="*/ 8 h 100"/>
                    <a:gd name="T14" fmla="*/ 8 w 64"/>
                    <a:gd name="T15" fmla="*/ 8 h 100"/>
                    <a:gd name="T16" fmla="*/ 8 w 64"/>
                    <a:gd name="T17" fmla="*/ 92 h 100"/>
                    <a:gd name="T18" fmla="*/ 48 w 64"/>
                    <a:gd name="T19" fmla="*/ 92 h 100"/>
                    <a:gd name="T20" fmla="*/ 48 w 64"/>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00">
                      <a:moveTo>
                        <a:pt x="48" y="100"/>
                      </a:moveTo>
                      <a:cubicBezTo>
                        <a:pt x="0" y="100"/>
                        <a:pt x="0" y="100"/>
                        <a:pt x="0" y="100"/>
                      </a:cubicBezTo>
                      <a:cubicBezTo>
                        <a:pt x="0" y="0"/>
                        <a:pt x="0" y="0"/>
                        <a:pt x="0" y="0"/>
                      </a:cubicBezTo>
                      <a:cubicBezTo>
                        <a:pt x="44" y="0"/>
                        <a:pt x="44" y="0"/>
                        <a:pt x="44" y="0"/>
                      </a:cubicBezTo>
                      <a:cubicBezTo>
                        <a:pt x="55" y="0"/>
                        <a:pt x="64" y="9"/>
                        <a:pt x="64" y="20"/>
                      </a:cubicBezTo>
                      <a:cubicBezTo>
                        <a:pt x="56" y="20"/>
                        <a:pt x="56" y="20"/>
                        <a:pt x="56" y="20"/>
                      </a:cubicBezTo>
                      <a:cubicBezTo>
                        <a:pt x="56" y="13"/>
                        <a:pt x="51" y="8"/>
                        <a:pt x="44" y="8"/>
                      </a:cubicBezTo>
                      <a:cubicBezTo>
                        <a:pt x="8" y="8"/>
                        <a:pt x="8" y="8"/>
                        <a:pt x="8" y="8"/>
                      </a:cubicBezTo>
                      <a:cubicBezTo>
                        <a:pt x="8" y="92"/>
                        <a:pt x="8" y="92"/>
                        <a:pt x="8" y="92"/>
                      </a:cubicBezTo>
                      <a:cubicBezTo>
                        <a:pt x="48" y="92"/>
                        <a:pt x="48" y="92"/>
                        <a:pt x="48" y="92"/>
                      </a:cubicBezTo>
                      <a:lnTo>
                        <a:pt x="48"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Freeform 9"/>
                <p:cNvSpPr>
                  <a:spLocks/>
                </p:cNvSpPr>
                <p:nvPr/>
              </p:nvSpPr>
              <p:spPr bwMode="auto">
                <a:xfrm>
                  <a:off x="6024563" y="1281113"/>
                  <a:ext cx="130175" cy="203200"/>
                </a:xfrm>
                <a:custGeom>
                  <a:avLst/>
                  <a:gdLst>
                    <a:gd name="T0" fmla="*/ 64 w 64"/>
                    <a:gd name="T1" fmla="*/ 100 h 100"/>
                    <a:gd name="T2" fmla="*/ 16 w 64"/>
                    <a:gd name="T3" fmla="*/ 100 h 100"/>
                    <a:gd name="T4" fmla="*/ 16 w 64"/>
                    <a:gd name="T5" fmla="*/ 92 h 100"/>
                    <a:gd name="T6" fmla="*/ 56 w 64"/>
                    <a:gd name="T7" fmla="*/ 92 h 100"/>
                    <a:gd name="T8" fmla="*/ 56 w 64"/>
                    <a:gd name="T9" fmla="*/ 8 h 100"/>
                    <a:gd name="T10" fmla="*/ 20 w 64"/>
                    <a:gd name="T11" fmla="*/ 8 h 100"/>
                    <a:gd name="T12" fmla="*/ 8 w 64"/>
                    <a:gd name="T13" fmla="*/ 20 h 100"/>
                    <a:gd name="T14" fmla="*/ 0 w 64"/>
                    <a:gd name="T15" fmla="*/ 20 h 100"/>
                    <a:gd name="T16" fmla="*/ 20 w 64"/>
                    <a:gd name="T17" fmla="*/ 0 h 100"/>
                    <a:gd name="T18" fmla="*/ 64 w 64"/>
                    <a:gd name="T19" fmla="*/ 0 h 100"/>
                    <a:gd name="T20" fmla="*/ 64 w 64"/>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00">
                      <a:moveTo>
                        <a:pt x="64" y="100"/>
                      </a:moveTo>
                      <a:cubicBezTo>
                        <a:pt x="16" y="100"/>
                        <a:pt x="16" y="100"/>
                        <a:pt x="16" y="100"/>
                      </a:cubicBezTo>
                      <a:cubicBezTo>
                        <a:pt x="16" y="92"/>
                        <a:pt x="16" y="92"/>
                        <a:pt x="16" y="92"/>
                      </a:cubicBezTo>
                      <a:cubicBezTo>
                        <a:pt x="56" y="92"/>
                        <a:pt x="56" y="92"/>
                        <a:pt x="56" y="92"/>
                      </a:cubicBezTo>
                      <a:cubicBezTo>
                        <a:pt x="56" y="8"/>
                        <a:pt x="56" y="8"/>
                        <a:pt x="56" y="8"/>
                      </a:cubicBezTo>
                      <a:cubicBezTo>
                        <a:pt x="20" y="8"/>
                        <a:pt x="20" y="8"/>
                        <a:pt x="20" y="8"/>
                      </a:cubicBezTo>
                      <a:cubicBezTo>
                        <a:pt x="13" y="8"/>
                        <a:pt x="8" y="13"/>
                        <a:pt x="8" y="20"/>
                      </a:cubicBezTo>
                      <a:cubicBezTo>
                        <a:pt x="0" y="20"/>
                        <a:pt x="0" y="20"/>
                        <a:pt x="0" y="20"/>
                      </a:cubicBezTo>
                      <a:cubicBezTo>
                        <a:pt x="0" y="9"/>
                        <a:pt x="9" y="0"/>
                        <a:pt x="20" y="0"/>
                      </a:cubicBezTo>
                      <a:cubicBezTo>
                        <a:pt x="64" y="0"/>
                        <a:pt x="64" y="0"/>
                        <a:pt x="64" y="0"/>
                      </a:cubicBezTo>
                      <a:lnTo>
                        <a:pt x="64"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57" name="矩形 156"/>
              <p:cNvSpPr/>
              <p:nvPr/>
            </p:nvSpPr>
            <p:spPr>
              <a:xfrm>
                <a:off x="906534" y="2526656"/>
                <a:ext cx="1964843" cy="553998"/>
              </a:xfrm>
              <a:prstGeom prst="rect">
                <a:avLst/>
              </a:prstGeom>
            </p:spPr>
            <p:txBody>
              <a:bodyPr wrap="square">
                <a:spAutoFit/>
              </a:bodyPr>
              <a:lstStyle/>
              <a:p>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The </a:t>
                </a: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concepts national income and national product have roughly </a:t>
                </a:r>
              </a:p>
            </p:txBody>
          </p:sp>
        </p:grpSp>
        <p:cxnSp>
          <p:nvCxnSpPr>
            <p:cNvPr id="179" name="直接连接符 178"/>
            <p:cNvCxnSpPr/>
            <p:nvPr/>
          </p:nvCxnSpPr>
          <p:spPr>
            <a:xfrm>
              <a:off x="684253" y="4319365"/>
              <a:ext cx="3337560" cy="0"/>
            </a:xfrm>
            <a:prstGeom prst="line">
              <a:avLst/>
            </a:prstGeom>
            <a:ln>
              <a:solidFill>
                <a:schemeClr val="bg1">
                  <a:lumMod val="65000"/>
                </a:schemeClr>
              </a:solidFill>
              <a:prstDash val="dash"/>
              <a:headEnd type="triangle"/>
            </a:ln>
          </p:spPr>
          <p:style>
            <a:lnRef idx="1">
              <a:schemeClr val="accent1"/>
            </a:lnRef>
            <a:fillRef idx="0">
              <a:schemeClr val="accent1"/>
            </a:fillRef>
            <a:effectRef idx="0">
              <a:schemeClr val="accent1"/>
            </a:effectRef>
            <a:fontRef idx="minor">
              <a:schemeClr val="tx1"/>
            </a:fontRef>
          </p:style>
        </p:cxnSp>
      </p:grpSp>
      <p:grpSp>
        <p:nvGrpSpPr>
          <p:cNvPr id="2" name="组合 1"/>
          <p:cNvGrpSpPr/>
          <p:nvPr/>
        </p:nvGrpSpPr>
        <p:grpSpPr>
          <a:xfrm>
            <a:off x="5628940" y="2443592"/>
            <a:ext cx="3132352" cy="626100"/>
            <a:chOff x="5628940" y="2443592"/>
            <a:chExt cx="3132352" cy="626100"/>
          </a:xfrm>
        </p:grpSpPr>
        <p:grpSp>
          <p:nvGrpSpPr>
            <p:cNvPr id="9" name="组合 8"/>
            <p:cNvGrpSpPr/>
            <p:nvPr/>
          </p:nvGrpSpPr>
          <p:grpSpPr>
            <a:xfrm>
              <a:off x="6346843" y="2515694"/>
              <a:ext cx="2414449" cy="553998"/>
              <a:chOff x="7486143" y="1974569"/>
              <a:chExt cx="2414449" cy="553998"/>
            </a:xfrm>
          </p:grpSpPr>
          <p:grpSp>
            <p:nvGrpSpPr>
              <p:cNvPr id="139" name="组合 138"/>
              <p:cNvGrpSpPr/>
              <p:nvPr/>
            </p:nvGrpSpPr>
            <p:grpSpPr>
              <a:xfrm>
                <a:off x="7486143" y="2090863"/>
                <a:ext cx="378868" cy="335242"/>
                <a:chOff x="3889375" y="3302000"/>
                <a:chExt cx="261938" cy="231776"/>
              </a:xfrm>
              <a:solidFill>
                <a:srgbClr val="394A57"/>
              </a:solidFill>
            </p:grpSpPr>
            <p:sp>
              <p:nvSpPr>
                <p:cNvPr id="141" name="Freeform 11"/>
                <p:cNvSpPr>
                  <a:spLocks/>
                </p:cNvSpPr>
                <p:nvPr/>
              </p:nvSpPr>
              <p:spPr bwMode="auto">
                <a:xfrm>
                  <a:off x="3956050" y="3354388"/>
                  <a:ext cx="57150" cy="98425"/>
                </a:xfrm>
                <a:custGeom>
                  <a:avLst/>
                  <a:gdLst>
                    <a:gd name="T0" fmla="*/ 36 w 36"/>
                    <a:gd name="T1" fmla="*/ 62 h 62"/>
                    <a:gd name="T2" fmla="*/ 10 w 36"/>
                    <a:gd name="T3" fmla="*/ 62 h 62"/>
                    <a:gd name="T4" fmla="*/ 10 w 36"/>
                    <a:gd name="T5" fmla="*/ 52 h 62"/>
                    <a:gd name="T6" fmla="*/ 25 w 36"/>
                    <a:gd name="T7" fmla="*/ 52 h 62"/>
                    <a:gd name="T8" fmla="*/ 25 w 36"/>
                    <a:gd name="T9" fmla="*/ 10 h 62"/>
                    <a:gd name="T10" fmla="*/ 0 w 36"/>
                    <a:gd name="T11" fmla="*/ 10 h 62"/>
                    <a:gd name="T12" fmla="*/ 0 w 36"/>
                    <a:gd name="T13" fmla="*/ 0 h 62"/>
                    <a:gd name="T14" fmla="*/ 36 w 36"/>
                    <a:gd name="T15" fmla="*/ 0 h 62"/>
                    <a:gd name="T16" fmla="*/ 36 w 3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62">
                      <a:moveTo>
                        <a:pt x="36" y="62"/>
                      </a:moveTo>
                      <a:lnTo>
                        <a:pt x="10" y="62"/>
                      </a:lnTo>
                      <a:lnTo>
                        <a:pt x="10" y="52"/>
                      </a:lnTo>
                      <a:lnTo>
                        <a:pt x="25" y="52"/>
                      </a:lnTo>
                      <a:lnTo>
                        <a:pt x="25" y="10"/>
                      </a:lnTo>
                      <a:lnTo>
                        <a:pt x="0" y="10"/>
                      </a:lnTo>
                      <a:lnTo>
                        <a:pt x="0" y="0"/>
                      </a:lnTo>
                      <a:lnTo>
                        <a:pt x="36" y="0"/>
                      </a:lnTo>
                      <a:lnTo>
                        <a:pt x="36"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12"/>
                <p:cNvSpPr>
                  <a:spLocks/>
                </p:cNvSpPr>
                <p:nvPr/>
              </p:nvSpPr>
              <p:spPr bwMode="auto">
                <a:xfrm>
                  <a:off x="4002088" y="3302000"/>
                  <a:ext cx="149225" cy="203200"/>
                </a:xfrm>
                <a:custGeom>
                  <a:avLst/>
                  <a:gdLst>
                    <a:gd name="T0" fmla="*/ 94 w 94"/>
                    <a:gd name="T1" fmla="*/ 128 h 128"/>
                    <a:gd name="T2" fmla="*/ 0 w 94"/>
                    <a:gd name="T3" fmla="*/ 95 h 128"/>
                    <a:gd name="T4" fmla="*/ 3 w 94"/>
                    <a:gd name="T5" fmla="*/ 85 h 128"/>
                    <a:gd name="T6" fmla="*/ 84 w 94"/>
                    <a:gd name="T7" fmla="*/ 113 h 128"/>
                    <a:gd name="T8" fmla="*/ 84 w 94"/>
                    <a:gd name="T9" fmla="*/ 15 h 128"/>
                    <a:gd name="T10" fmla="*/ 3 w 94"/>
                    <a:gd name="T11" fmla="*/ 43 h 128"/>
                    <a:gd name="T12" fmla="*/ 0 w 94"/>
                    <a:gd name="T13" fmla="*/ 33 h 128"/>
                    <a:gd name="T14" fmla="*/ 94 w 94"/>
                    <a:gd name="T15" fmla="*/ 0 h 128"/>
                    <a:gd name="T16" fmla="*/ 94 w 94"/>
                    <a:gd name="T1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128">
                      <a:moveTo>
                        <a:pt x="94" y="128"/>
                      </a:moveTo>
                      <a:lnTo>
                        <a:pt x="0" y="95"/>
                      </a:lnTo>
                      <a:lnTo>
                        <a:pt x="3" y="85"/>
                      </a:lnTo>
                      <a:lnTo>
                        <a:pt x="84" y="113"/>
                      </a:lnTo>
                      <a:lnTo>
                        <a:pt x="84" y="15"/>
                      </a:lnTo>
                      <a:lnTo>
                        <a:pt x="3" y="43"/>
                      </a:lnTo>
                      <a:lnTo>
                        <a:pt x="0" y="33"/>
                      </a:lnTo>
                      <a:lnTo>
                        <a:pt x="94" y="0"/>
                      </a:lnTo>
                      <a:lnTo>
                        <a:pt x="94"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13"/>
                <p:cNvSpPr>
                  <a:spLocks/>
                </p:cNvSpPr>
                <p:nvPr/>
              </p:nvSpPr>
              <p:spPr bwMode="auto">
                <a:xfrm>
                  <a:off x="4035425" y="3352800"/>
                  <a:ext cx="77787" cy="42863"/>
                </a:xfrm>
                <a:custGeom>
                  <a:avLst/>
                  <a:gdLst>
                    <a:gd name="T0" fmla="*/ 2 w 49"/>
                    <a:gd name="T1" fmla="*/ 27 h 27"/>
                    <a:gd name="T2" fmla="*/ 0 w 49"/>
                    <a:gd name="T3" fmla="*/ 17 h 27"/>
                    <a:gd name="T4" fmla="*/ 46 w 49"/>
                    <a:gd name="T5" fmla="*/ 0 h 27"/>
                    <a:gd name="T6" fmla="*/ 49 w 49"/>
                    <a:gd name="T7" fmla="*/ 9 h 27"/>
                    <a:gd name="T8" fmla="*/ 2 w 49"/>
                    <a:gd name="T9" fmla="*/ 27 h 27"/>
                  </a:gdLst>
                  <a:ahLst/>
                  <a:cxnLst>
                    <a:cxn ang="0">
                      <a:pos x="T0" y="T1"/>
                    </a:cxn>
                    <a:cxn ang="0">
                      <a:pos x="T2" y="T3"/>
                    </a:cxn>
                    <a:cxn ang="0">
                      <a:pos x="T4" y="T5"/>
                    </a:cxn>
                    <a:cxn ang="0">
                      <a:pos x="T6" y="T7"/>
                    </a:cxn>
                    <a:cxn ang="0">
                      <a:pos x="T8" y="T9"/>
                    </a:cxn>
                  </a:cxnLst>
                  <a:rect l="0" t="0" r="r" b="b"/>
                  <a:pathLst>
                    <a:path w="49" h="27">
                      <a:moveTo>
                        <a:pt x="2" y="27"/>
                      </a:moveTo>
                      <a:lnTo>
                        <a:pt x="0" y="17"/>
                      </a:lnTo>
                      <a:lnTo>
                        <a:pt x="46" y="0"/>
                      </a:lnTo>
                      <a:lnTo>
                        <a:pt x="49" y="9"/>
                      </a:lnTo>
                      <a:lnTo>
                        <a:pt x="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Freeform 14"/>
                <p:cNvSpPr>
                  <a:spLocks noEditPoints="1"/>
                </p:cNvSpPr>
                <p:nvPr/>
              </p:nvSpPr>
              <p:spPr bwMode="auto">
                <a:xfrm>
                  <a:off x="3889375" y="3354388"/>
                  <a:ext cx="49212" cy="98425"/>
                </a:xfrm>
                <a:custGeom>
                  <a:avLst/>
                  <a:gdLst>
                    <a:gd name="T0" fmla="*/ 31 w 31"/>
                    <a:gd name="T1" fmla="*/ 62 h 62"/>
                    <a:gd name="T2" fmla="*/ 0 w 31"/>
                    <a:gd name="T3" fmla="*/ 62 h 62"/>
                    <a:gd name="T4" fmla="*/ 0 w 31"/>
                    <a:gd name="T5" fmla="*/ 0 h 62"/>
                    <a:gd name="T6" fmla="*/ 31 w 31"/>
                    <a:gd name="T7" fmla="*/ 0 h 62"/>
                    <a:gd name="T8" fmla="*/ 31 w 31"/>
                    <a:gd name="T9" fmla="*/ 62 h 62"/>
                    <a:gd name="T10" fmla="*/ 11 w 31"/>
                    <a:gd name="T11" fmla="*/ 52 h 62"/>
                    <a:gd name="T12" fmla="*/ 21 w 31"/>
                    <a:gd name="T13" fmla="*/ 52 h 62"/>
                    <a:gd name="T14" fmla="*/ 21 w 31"/>
                    <a:gd name="T15" fmla="*/ 10 h 62"/>
                    <a:gd name="T16" fmla="*/ 11 w 31"/>
                    <a:gd name="T17" fmla="*/ 10 h 62"/>
                    <a:gd name="T18" fmla="*/ 11 w 31"/>
                    <a:gd name="T19" fmla="*/ 5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62">
                      <a:moveTo>
                        <a:pt x="31" y="62"/>
                      </a:moveTo>
                      <a:lnTo>
                        <a:pt x="0" y="62"/>
                      </a:lnTo>
                      <a:lnTo>
                        <a:pt x="0" y="0"/>
                      </a:lnTo>
                      <a:lnTo>
                        <a:pt x="31" y="0"/>
                      </a:lnTo>
                      <a:lnTo>
                        <a:pt x="31" y="62"/>
                      </a:lnTo>
                      <a:close/>
                      <a:moveTo>
                        <a:pt x="11" y="52"/>
                      </a:moveTo>
                      <a:lnTo>
                        <a:pt x="21" y="52"/>
                      </a:lnTo>
                      <a:lnTo>
                        <a:pt x="21" y="10"/>
                      </a:lnTo>
                      <a:lnTo>
                        <a:pt x="11" y="10"/>
                      </a:lnTo>
                      <a:lnTo>
                        <a:pt x="1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Freeform 15"/>
                <p:cNvSpPr>
                  <a:spLocks/>
                </p:cNvSpPr>
                <p:nvPr/>
              </p:nvSpPr>
              <p:spPr bwMode="auto">
                <a:xfrm>
                  <a:off x="3922713" y="3468688"/>
                  <a:ext cx="80962" cy="65088"/>
                </a:xfrm>
                <a:custGeom>
                  <a:avLst/>
                  <a:gdLst>
                    <a:gd name="T0" fmla="*/ 16 w 40"/>
                    <a:gd name="T1" fmla="*/ 32 h 32"/>
                    <a:gd name="T2" fmla="*/ 0 w 40"/>
                    <a:gd name="T3" fmla="*/ 16 h 32"/>
                    <a:gd name="T4" fmla="*/ 0 w 40"/>
                    <a:gd name="T5" fmla="*/ 0 h 32"/>
                    <a:gd name="T6" fmla="*/ 8 w 40"/>
                    <a:gd name="T7" fmla="*/ 0 h 32"/>
                    <a:gd name="T8" fmla="*/ 8 w 40"/>
                    <a:gd name="T9" fmla="*/ 16 h 32"/>
                    <a:gd name="T10" fmla="*/ 16 w 40"/>
                    <a:gd name="T11" fmla="*/ 24 h 32"/>
                    <a:gd name="T12" fmla="*/ 24 w 40"/>
                    <a:gd name="T13" fmla="*/ 16 h 32"/>
                    <a:gd name="T14" fmla="*/ 24 w 40"/>
                    <a:gd name="T15" fmla="*/ 0 h 32"/>
                    <a:gd name="T16" fmla="*/ 40 w 40"/>
                    <a:gd name="T17" fmla="*/ 0 h 32"/>
                    <a:gd name="T18" fmla="*/ 40 w 40"/>
                    <a:gd name="T19" fmla="*/ 8 h 32"/>
                    <a:gd name="T20" fmla="*/ 32 w 40"/>
                    <a:gd name="T21" fmla="*/ 8 h 32"/>
                    <a:gd name="T22" fmla="*/ 32 w 40"/>
                    <a:gd name="T23" fmla="*/ 16 h 32"/>
                    <a:gd name="T24" fmla="*/ 16 w 40"/>
                    <a:gd name="T2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32">
                      <a:moveTo>
                        <a:pt x="16" y="32"/>
                      </a:moveTo>
                      <a:cubicBezTo>
                        <a:pt x="7" y="32"/>
                        <a:pt x="0" y="25"/>
                        <a:pt x="0" y="16"/>
                      </a:cubicBezTo>
                      <a:cubicBezTo>
                        <a:pt x="0" y="0"/>
                        <a:pt x="0" y="0"/>
                        <a:pt x="0" y="0"/>
                      </a:cubicBezTo>
                      <a:cubicBezTo>
                        <a:pt x="8" y="0"/>
                        <a:pt x="8" y="0"/>
                        <a:pt x="8" y="0"/>
                      </a:cubicBezTo>
                      <a:cubicBezTo>
                        <a:pt x="8" y="16"/>
                        <a:pt x="8" y="16"/>
                        <a:pt x="8" y="16"/>
                      </a:cubicBezTo>
                      <a:cubicBezTo>
                        <a:pt x="8" y="20"/>
                        <a:pt x="12" y="24"/>
                        <a:pt x="16" y="24"/>
                      </a:cubicBezTo>
                      <a:cubicBezTo>
                        <a:pt x="20" y="24"/>
                        <a:pt x="24" y="20"/>
                        <a:pt x="24" y="16"/>
                      </a:cubicBezTo>
                      <a:cubicBezTo>
                        <a:pt x="24" y="0"/>
                        <a:pt x="24" y="0"/>
                        <a:pt x="24" y="0"/>
                      </a:cubicBezTo>
                      <a:cubicBezTo>
                        <a:pt x="40" y="0"/>
                        <a:pt x="40" y="0"/>
                        <a:pt x="40" y="0"/>
                      </a:cubicBezTo>
                      <a:cubicBezTo>
                        <a:pt x="40" y="8"/>
                        <a:pt x="40" y="8"/>
                        <a:pt x="40" y="8"/>
                      </a:cubicBezTo>
                      <a:cubicBezTo>
                        <a:pt x="32" y="8"/>
                        <a:pt x="32" y="8"/>
                        <a:pt x="32" y="8"/>
                      </a:cubicBezTo>
                      <a:cubicBezTo>
                        <a:pt x="32" y="16"/>
                        <a:pt x="32" y="16"/>
                        <a:pt x="32" y="16"/>
                      </a:cubicBezTo>
                      <a:cubicBezTo>
                        <a:pt x="32" y="25"/>
                        <a:pt x="25" y="32"/>
                        <a:pt x="16" y="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40" name="矩形 139"/>
              <p:cNvSpPr/>
              <p:nvPr/>
            </p:nvSpPr>
            <p:spPr>
              <a:xfrm>
                <a:off x="7935749" y="1974569"/>
                <a:ext cx="1964843" cy="553998"/>
              </a:xfrm>
              <a:prstGeom prst="rect">
                <a:avLst/>
              </a:prstGeom>
            </p:spPr>
            <p:txBody>
              <a:bodyPr wrap="square">
                <a:spAutoFit/>
              </a:bodyPr>
              <a:lstStyle/>
              <a:p>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The </a:t>
                </a: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concepts national income and national product have roughly </a:t>
                </a:r>
              </a:p>
            </p:txBody>
          </p:sp>
        </p:grpSp>
        <p:cxnSp>
          <p:nvCxnSpPr>
            <p:cNvPr id="181" name="直接连接符 180"/>
            <p:cNvCxnSpPr/>
            <p:nvPr/>
          </p:nvCxnSpPr>
          <p:spPr>
            <a:xfrm flipH="1">
              <a:off x="5628940" y="2443592"/>
              <a:ext cx="2841048" cy="0"/>
            </a:xfrm>
            <a:prstGeom prst="line">
              <a:avLst/>
            </a:prstGeom>
            <a:ln>
              <a:solidFill>
                <a:schemeClr val="bg1">
                  <a:lumMod val="65000"/>
                </a:schemeClr>
              </a:solidFill>
              <a:prstDash val="dash"/>
              <a:headEnd type="triangle"/>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a:off x="5628940" y="3712413"/>
            <a:ext cx="3231400" cy="606952"/>
            <a:chOff x="5628940" y="3712413"/>
            <a:chExt cx="3231400" cy="606952"/>
          </a:xfrm>
        </p:grpSpPr>
        <p:grpSp>
          <p:nvGrpSpPr>
            <p:cNvPr id="34" name="组合 33"/>
            <p:cNvGrpSpPr/>
            <p:nvPr/>
          </p:nvGrpSpPr>
          <p:grpSpPr>
            <a:xfrm>
              <a:off x="6433264" y="3712413"/>
              <a:ext cx="2427076" cy="553998"/>
              <a:chOff x="7473516" y="2651841"/>
              <a:chExt cx="2427076" cy="553998"/>
            </a:xfrm>
          </p:grpSpPr>
          <p:sp>
            <p:nvSpPr>
              <p:cNvPr id="127" name="Freeform 10"/>
              <p:cNvSpPr>
                <a:spLocks/>
              </p:cNvSpPr>
              <p:nvPr/>
            </p:nvSpPr>
            <p:spPr bwMode="auto">
              <a:xfrm>
                <a:off x="7473516" y="2757803"/>
                <a:ext cx="378867" cy="355907"/>
              </a:xfrm>
              <a:custGeom>
                <a:avLst/>
                <a:gdLst>
                  <a:gd name="T0" fmla="*/ 40 w 128"/>
                  <a:gd name="T1" fmla="*/ 120 h 120"/>
                  <a:gd name="T2" fmla="*/ 12 w 128"/>
                  <a:gd name="T3" fmla="*/ 108 h 120"/>
                  <a:gd name="T4" fmla="*/ 0 w 128"/>
                  <a:gd name="T5" fmla="*/ 80 h 120"/>
                  <a:gd name="T6" fmla="*/ 12 w 128"/>
                  <a:gd name="T7" fmla="*/ 52 h 120"/>
                  <a:gd name="T8" fmla="*/ 58 w 128"/>
                  <a:gd name="T9" fmla="*/ 2 h 120"/>
                  <a:gd name="T10" fmla="*/ 64 w 128"/>
                  <a:gd name="T11" fmla="*/ 8 h 120"/>
                  <a:gd name="T12" fmla="*/ 17 w 128"/>
                  <a:gd name="T13" fmla="*/ 57 h 120"/>
                  <a:gd name="T14" fmla="*/ 8 w 128"/>
                  <a:gd name="T15" fmla="*/ 80 h 120"/>
                  <a:gd name="T16" fmla="*/ 17 w 128"/>
                  <a:gd name="T17" fmla="*/ 103 h 120"/>
                  <a:gd name="T18" fmla="*/ 40 w 128"/>
                  <a:gd name="T19" fmla="*/ 112 h 120"/>
                  <a:gd name="T20" fmla="*/ 63 w 128"/>
                  <a:gd name="T21" fmla="*/ 103 h 120"/>
                  <a:gd name="T22" fmla="*/ 113 w 128"/>
                  <a:gd name="T23" fmla="*/ 49 h 120"/>
                  <a:gd name="T24" fmla="*/ 120 w 128"/>
                  <a:gd name="T25" fmla="*/ 32 h 120"/>
                  <a:gd name="T26" fmla="*/ 113 w 128"/>
                  <a:gd name="T27" fmla="*/ 15 h 120"/>
                  <a:gd name="T28" fmla="*/ 96 w 128"/>
                  <a:gd name="T29" fmla="*/ 8 h 120"/>
                  <a:gd name="T30" fmla="*/ 79 w 128"/>
                  <a:gd name="T31" fmla="*/ 15 h 120"/>
                  <a:gd name="T32" fmla="*/ 29 w 128"/>
                  <a:gd name="T33" fmla="*/ 69 h 120"/>
                  <a:gd name="T34" fmla="*/ 29 w 128"/>
                  <a:gd name="T35" fmla="*/ 91 h 120"/>
                  <a:gd name="T36" fmla="*/ 40 w 128"/>
                  <a:gd name="T37" fmla="*/ 96 h 120"/>
                  <a:gd name="T38" fmla="*/ 40 w 128"/>
                  <a:gd name="T39" fmla="*/ 96 h 120"/>
                  <a:gd name="T40" fmla="*/ 51 w 128"/>
                  <a:gd name="T41" fmla="*/ 91 h 120"/>
                  <a:gd name="T42" fmla="*/ 100 w 128"/>
                  <a:gd name="T43" fmla="*/ 41 h 120"/>
                  <a:gd name="T44" fmla="*/ 105 w 128"/>
                  <a:gd name="T45" fmla="*/ 47 h 120"/>
                  <a:gd name="T46" fmla="*/ 57 w 128"/>
                  <a:gd name="T47" fmla="*/ 97 h 120"/>
                  <a:gd name="T48" fmla="*/ 40 w 128"/>
                  <a:gd name="T49" fmla="*/ 104 h 120"/>
                  <a:gd name="T50" fmla="*/ 40 w 128"/>
                  <a:gd name="T51" fmla="*/ 104 h 120"/>
                  <a:gd name="T52" fmla="*/ 23 w 128"/>
                  <a:gd name="T53" fmla="*/ 97 h 120"/>
                  <a:gd name="T54" fmla="*/ 23 w 128"/>
                  <a:gd name="T55" fmla="*/ 63 h 120"/>
                  <a:gd name="T56" fmla="*/ 73 w 128"/>
                  <a:gd name="T57" fmla="*/ 9 h 120"/>
                  <a:gd name="T58" fmla="*/ 96 w 128"/>
                  <a:gd name="T59" fmla="*/ 0 h 120"/>
                  <a:gd name="T60" fmla="*/ 119 w 128"/>
                  <a:gd name="T61" fmla="*/ 9 h 120"/>
                  <a:gd name="T62" fmla="*/ 128 w 128"/>
                  <a:gd name="T63" fmla="*/ 32 h 120"/>
                  <a:gd name="T64" fmla="*/ 119 w 128"/>
                  <a:gd name="T65" fmla="*/ 55 h 120"/>
                  <a:gd name="T66" fmla="*/ 68 w 128"/>
                  <a:gd name="T67" fmla="*/ 108 h 120"/>
                  <a:gd name="T68" fmla="*/ 40 w 128"/>
                  <a:gd name="T69"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20">
                    <a:moveTo>
                      <a:pt x="40" y="120"/>
                    </a:moveTo>
                    <a:cubicBezTo>
                      <a:pt x="29" y="120"/>
                      <a:pt x="19" y="116"/>
                      <a:pt x="12" y="108"/>
                    </a:cubicBezTo>
                    <a:cubicBezTo>
                      <a:pt x="4" y="101"/>
                      <a:pt x="0" y="91"/>
                      <a:pt x="0" y="80"/>
                    </a:cubicBezTo>
                    <a:cubicBezTo>
                      <a:pt x="0" y="69"/>
                      <a:pt x="4" y="59"/>
                      <a:pt x="12" y="52"/>
                    </a:cubicBezTo>
                    <a:cubicBezTo>
                      <a:pt x="58" y="2"/>
                      <a:pt x="58" y="2"/>
                      <a:pt x="58" y="2"/>
                    </a:cubicBezTo>
                    <a:cubicBezTo>
                      <a:pt x="64" y="8"/>
                      <a:pt x="64" y="8"/>
                      <a:pt x="64" y="8"/>
                    </a:cubicBezTo>
                    <a:cubicBezTo>
                      <a:pt x="17" y="57"/>
                      <a:pt x="17" y="57"/>
                      <a:pt x="17" y="57"/>
                    </a:cubicBezTo>
                    <a:cubicBezTo>
                      <a:pt x="11" y="63"/>
                      <a:pt x="8" y="71"/>
                      <a:pt x="8" y="80"/>
                    </a:cubicBezTo>
                    <a:cubicBezTo>
                      <a:pt x="8" y="89"/>
                      <a:pt x="11" y="97"/>
                      <a:pt x="17" y="103"/>
                    </a:cubicBezTo>
                    <a:cubicBezTo>
                      <a:pt x="23" y="109"/>
                      <a:pt x="31" y="112"/>
                      <a:pt x="40" y="112"/>
                    </a:cubicBezTo>
                    <a:cubicBezTo>
                      <a:pt x="49" y="112"/>
                      <a:pt x="57" y="109"/>
                      <a:pt x="63" y="103"/>
                    </a:cubicBezTo>
                    <a:cubicBezTo>
                      <a:pt x="113" y="49"/>
                      <a:pt x="113" y="49"/>
                      <a:pt x="113" y="49"/>
                    </a:cubicBezTo>
                    <a:cubicBezTo>
                      <a:pt x="118" y="44"/>
                      <a:pt x="120" y="38"/>
                      <a:pt x="120" y="32"/>
                    </a:cubicBezTo>
                    <a:cubicBezTo>
                      <a:pt x="120" y="26"/>
                      <a:pt x="118" y="20"/>
                      <a:pt x="113" y="15"/>
                    </a:cubicBezTo>
                    <a:cubicBezTo>
                      <a:pt x="108" y="10"/>
                      <a:pt x="102" y="8"/>
                      <a:pt x="96" y="8"/>
                    </a:cubicBezTo>
                    <a:cubicBezTo>
                      <a:pt x="90" y="8"/>
                      <a:pt x="84" y="10"/>
                      <a:pt x="79" y="15"/>
                    </a:cubicBezTo>
                    <a:cubicBezTo>
                      <a:pt x="29" y="69"/>
                      <a:pt x="29" y="69"/>
                      <a:pt x="29" y="69"/>
                    </a:cubicBezTo>
                    <a:cubicBezTo>
                      <a:pt x="22" y="75"/>
                      <a:pt x="22" y="85"/>
                      <a:pt x="29" y="91"/>
                    </a:cubicBezTo>
                    <a:cubicBezTo>
                      <a:pt x="32" y="94"/>
                      <a:pt x="36" y="96"/>
                      <a:pt x="40" y="96"/>
                    </a:cubicBezTo>
                    <a:cubicBezTo>
                      <a:pt x="40" y="96"/>
                      <a:pt x="40" y="96"/>
                      <a:pt x="40" y="96"/>
                    </a:cubicBezTo>
                    <a:cubicBezTo>
                      <a:pt x="44" y="96"/>
                      <a:pt x="48" y="94"/>
                      <a:pt x="51" y="91"/>
                    </a:cubicBezTo>
                    <a:cubicBezTo>
                      <a:pt x="100" y="41"/>
                      <a:pt x="100" y="41"/>
                      <a:pt x="100" y="41"/>
                    </a:cubicBezTo>
                    <a:cubicBezTo>
                      <a:pt x="105" y="47"/>
                      <a:pt x="105" y="47"/>
                      <a:pt x="105" y="47"/>
                    </a:cubicBezTo>
                    <a:cubicBezTo>
                      <a:pt x="57" y="97"/>
                      <a:pt x="57" y="97"/>
                      <a:pt x="57" y="97"/>
                    </a:cubicBezTo>
                    <a:cubicBezTo>
                      <a:pt x="52" y="102"/>
                      <a:pt x="46" y="104"/>
                      <a:pt x="40" y="104"/>
                    </a:cubicBezTo>
                    <a:cubicBezTo>
                      <a:pt x="40" y="104"/>
                      <a:pt x="40" y="104"/>
                      <a:pt x="40" y="104"/>
                    </a:cubicBezTo>
                    <a:cubicBezTo>
                      <a:pt x="34" y="104"/>
                      <a:pt x="28" y="102"/>
                      <a:pt x="23" y="97"/>
                    </a:cubicBezTo>
                    <a:cubicBezTo>
                      <a:pt x="14" y="88"/>
                      <a:pt x="14" y="72"/>
                      <a:pt x="23" y="63"/>
                    </a:cubicBezTo>
                    <a:cubicBezTo>
                      <a:pt x="73" y="9"/>
                      <a:pt x="73" y="9"/>
                      <a:pt x="73" y="9"/>
                    </a:cubicBezTo>
                    <a:cubicBezTo>
                      <a:pt x="79" y="3"/>
                      <a:pt x="87" y="0"/>
                      <a:pt x="96" y="0"/>
                    </a:cubicBezTo>
                    <a:cubicBezTo>
                      <a:pt x="105" y="0"/>
                      <a:pt x="113" y="3"/>
                      <a:pt x="119" y="9"/>
                    </a:cubicBezTo>
                    <a:cubicBezTo>
                      <a:pt x="125" y="15"/>
                      <a:pt x="128" y="23"/>
                      <a:pt x="128" y="32"/>
                    </a:cubicBezTo>
                    <a:cubicBezTo>
                      <a:pt x="128" y="41"/>
                      <a:pt x="125" y="49"/>
                      <a:pt x="119" y="55"/>
                    </a:cubicBezTo>
                    <a:cubicBezTo>
                      <a:pt x="68" y="108"/>
                      <a:pt x="68" y="108"/>
                      <a:pt x="68" y="108"/>
                    </a:cubicBezTo>
                    <a:cubicBezTo>
                      <a:pt x="61" y="116"/>
                      <a:pt x="51" y="120"/>
                      <a:pt x="40" y="120"/>
                    </a:cubicBezTo>
                  </a:path>
                </a:pathLst>
              </a:custGeom>
              <a:solidFill>
                <a:srgbClr val="394A57"/>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8" name="矩形 127"/>
              <p:cNvSpPr/>
              <p:nvPr/>
            </p:nvSpPr>
            <p:spPr>
              <a:xfrm>
                <a:off x="7935749" y="2651841"/>
                <a:ext cx="1964843" cy="553998"/>
              </a:xfrm>
              <a:prstGeom prst="rect">
                <a:avLst/>
              </a:prstGeom>
            </p:spPr>
            <p:txBody>
              <a:bodyPr wrap="square">
                <a:spAutoFit/>
              </a:bodyPr>
              <a:lstStyle/>
              <a:p>
                <a:r>
                  <a:rPr lang="en-US" altLang="zh-CN" sz="1000" dirty="0" smtClean="0">
                    <a:solidFill>
                      <a:schemeClr val="tx1">
                        <a:lumMod val="65000"/>
                        <a:lumOff val="35000"/>
                      </a:schemeClr>
                    </a:solidFill>
                    <a:latin typeface="Century Gothic" panose="020B0502020202020204" pitchFamily="34" charset="0"/>
                    <a:cs typeface="Arial" panose="020B0604020202020204" pitchFamily="34" charset="0"/>
                  </a:rPr>
                  <a:t>The </a:t>
                </a:r>
                <a:r>
                  <a:rPr lang="en-US" altLang="zh-CN" sz="1000" dirty="0">
                    <a:solidFill>
                      <a:schemeClr val="tx1">
                        <a:lumMod val="65000"/>
                        <a:lumOff val="35000"/>
                      </a:schemeClr>
                    </a:solidFill>
                    <a:latin typeface="Century Gothic" panose="020B0502020202020204" pitchFamily="34" charset="0"/>
                    <a:cs typeface="Arial" panose="020B0604020202020204" pitchFamily="34" charset="0"/>
                  </a:rPr>
                  <a:t>concepts national income and national product have roughly </a:t>
                </a:r>
              </a:p>
            </p:txBody>
          </p:sp>
        </p:grpSp>
        <p:cxnSp>
          <p:nvCxnSpPr>
            <p:cNvPr id="182" name="直接连接符 181"/>
            <p:cNvCxnSpPr/>
            <p:nvPr/>
          </p:nvCxnSpPr>
          <p:spPr>
            <a:xfrm flipH="1">
              <a:off x="5628940" y="4319365"/>
              <a:ext cx="2841048" cy="0"/>
            </a:xfrm>
            <a:prstGeom prst="line">
              <a:avLst/>
            </a:prstGeom>
            <a:ln>
              <a:solidFill>
                <a:schemeClr val="bg1">
                  <a:lumMod val="65000"/>
                </a:schemeClr>
              </a:solidFill>
              <a:prstDash val="dash"/>
              <a:headEnd type="triangle"/>
            </a:ln>
          </p:spPr>
          <p:style>
            <a:lnRef idx="1">
              <a:schemeClr val="accent1"/>
            </a:lnRef>
            <a:fillRef idx="0">
              <a:schemeClr val="accent1"/>
            </a:fillRef>
            <a:effectRef idx="0">
              <a:schemeClr val="accent1"/>
            </a:effectRef>
            <a:fontRef idx="minor">
              <a:schemeClr val="tx1"/>
            </a:fontRef>
          </p:style>
        </p:cxnSp>
      </p:grpSp>
      <p:sp>
        <p:nvSpPr>
          <p:cNvPr id="183" name="矩形 182"/>
          <p:cNvSpPr/>
          <p:nvPr/>
        </p:nvSpPr>
        <p:spPr>
          <a:xfrm>
            <a:off x="412491" y="1255435"/>
            <a:ext cx="8223510" cy="654410"/>
          </a:xfrm>
          <a:prstGeom prst="rect">
            <a:avLst/>
          </a:prstGeom>
        </p:spPr>
        <p:txBody>
          <a:bodyPr wrap="square">
            <a:spAutoFit/>
          </a:bodyPr>
          <a:lstStyle/>
          <a:p>
            <a:pPr algn="just">
              <a:lnSpc>
                <a:spcPct val="114000"/>
              </a:lnSpc>
            </a:pPr>
            <a:r>
              <a:rPr lang="en-US" altLang="zh-CN" sz="1100" dirty="0" smtClean="0">
                <a:solidFill>
                  <a:schemeClr val="tx1">
                    <a:lumMod val="65000"/>
                    <a:lumOff val="35000"/>
                  </a:schemeClr>
                </a:solidFill>
                <a:latin typeface="Century Gothic" panose="020B0502020202020204" pitchFamily="34" charset="0"/>
                <a:cs typeface="Arial" panose="020B0604020202020204" pitchFamily="34" charset="0"/>
              </a:rPr>
              <a:t>The </a:t>
            </a:r>
            <a:r>
              <a:rPr lang="en-US" altLang="zh-CN" sz="1100" dirty="0">
                <a:solidFill>
                  <a:schemeClr val="tx1">
                    <a:lumMod val="65000"/>
                    <a:lumOff val="35000"/>
                  </a:schemeClr>
                </a:solidFill>
                <a:latin typeface="Century Gothic" panose="020B0502020202020204" pitchFamily="34" charset="0"/>
                <a:cs typeface="Arial" panose="020B0604020202020204" pitchFamily="34" charset="0"/>
              </a:rPr>
              <a:t>concepts national income and national product have roughly the same value and can be used interchangeably if our interest is in their sum total which is measured as the market value of the total output of goods and services of an economy in a given period, usually a year.</a:t>
            </a:r>
          </a:p>
        </p:txBody>
      </p:sp>
      <p:grpSp>
        <p:nvGrpSpPr>
          <p:cNvPr id="55" name="组合 54"/>
          <p:cNvGrpSpPr/>
          <p:nvPr/>
        </p:nvGrpSpPr>
        <p:grpSpPr>
          <a:xfrm>
            <a:off x="8892480" y="411510"/>
            <a:ext cx="251520" cy="661800"/>
            <a:chOff x="8892480" y="411510"/>
            <a:chExt cx="251520" cy="661800"/>
          </a:xfrm>
        </p:grpSpPr>
        <p:sp>
          <p:nvSpPr>
            <p:cNvPr id="56" name="矩形 55"/>
            <p:cNvSpPr/>
            <p:nvPr/>
          </p:nvSpPr>
          <p:spPr>
            <a:xfrm>
              <a:off x="8892480" y="411510"/>
              <a:ext cx="251520" cy="661800"/>
            </a:xfrm>
            <a:prstGeom prst="rect">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文本框 19"/>
            <p:cNvSpPr txBox="1"/>
            <p:nvPr/>
          </p:nvSpPr>
          <p:spPr>
            <a:xfrm rot="5400000">
              <a:off x="8688849" y="634418"/>
              <a:ext cx="658780" cy="215444"/>
            </a:xfrm>
            <a:prstGeom prst="rect">
              <a:avLst/>
            </a:prstGeom>
            <a:noFill/>
          </p:spPr>
          <p:txBody>
            <a:bodyPr wrap="square" rtlCol="0">
              <a:spAutoFit/>
            </a:bodyPr>
            <a:lstStyle/>
            <a:p>
              <a:r>
                <a:rPr lang="en-US" altLang="zh-CN" sz="800" dirty="0" smtClean="0">
                  <a:solidFill>
                    <a:schemeClr val="bg1"/>
                  </a:solidFill>
                  <a:latin typeface="Century Gothic" panose="020B0502020202020204" pitchFamily="34" charset="0"/>
                </a:rPr>
                <a:t>PAGE   08</a:t>
              </a:r>
              <a:endParaRPr lang="zh-CN" altLang="en-US" sz="800" dirty="0">
                <a:solidFill>
                  <a:schemeClr val="bg1"/>
                </a:solidFill>
                <a:latin typeface="Century Gothic" panose="020B0502020202020204" pitchFamily="34" charset="0"/>
              </a:endParaRPr>
            </a:p>
          </p:txBody>
        </p:sp>
        <p:grpSp>
          <p:nvGrpSpPr>
            <p:cNvPr id="58" name="组合 57"/>
            <p:cNvGrpSpPr/>
            <p:nvPr/>
          </p:nvGrpSpPr>
          <p:grpSpPr>
            <a:xfrm>
              <a:off x="8964240" y="819459"/>
              <a:ext cx="108000" cy="7834"/>
              <a:chOff x="8953171" y="848034"/>
              <a:chExt cx="130138" cy="7834"/>
            </a:xfrm>
          </p:grpSpPr>
          <p:cxnSp>
            <p:nvCxnSpPr>
              <p:cNvPr id="59" name="直接连接符 58"/>
              <p:cNvCxnSpPr/>
              <p:nvPr/>
            </p:nvCxnSpPr>
            <p:spPr>
              <a:xfrm>
                <a:off x="8953171" y="855868"/>
                <a:ext cx="130138" cy="0"/>
              </a:xfrm>
              <a:prstGeom prst="line">
                <a:avLst/>
              </a:prstGeom>
              <a:ln w="3175">
                <a:solidFill>
                  <a:srgbClr val="008B8E"/>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8953171" y="848034"/>
                <a:ext cx="13013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20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600"/>
                                        <p:tgtEl>
                                          <p:spTgt spid="5"/>
                                        </p:tgtEl>
                                      </p:cBhvr>
                                    </p:animEffect>
                                    <p:anim calcmode="lin" valueType="num">
                                      <p:cBhvr>
                                        <p:cTn id="8" dur="600" fill="hold"/>
                                        <p:tgtEl>
                                          <p:spTgt spid="5"/>
                                        </p:tgtEl>
                                        <p:attrNameLst>
                                          <p:attrName>ppt_x</p:attrName>
                                        </p:attrNameLst>
                                      </p:cBhvr>
                                      <p:tavLst>
                                        <p:tav tm="0">
                                          <p:val>
                                            <p:strVal val="#ppt_x"/>
                                          </p:val>
                                        </p:tav>
                                        <p:tav tm="100000">
                                          <p:val>
                                            <p:strVal val="#ppt_x"/>
                                          </p:val>
                                        </p:tav>
                                      </p:tavLst>
                                    </p:anim>
                                    <p:anim calcmode="lin" valueType="num">
                                      <p:cBhvr>
                                        <p:cTn id="9" dur="6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600"/>
                                        <p:tgtEl>
                                          <p:spTgt spid="6"/>
                                        </p:tgtEl>
                                      </p:cBhvr>
                                    </p:animEffect>
                                    <p:anim calcmode="lin" valueType="num">
                                      <p:cBhvr>
                                        <p:cTn id="13" dur="600" fill="hold"/>
                                        <p:tgtEl>
                                          <p:spTgt spid="6"/>
                                        </p:tgtEl>
                                        <p:attrNameLst>
                                          <p:attrName>ppt_x</p:attrName>
                                        </p:attrNameLst>
                                      </p:cBhvr>
                                      <p:tavLst>
                                        <p:tav tm="0">
                                          <p:val>
                                            <p:strVal val="#ppt_x"/>
                                          </p:val>
                                        </p:tav>
                                        <p:tav tm="100000">
                                          <p:val>
                                            <p:strVal val="#ppt_x"/>
                                          </p:val>
                                        </p:tav>
                                      </p:tavLst>
                                    </p:anim>
                                    <p:anim calcmode="lin" valueType="num">
                                      <p:cBhvr>
                                        <p:cTn id="14" dur="600" fill="hold"/>
                                        <p:tgtEl>
                                          <p:spTgt spid="6"/>
                                        </p:tgtEl>
                                        <p:attrNameLst>
                                          <p:attrName>ppt_y</p:attrName>
                                        </p:attrNameLst>
                                      </p:cBhvr>
                                      <p:tavLst>
                                        <p:tav tm="0">
                                          <p:val>
                                            <p:strVal val="#ppt_y+.1"/>
                                          </p:val>
                                        </p:tav>
                                        <p:tav tm="100000">
                                          <p:val>
                                            <p:strVal val="#ppt_y"/>
                                          </p:val>
                                        </p:tav>
                                      </p:tavLst>
                                    </p:anim>
                                  </p:childTnLst>
                                </p:cTn>
                              </p:par>
                              <p:par>
                                <p:cTn id="15" presetID="14" presetClass="entr" presetSubtype="10" fill="hold" grpId="0" nodeType="withEffect">
                                  <p:stCondLst>
                                    <p:cond delay="500"/>
                                  </p:stCondLst>
                                  <p:childTnLst>
                                    <p:set>
                                      <p:cBhvr>
                                        <p:cTn id="16" dur="1" fill="hold">
                                          <p:stCondLst>
                                            <p:cond delay="0"/>
                                          </p:stCondLst>
                                        </p:cTn>
                                        <p:tgtEl>
                                          <p:spTgt spid="183"/>
                                        </p:tgtEl>
                                        <p:attrNameLst>
                                          <p:attrName>style.visibility</p:attrName>
                                        </p:attrNameLst>
                                      </p:cBhvr>
                                      <p:to>
                                        <p:strVal val="visible"/>
                                      </p:to>
                                    </p:set>
                                    <p:animEffect transition="in" filter="randombar(horizontal)">
                                      <p:cBhvr>
                                        <p:cTn id="17" dur="1000"/>
                                        <p:tgtEl>
                                          <p:spTgt spid="183"/>
                                        </p:tgtEl>
                                      </p:cBhvr>
                                    </p:animEffect>
                                  </p:childTnLst>
                                </p:cTn>
                              </p:par>
                              <p:par>
                                <p:cTn id="18" presetID="53" presetClass="entr" presetSubtype="16" fill="hold" nodeType="withEffect">
                                  <p:stCondLst>
                                    <p:cond delay="150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par>
                                <p:cTn id="23" presetID="8" presetClass="emph" presetSubtype="0" fill="hold" nodeType="withEffect">
                                  <p:stCondLst>
                                    <p:cond delay="1500"/>
                                  </p:stCondLst>
                                  <p:childTnLst>
                                    <p:animRot by="21600000">
                                      <p:cBhvr>
                                        <p:cTn id="24" dur="500" fill="hold"/>
                                        <p:tgtEl>
                                          <p:spTgt spid="7"/>
                                        </p:tgtEl>
                                        <p:attrNameLst>
                                          <p:attrName>r</p:attrName>
                                        </p:attrNameLst>
                                      </p:cBhvr>
                                    </p:animRot>
                                  </p:childTnLst>
                                </p:cTn>
                              </p:par>
                              <p:par>
                                <p:cTn id="25" presetID="6" presetClass="emph" presetSubtype="0" autoRev="1" fill="hold" nodeType="withEffect">
                                  <p:stCondLst>
                                    <p:cond delay="1750"/>
                                  </p:stCondLst>
                                  <p:childTnLst>
                                    <p:animScale>
                                      <p:cBhvr>
                                        <p:cTn id="26" dur="200" fill="hold"/>
                                        <p:tgtEl>
                                          <p:spTgt spid="7"/>
                                        </p:tgtEl>
                                      </p:cBhvr>
                                      <p:by x="110000" y="110000"/>
                                    </p:animScale>
                                  </p:childTnLst>
                                </p:cTn>
                              </p:par>
                              <p:par>
                                <p:cTn id="27" presetID="22" presetClass="entr" presetSubtype="2" fill="hold" nodeType="withEffect">
                                  <p:stCondLst>
                                    <p:cond delay="2250"/>
                                  </p:stCondLst>
                                  <p:childTnLst>
                                    <p:set>
                                      <p:cBhvr>
                                        <p:cTn id="28" dur="1" fill="hold">
                                          <p:stCondLst>
                                            <p:cond delay="0"/>
                                          </p:stCondLst>
                                        </p:cTn>
                                        <p:tgtEl>
                                          <p:spTgt spid="13"/>
                                        </p:tgtEl>
                                        <p:attrNameLst>
                                          <p:attrName>style.visibility</p:attrName>
                                        </p:attrNameLst>
                                      </p:cBhvr>
                                      <p:to>
                                        <p:strVal val="visible"/>
                                      </p:to>
                                    </p:set>
                                    <p:animEffect transition="in" filter="wipe(right)">
                                      <p:cBhvr>
                                        <p:cTn id="29" dur="500"/>
                                        <p:tgtEl>
                                          <p:spTgt spid="13"/>
                                        </p:tgtEl>
                                      </p:cBhvr>
                                    </p:animEffect>
                                  </p:childTnLst>
                                </p:cTn>
                              </p:par>
                              <p:par>
                                <p:cTn id="30" presetID="22" presetClass="entr" presetSubtype="8" fill="hold" nodeType="withEffect">
                                  <p:stCondLst>
                                    <p:cond delay="250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500"/>
                                        <p:tgtEl>
                                          <p:spTgt spid="2"/>
                                        </p:tgtEl>
                                      </p:cBhvr>
                                    </p:animEffect>
                                  </p:childTnLst>
                                </p:cTn>
                              </p:par>
                              <p:par>
                                <p:cTn id="33" presetID="22" presetClass="entr" presetSubtype="2" fill="hold" nodeType="withEffect">
                                  <p:stCondLst>
                                    <p:cond delay="2750"/>
                                  </p:stCondLst>
                                  <p:childTnLst>
                                    <p:set>
                                      <p:cBhvr>
                                        <p:cTn id="34" dur="1" fill="hold">
                                          <p:stCondLst>
                                            <p:cond delay="0"/>
                                          </p:stCondLst>
                                        </p:cTn>
                                        <p:tgtEl>
                                          <p:spTgt spid="14"/>
                                        </p:tgtEl>
                                        <p:attrNameLst>
                                          <p:attrName>style.visibility</p:attrName>
                                        </p:attrNameLst>
                                      </p:cBhvr>
                                      <p:to>
                                        <p:strVal val="visible"/>
                                      </p:to>
                                    </p:set>
                                    <p:animEffect transition="in" filter="wipe(right)">
                                      <p:cBhvr>
                                        <p:cTn id="35" dur="500"/>
                                        <p:tgtEl>
                                          <p:spTgt spid="14"/>
                                        </p:tgtEl>
                                      </p:cBhvr>
                                    </p:animEffect>
                                  </p:childTnLst>
                                </p:cTn>
                              </p:par>
                              <p:par>
                                <p:cTn id="36" presetID="22" presetClass="entr" presetSubtype="8" fill="hold" nodeType="withEffect">
                                  <p:stCondLst>
                                    <p:cond delay="300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8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12490" y="524010"/>
            <a:ext cx="3642344" cy="461665"/>
          </a:xfrm>
          <a:prstGeom prst="rect">
            <a:avLst/>
          </a:prstGeom>
        </p:spPr>
        <p:txBody>
          <a:bodyPr wrap="none">
            <a:spAutoFit/>
          </a:bodyPr>
          <a:lstStyle/>
          <a:p>
            <a:r>
              <a:rPr lang="en-US" altLang="zh-CN" sz="2400" dirty="0" smtClean="0">
                <a:solidFill>
                  <a:srgbClr val="0563B8"/>
                </a:solidFill>
                <a:latin typeface="Century Gothic" panose="020B0502020202020204" pitchFamily="34" charset="0"/>
                <a:cs typeface="Arial" panose="020B0604020202020204" pitchFamily="34" charset="0"/>
              </a:rPr>
              <a:t>The Business Objectives</a:t>
            </a:r>
            <a:endParaRPr lang="en-US" altLang="zh-CN" sz="2400" dirty="0">
              <a:solidFill>
                <a:srgbClr val="0563B8"/>
              </a:solidFill>
              <a:latin typeface="Century Gothic" panose="020B0502020202020204" pitchFamily="34" charset="0"/>
              <a:cs typeface="Arial" panose="020B0604020202020204" pitchFamily="34" charset="0"/>
            </a:endParaRPr>
          </a:p>
        </p:txBody>
      </p:sp>
      <p:sp>
        <p:nvSpPr>
          <p:cNvPr id="6" name="矩形 5"/>
          <p:cNvSpPr/>
          <p:nvPr/>
        </p:nvSpPr>
        <p:spPr>
          <a:xfrm>
            <a:off x="412490" y="877466"/>
            <a:ext cx="3676006" cy="261610"/>
          </a:xfrm>
          <a:prstGeom prst="rect">
            <a:avLst/>
          </a:prstGeom>
        </p:spPr>
        <p:txBody>
          <a:bodyPr wrap="none">
            <a:spAutoFit/>
          </a:bodyPr>
          <a:lstStyle/>
          <a:p>
            <a:r>
              <a:rPr lang="en-US" altLang="zh-CN" sz="1100" dirty="0" smtClean="0">
                <a:solidFill>
                  <a:schemeClr val="bg1">
                    <a:lumMod val="50000"/>
                  </a:schemeClr>
                </a:solidFill>
                <a:latin typeface="Century Gothic" panose="020B0502020202020204" pitchFamily="34" charset="0"/>
                <a:cs typeface="Arial" panose="020B0604020202020204" pitchFamily="34" charset="0"/>
              </a:rPr>
              <a:t>What we hope to achieve in the short and long run</a:t>
            </a:r>
            <a:endParaRPr lang="en-US" altLang="zh-CN" sz="1100" dirty="0">
              <a:solidFill>
                <a:schemeClr val="bg1">
                  <a:lumMod val="50000"/>
                </a:schemeClr>
              </a:solidFill>
              <a:latin typeface="Century Gothic" panose="020B0502020202020204" pitchFamily="34" charset="0"/>
              <a:cs typeface="Arial" panose="020B0604020202020204" pitchFamily="34" charset="0"/>
            </a:endParaRPr>
          </a:p>
        </p:txBody>
      </p:sp>
      <p:grpSp>
        <p:nvGrpSpPr>
          <p:cNvPr id="82" name="组合 81"/>
          <p:cNvGrpSpPr/>
          <p:nvPr/>
        </p:nvGrpSpPr>
        <p:grpSpPr>
          <a:xfrm>
            <a:off x="2565983" y="1596870"/>
            <a:ext cx="1944526" cy="2898322"/>
            <a:chOff x="2565983" y="1596870"/>
            <a:chExt cx="1944526" cy="2898322"/>
          </a:xfrm>
        </p:grpSpPr>
        <p:sp>
          <p:nvSpPr>
            <p:cNvPr id="18" name="矩形 17"/>
            <p:cNvSpPr/>
            <p:nvPr/>
          </p:nvSpPr>
          <p:spPr>
            <a:xfrm>
              <a:off x="2565983" y="1596870"/>
              <a:ext cx="1944526" cy="2898322"/>
            </a:xfrm>
            <a:prstGeom prst="rect">
              <a:avLst/>
            </a:prstGeom>
            <a:solidFill>
              <a:srgbClr val="0563B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34"/>
            <p:cNvGrpSpPr/>
            <p:nvPr/>
          </p:nvGrpSpPr>
          <p:grpSpPr>
            <a:xfrm>
              <a:off x="3199780" y="1801960"/>
              <a:ext cx="698127" cy="798234"/>
              <a:chOff x="11864975" y="2498725"/>
              <a:chExt cx="420688" cy="481013"/>
            </a:xfrm>
            <a:solidFill>
              <a:schemeClr val="bg1"/>
            </a:solidFill>
          </p:grpSpPr>
          <p:sp>
            <p:nvSpPr>
              <p:cNvPr id="36" name="Freeform 5"/>
              <p:cNvSpPr>
                <a:spLocks/>
              </p:cNvSpPr>
              <p:nvPr/>
            </p:nvSpPr>
            <p:spPr bwMode="auto">
              <a:xfrm>
                <a:off x="11864975" y="2603500"/>
                <a:ext cx="390525" cy="376238"/>
              </a:xfrm>
              <a:custGeom>
                <a:avLst/>
                <a:gdLst>
                  <a:gd name="T0" fmla="*/ 52 w 104"/>
                  <a:gd name="T1" fmla="*/ 100 h 100"/>
                  <a:gd name="T2" fmla="*/ 0 w 104"/>
                  <a:gd name="T3" fmla="*/ 48 h 100"/>
                  <a:gd name="T4" fmla="*/ 32 w 104"/>
                  <a:gd name="T5" fmla="*/ 0 h 100"/>
                  <a:gd name="T6" fmla="*/ 35 w 104"/>
                  <a:gd name="T7" fmla="*/ 7 h 100"/>
                  <a:gd name="T8" fmla="*/ 8 w 104"/>
                  <a:gd name="T9" fmla="*/ 48 h 100"/>
                  <a:gd name="T10" fmla="*/ 52 w 104"/>
                  <a:gd name="T11" fmla="*/ 92 h 100"/>
                  <a:gd name="T12" fmla="*/ 96 w 104"/>
                  <a:gd name="T13" fmla="*/ 52 h 100"/>
                  <a:gd name="T14" fmla="*/ 104 w 104"/>
                  <a:gd name="T15" fmla="*/ 52 h 100"/>
                  <a:gd name="T16" fmla="*/ 52 w 104"/>
                  <a:gd name="T1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00">
                    <a:moveTo>
                      <a:pt x="52" y="100"/>
                    </a:moveTo>
                    <a:cubicBezTo>
                      <a:pt x="23" y="100"/>
                      <a:pt x="0" y="77"/>
                      <a:pt x="0" y="48"/>
                    </a:cubicBezTo>
                    <a:cubicBezTo>
                      <a:pt x="0" y="27"/>
                      <a:pt x="13" y="8"/>
                      <a:pt x="32" y="0"/>
                    </a:cubicBezTo>
                    <a:cubicBezTo>
                      <a:pt x="35" y="7"/>
                      <a:pt x="35" y="7"/>
                      <a:pt x="35" y="7"/>
                    </a:cubicBezTo>
                    <a:cubicBezTo>
                      <a:pt x="19" y="14"/>
                      <a:pt x="8" y="30"/>
                      <a:pt x="8" y="48"/>
                    </a:cubicBezTo>
                    <a:cubicBezTo>
                      <a:pt x="8" y="72"/>
                      <a:pt x="28" y="92"/>
                      <a:pt x="52" y="92"/>
                    </a:cubicBezTo>
                    <a:cubicBezTo>
                      <a:pt x="75" y="92"/>
                      <a:pt x="94" y="74"/>
                      <a:pt x="96" y="52"/>
                    </a:cubicBezTo>
                    <a:cubicBezTo>
                      <a:pt x="104" y="52"/>
                      <a:pt x="104" y="52"/>
                      <a:pt x="104" y="52"/>
                    </a:cubicBezTo>
                    <a:cubicBezTo>
                      <a:pt x="102" y="79"/>
                      <a:pt x="79" y="100"/>
                      <a:pt x="52" y="10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6"/>
              <p:cNvSpPr>
                <a:spLocks/>
              </p:cNvSpPr>
              <p:nvPr/>
            </p:nvSpPr>
            <p:spPr bwMode="auto">
              <a:xfrm>
                <a:off x="12123738" y="2603500"/>
                <a:ext cx="131763" cy="166688"/>
              </a:xfrm>
              <a:custGeom>
                <a:avLst/>
                <a:gdLst>
                  <a:gd name="T0" fmla="*/ 27 w 35"/>
                  <a:gd name="T1" fmla="*/ 44 h 44"/>
                  <a:gd name="T2" fmla="*/ 0 w 35"/>
                  <a:gd name="T3" fmla="*/ 7 h 44"/>
                  <a:gd name="T4" fmla="*/ 3 w 35"/>
                  <a:gd name="T5" fmla="*/ 0 h 44"/>
                  <a:gd name="T6" fmla="*/ 35 w 35"/>
                  <a:gd name="T7" fmla="*/ 44 h 44"/>
                  <a:gd name="T8" fmla="*/ 27 w 35"/>
                  <a:gd name="T9" fmla="*/ 44 h 44"/>
                </a:gdLst>
                <a:ahLst/>
                <a:cxnLst>
                  <a:cxn ang="0">
                    <a:pos x="T0" y="T1"/>
                  </a:cxn>
                  <a:cxn ang="0">
                    <a:pos x="T2" y="T3"/>
                  </a:cxn>
                  <a:cxn ang="0">
                    <a:pos x="T4" y="T5"/>
                  </a:cxn>
                  <a:cxn ang="0">
                    <a:pos x="T6" y="T7"/>
                  </a:cxn>
                  <a:cxn ang="0">
                    <a:pos x="T8" y="T9"/>
                  </a:cxn>
                </a:cxnLst>
                <a:rect l="0" t="0" r="r" b="b"/>
                <a:pathLst>
                  <a:path w="35" h="44">
                    <a:moveTo>
                      <a:pt x="27" y="44"/>
                    </a:moveTo>
                    <a:cubicBezTo>
                      <a:pt x="25" y="28"/>
                      <a:pt x="15" y="14"/>
                      <a:pt x="0" y="7"/>
                    </a:cubicBezTo>
                    <a:cubicBezTo>
                      <a:pt x="3" y="0"/>
                      <a:pt x="3" y="0"/>
                      <a:pt x="3" y="0"/>
                    </a:cubicBezTo>
                    <a:cubicBezTo>
                      <a:pt x="21" y="8"/>
                      <a:pt x="33" y="24"/>
                      <a:pt x="35" y="44"/>
                    </a:cubicBezTo>
                    <a:lnTo>
                      <a:pt x="27"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7"/>
              <p:cNvSpPr>
                <a:spLocks/>
              </p:cNvSpPr>
              <p:nvPr/>
            </p:nvSpPr>
            <p:spPr bwMode="auto">
              <a:xfrm>
                <a:off x="11969750" y="2498725"/>
                <a:ext cx="180975" cy="134938"/>
              </a:xfrm>
              <a:custGeom>
                <a:avLst/>
                <a:gdLst>
                  <a:gd name="T0" fmla="*/ 86 w 114"/>
                  <a:gd name="T1" fmla="*/ 85 h 85"/>
                  <a:gd name="T2" fmla="*/ 67 w 114"/>
                  <a:gd name="T3" fmla="*/ 85 h 85"/>
                  <a:gd name="T4" fmla="*/ 67 w 114"/>
                  <a:gd name="T5" fmla="*/ 38 h 85"/>
                  <a:gd name="T6" fmla="*/ 95 w 114"/>
                  <a:gd name="T7" fmla="*/ 38 h 85"/>
                  <a:gd name="T8" fmla="*/ 95 w 114"/>
                  <a:gd name="T9" fmla="*/ 19 h 85"/>
                  <a:gd name="T10" fmla="*/ 19 w 114"/>
                  <a:gd name="T11" fmla="*/ 19 h 85"/>
                  <a:gd name="T12" fmla="*/ 19 w 114"/>
                  <a:gd name="T13" fmla="*/ 38 h 85"/>
                  <a:gd name="T14" fmla="*/ 48 w 114"/>
                  <a:gd name="T15" fmla="*/ 38 h 85"/>
                  <a:gd name="T16" fmla="*/ 48 w 114"/>
                  <a:gd name="T17" fmla="*/ 85 h 85"/>
                  <a:gd name="T18" fmla="*/ 29 w 114"/>
                  <a:gd name="T19" fmla="*/ 85 h 85"/>
                  <a:gd name="T20" fmla="*/ 29 w 114"/>
                  <a:gd name="T21" fmla="*/ 57 h 85"/>
                  <a:gd name="T22" fmla="*/ 0 w 114"/>
                  <a:gd name="T23" fmla="*/ 57 h 85"/>
                  <a:gd name="T24" fmla="*/ 0 w 114"/>
                  <a:gd name="T25" fmla="*/ 0 h 85"/>
                  <a:gd name="T26" fmla="*/ 114 w 114"/>
                  <a:gd name="T27" fmla="*/ 0 h 85"/>
                  <a:gd name="T28" fmla="*/ 114 w 114"/>
                  <a:gd name="T29" fmla="*/ 57 h 85"/>
                  <a:gd name="T30" fmla="*/ 86 w 114"/>
                  <a:gd name="T31" fmla="*/ 57 h 85"/>
                  <a:gd name="T32" fmla="*/ 86 w 114"/>
                  <a:gd name="T33"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 h="85">
                    <a:moveTo>
                      <a:pt x="86" y="85"/>
                    </a:moveTo>
                    <a:lnTo>
                      <a:pt x="67" y="85"/>
                    </a:lnTo>
                    <a:lnTo>
                      <a:pt x="67" y="38"/>
                    </a:lnTo>
                    <a:lnTo>
                      <a:pt x="95" y="38"/>
                    </a:lnTo>
                    <a:lnTo>
                      <a:pt x="95" y="19"/>
                    </a:lnTo>
                    <a:lnTo>
                      <a:pt x="19" y="19"/>
                    </a:lnTo>
                    <a:lnTo>
                      <a:pt x="19" y="38"/>
                    </a:lnTo>
                    <a:lnTo>
                      <a:pt x="48" y="38"/>
                    </a:lnTo>
                    <a:lnTo>
                      <a:pt x="48" y="85"/>
                    </a:lnTo>
                    <a:lnTo>
                      <a:pt x="29" y="85"/>
                    </a:lnTo>
                    <a:lnTo>
                      <a:pt x="29" y="57"/>
                    </a:lnTo>
                    <a:lnTo>
                      <a:pt x="0" y="57"/>
                    </a:lnTo>
                    <a:lnTo>
                      <a:pt x="0" y="0"/>
                    </a:lnTo>
                    <a:lnTo>
                      <a:pt x="114" y="0"/>
                    </a:lnTo>
                    <a:lnTo>
                      <a:pt x="114" y="57"/>
                    </a:lnTo>
                    <a:lnTo>
                      <a:pt x="86" y="57"/>
                    </a:lnTo>
                    <a:lnTo>
                      <a:pt x="86"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8"/>
              <p:cNvSpPr>
                <a:spLocks/>
              </p:cNvSpPr>
              <p:nvPr/>
            </p:nvSpPr>
            <p:spPr bwMode="auto">
              <a:xfrm>
                <a:off x="12199938" y="2562225"/>
                <a:ext cx="68263" cy="68263"/>
              </a:xfrm>
              <a:custGeom>
                <a:avLst/>
                <a:gdLst>
                  <a:gd name="T0" fmla="*/ 14 w 43"/>
                  <a:gd name="T1" fmla="*/ 43 h 43"/>
                  <a:gd name="T2" fmla="*/ 0 w 43"/>
                  <a:gd name="T3" fmla="*/ 29 h 43"/>
                  <a:gd name="T4" fmla="*/ 28 w 43"/>
                  <a:gd name="T5" fmla="*/ 0 h 43"/>
                  <a:gd name="T6" fmla="*/ 43 w 43"/>
                  <a:gd name="T7" fmla="*/ 15 h 43"/>
                  <a:gd name="T8" fmla="*/ 14 w 43"/>
                  <a:gd name="T9" fmla="*/ 43 h 43"/>
                </a:gdLst>
                <a:ahLst/>
                <a:cxnLst>
                  <a:cxn ang="0">
                    <a:pos x="T0" y="T1"/>
                  </a:cxn>
                  <a:cxn ang="0">
                    <a:pos x="T2" y="T3"/>
                  </a:cxn>
                  <a:cxn ang="0">
                    <a:pos x="T4" y="T5"/>
                  </a:cxn>
                  <a:cxn ang="0">
                    <a:pos x="T6" y="T7"/>
                  </a:cxn>
                  <a:cxn ang="0">
                    <a:pos x="T8" y="T9"/>
                  </a:cxn>
                </a:cxnLst>
                <a:rect l="0" t="0" r="r" b="b"/>
                <a:pathLst>
                  <a:path w="43" h="43">
                    <a:moveTo>
                      <a:pt x="14" y="43"/>
                    </a:moveTo>
                    <a:lnTo>
                      <a:pt x="0" y="29"/>
                    </a:lnTo>
                    <a:lnTo>
                      <a:pt x="28" y="0"/>
                    </a:lnTo>
                    <a:lnTo>
                      <a:pt x="43" y="15"/>
                    </a:lnTo>
                    <a:lnTo>
                      <a:pt x="14"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9"/>
              <p:cNvSpPr>
                <a:spLocks/>
              </p:cNvSpPr>
              <p:nvPr/>
            </p:nvSpPr>
            <p:spPr bwMode="auto">
              <a:xfrm>
                <a:off x="12225338" y="2543175"/>
                <a:ext cx="60325" cy="60325"/>
              </a:xfrm>
              <a:custGeom>
                <a:avLst/>
                <a:gdLst>
                  <a:gd name="T0" fmla="*/ 27 w 38"/>
                  <a:gd name="T1" fmla="*/ 38 h 38"/>
                  <a:gd name="T2" fmla="*/ 0 w 38"/>
                  <a:gd name="T3" fmla="*/ 12 h 38"/>
                  <a:gd name="T4" fmla="*/ 12 w 38"/>
                  <a:gd name="T5" fmla="*/ 0 h 38"/>
                  <a:gd name="T6" fmla="*/ 38 w 38"/>
                  <a:gd name="T7" fmla="*/ 27 h 38"/>
                  <a:gd name="T8" fmla="*/ 27 w 38"/>
                  <a:gd name="T9" fmla="*/ 38 h 38"/>
                </a:gdLst>
                <a:ahLst/>
                <a:cxnLst>
                  <a:cxn ang="0">
                    <a:pos x="T0" y="T1"/>
                  </a:cxn>
                  <a:cxn ang="0">
                    <a:pos x="T2" y="T3"/>
                  </a:cxn>
                  <a:cxn ang="0">
                    <a:pos x="T4" y="T5"/>
                  </a:cxn>
                  <a:cxn ang="0">
                    <a:pos x="T6" y="T7"/>
                  </a:cxn>
                  <a:cxn ang="0">
                    <a:pos x="T8" y="T9"/>
                  </a:cxn>
                </a:cxnLst>
                <a:rect l="0" t="0" r="r" b="b"/>
                <a:pathLst>
                  <a:path w="38" h="38">
                    <a:moveTo>
                      <a:pt x="27" y="38"/>
                    </a:moveTo>
                    <a:lnTo>
                      <a:pt x="0" y="12"/>
                    </a:lnTo>
                    <a:lnTo>
                      <a:pt x="12" y="0"/>
                    </a:lnTo>
                    <a:lnTo>
                      <a:pt x="38" y="27"/>
                    </a:lnTo>
                    <a:lnTo>
                      <a:pt x="27"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10"/>
              <p:cNvSpPr>
                <a:spLocks/>
              </p:cNvSpPr>
              <p:nvPr/>
            </p:nvSpPr>
            <p:spPr bwMode="auto">
              <a:xfrm>
                <a:off x="12045950" y="2663825"/>
                <a:ext cx="134938" cy="136525"/>
              </a:xfrm>
              <a:custGeom>
                <a:avLst/>
                <a:gdLst>
                  <a:gd name="T0" fmla="*/ 85 w 85"/>
                  <a:gd name="T1" fmla="*/ 86 h 86"/>
                  <a:gd name="T2" fmla="*/ 0 w 85"/>
                  <a:gd name="T3" fmla="*/ 86 h 86"/>
                  <a:gd name="T4" fmla="*/ 0 w 85"/>
                  <a:gd name="T5" fmla="*/ 0 h 86"/>
                  <a:gd name="T6" fmla="*/ 19 w 85"/>
                  <a:gd name="T7" fmla="*/ 0 h 86"/>
                  <a:gd name="T8" fmla="*/ 19 w 85"/>
                  <a:gd name="T9" fmla="*/ 67 h 86"/>
                  <a:gd name="T10" fmla="*/ 85 w 85"/>
                  <a:gd name="T11" fmla="*/ 67 h 86"/>
                  <a:gd name="T12" fmla="*/ 85 w 85"/>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85" h="86">
                    <a:moveTo>
                      <a:pt x="85" y="86"/>
                    </a:moveTo>
                    <a:lnTo>
                      <a:pt x="0" y="86"/>
                    </a:lnTo>
                    <a:lnTo>
                      <a:pt x="0" y="0"/>
                    </a:lnTo>
                    <a:lnTo>
                      <a:pt x="19" y="0"/>
                    </a:lnTo>
                    <a:lnTo>
                      <a:pt x="19" y="67"/>
                    </a:lnTo>
                    <a:lnTo>
                      <a:pt x="85" y="67"/>
                    </a:lnTo>
                    <a:lnTo>
                      <a:pt x="85"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1" name="矩形 50"/>
            <p:cNvSpPr/>
            <p:nvPr/>
          </p:nvSpPr>
          <p:spPr>
            <a:xfrm>
              <a:off x="2662762" y="2823778"/>
              <a:ext cx="1785994" cy="1615827"/>
            </a:xfrm>
            <a:prstGeom prst="rect">
              <a:avLst/>
            </a:prstGeom>
          </p:spPr>
          <p:txBody>
            <a:bodyPr wrap="square">
              <a:spAutoFit/>
            </a:bodyPr>
            <a:lstStyle/>
            <a:p>
              <a:pPr algn="ctr"/>
              <a:r>
                <a:rPr lang="en-US" altLang="zh-CN" sz="900" dirty="0">
                  <a:solidFill>
                    <a:schemeClr val="bg1"/>
                  </a:solidFill>
                  <a:latin typeface="Century Gothic" panose="020B0502020202020204" pitchFamily="34" charset="0"/>
                  <a:cs typeface="Arial" panose="020B0604020202020204" pitchFamily="34" charset="0"/>
                </a:rPr>
                <a:t>The concepts national income and national product have roughly the same value and can be used interchangeably if our interest is in their sum total which is measured as the market value of the total output of goods and services of an economy in a given period, usually a year.</a:t>
              </a:r>
            </a:p>
          </p:txBody>
        </p:sp>
      </p:grpSp>
      <p:grpSp>
        <p:nvGrpSpPr>
          <p:cNvPr id="7" name="组合 6"/>
          <p:cNvGrpSpPr/>
          <p:nvPr/>
        </p:nvGrpSpPr>
        <p:grpSpPr>
          <a:xfrm>
            <a:off x="503238" y="1596870"/>
            <a:ext cx="1944526" cy="2898322"/>
            <a:chOff x="503238" y="1596870"/>
            <a:chExt cx="1944526" cy="2898322"/>
          </a:xfrm>
        </p:grpSpPr>
        <p:sp>
          <p:nvSpPr>
            <p:cNvPr id="9" name="矩形 8"/>
            <p:cNvSpPr/>
            <p:nvPr/>
          </p:nvSpPr>
          <p:spPr>
            <a:xfrm>
              <a:off x="503238" y="1596870"/>
              <a:ext cx="1944526" cy="2898322"/>
            </a:xfrm>
            <a:prstGeom prst="rect">
              <a:avLst/>
            </a:prstGeom>
            <a:solidFill>
              <a:schemeClr val="bg1"/>
            </a:solidFill>
            <a:ln w="3175">
              <a:solidFill>
                <a:schemeClr val="bg1">
                  <a:lumMod val="85000"/>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883031" y="1779806"/>
              <a:ext cx="1184940" cy="276999"/>
            </a:xfrm>
            <a:prstGeom prst="rect">
              <a:avLst/>
            </a:prstGeom>
          </p:spPr>
          <p:txBody>
            <a:bodyPr wrap="none">
              <a:spAutoFit/>
            </a:bodyPr>
            <a:lstStyle/>
            <a:p>
              <a:pPr algn="ctr"/>
              <a:r>
                <a:rPr lang="en-US" altLang="zh-CN" sz="1200" dirty="0">
                  <a:solidFill>
                    <a:srgbClr val="0563B8"/>
                  </a:solidFill>
                  <a:latin typeface="Century Gothic" panose="020B0502020202020204" pitchFamily="34" charset="0"/>
                  <a:cs typeface="Arial" panose="020B0604020202020204" pitchFamily="34" charset="0"/>
                </a:rPr>
                <a:t>ADD THE TITLE</a:t>
              </a:r>
            </a:p>
          </p:txBody>
        </p:sp>
        <p:sp>
          <p:nvSpPr>
            <p:cNvPr id="14" name="矩形 13"/>
            <p:cNvSpPr/>
            <p:nvPr/>
          </p:nvSpPr>
          <p:spPr>
            <a:xfrm>
              <a:off x="503238" y="2087582"/>
              <a:ext cx="1944526" cy="547687"/>
            </a:xfrm>
            <a:prstGeom prst="rect">
              <a:avLst/>
            </a:prstGeom>
            <a:solidFill>
              <a:srgbClr val="0563B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934327" y="2150030"/>
              <a:ext cx="1082348" cy="400110"/>
            </a:xfrm>
            <a:prstGeom prst="rect">
              <a:avLst/>
            </a:prstGeom>
          </p:spPr>
          <p:txBody>
            <a:bodyPr wrap="none">
              <a:spAutoFit/>
            </a:bodyPr>
            <a:lstStyle/>
            <a:p>
              <a:r>
                <a:rPr lang="zh-CN" altLang="en-US" sz="2000" dirty="0" smtClean="0">
                  <a:solidFill>
                    <a:schemeClr val="bg1"/>
                  </a:solidFill>
                  <a:latin typeface="Century Gothic" panose="020B0502020202020204" pitchFamily="34" charset="0"/>
                  <a:cs typeface="Arial" panose="020B0604020202020204" pitchFamily="34" charset="0"/>
                </a:rPr>
                <a:t>￥</a:t>
              </a:r>
              <a:r>
                <a:rPr lang="en-US" altLang="zh-CN" sz="2000" dirty="0" smtClean="0">
                  <a:solidFill>
                    <a:schemeClr val="bg1"/>
                  </a:solidFill>
                  <a:latin typeface="Century Gothic" panose="020B0502020202020204" pitchFamily="34" charset="0"/>
                  <a:cs typeface="Arial" panose="020B0604020202020204" pitchFamily="34" charset="0"/>
                </a:rPr>
                <a:t>19.99</a:t>
              </a:r>
              <a:endParaRPr lang="en-US" altLang="zh-CN" sz="2000" dirty="0">
                <a:solidFill>
                  <a:schemeClr val="bg1"/>
                </a:solidFill>
                <a:latin typeface="Century Gothic" panose="020B0502020202020204" pitchFamily="34" charset="0"/>
                <a:cs typeface="Arial" panose="020B0604020202020204" pitchFamily="34" charset="0"/>
              </a:endParaRPr>
            </a:p>
          </p:txBody>
        </p:sp>
        <p:sp>
          <p:nvSpPr>
            <p:cNvPr id="62" name="矩形 61"/>
            <p:cNvSpPr/>
            <p:nvPr/>
          </p:nvSpPr>
          <p:spPr>
            <a:xfrm>
              <a:off x="967188" y="2792115"/>
              <a:ext cx="1016625" cy="253916"/>
            </a:xfrm>
            <a:prstGeom prst="rect">
              <a:avLst/>
            </a:prstGeom>
          </p:spPr>
          <p:txBody>
            <a:bodyPr wrap="none">
              <a:spAutoFit/>
            </a:bodyPr>
            <a:lstStyle/>
            <a:p>
              <a:pPr algn="ctr"/>
              <a:r>
                <a:rPr lang="en-US" altLang="zh-CN" sz="1050" dirty="0" smtClean="0">
                  <a:solidFill>
                    <a:schemeClr val="tx1">
                      <a:lumMod val="75000"/>
                      <a:lumOff val="25000"/>
                    </a:schemeClr>
                  </a:solidFill>
                  <a:latin typeface="Century Gothic" panose="020B0502020202020204" pitchFamily="34" charset="0"/>
                  <a:cs typeface="Arial" panose="020B0604020202020204" pitchFamily="34" charset="0"/>
                </a:rPr>
                <a:t>Add The Title</a:t>
              </a:r>
              <a:endParaRPr lang="en-US" altLang="zh-CN" sz="1050" dirty="0">
                <a:solidFill>
                  <a:schemeClr val="tx1">
                    <a:lumMod val="75000"/>
                    <a:lumOff val="25000"/>
                  </a:schemeClr>
                </a:solidFill>
                <a:latin typeface="Century Gothic" panose="020B0502020202020204" pitchFamily="34" charset="0"/>
                <a:cs typeface="Arial" panose="020B0604020202020204" pitchFamily="34" charset="0"/>
              </a:endParaRPr>
            </a:p>
          </p:txBody>
        </p:sp>
        <p:sp>
          <p:nvSpPr>
            <p:cNvPr id="63" name="矩形 62"/>
            <p:cNvSpPr/>
            <p:nvPr/>
          </p:nvSpPr>
          <p:spPr>
            <a:xfrm>
              <a:off x="967188" y="3251521"/>
              <a:ext cx="1016625" cy="253916"/>
            </a:xfrm>
            <a:prstGeom prst="rect">
              <a:avLst/>
            </a:prstGeom>
          </p:spPr>
          <p:txBody>
            <a:bodyPr wrap="none">
              <a:spAutoFit/>
            </a:bodyPr>
            <a:lstStyle/>
            <a:p>
              <a:pPr algn="ctr"/>
              <a:r>
                <a:rPr lang="en-US" altLang="zh-CN" sz="1050" dirty="0" smtClean="0">
                  <a:solidFill>
                    <a:schemeClr val="tx1">
                      <a:lumMod val="75000"/>
                      <a:lumOff val="25000"/>
                    </a:schemeClr>
                  </a:solidFill>
                  <a:latin typeface="Century Gothic" panose="020B0502020202020204" pitchFamily="34" charset="0"/>
                  <a:cs typeface="Arial" panose="020B0604020202020204" pitchFamily="34" charset="0"/>
                </a:rPr>
                <a:t>Add The Title</a:t>
              </a:r>
              <a:endParaRPr lang="en-US" altLang="zh-CN" sz="1050" dirty="0">
                <a:solidFill>
                  <a:schemeClr val="tx1">
                    <a:lumMod val="75000"/>
                    <a:lumOff val="25000"/>
                  </a:schemeClr>
                </a:solidFill>
                <a:latin typeface="Century Gothic" panose="020B0502020202020204" pitchFamily="34" charset="0"/>
                <a:cs typeface="Arial" panose="020B0604020202020204" pitchFamily="34" charset="0"/>
              </a:endParaRPr>
            </a:p>
          </p:txBody>
        </p:sp>
        <p:sp>
          <p:nvSpPr>
            <p:cNvPr id="64" name="矩形 63"/>
            <p:cNvSpPr/>
            <p:nvPr/>
          </p:nvSpPr>
          <p:spPr>
            <a:xfrm>
              <a:off x="967188" y="3710927"/>
              <a:ext cx="1016625" cy="253916"/>
            </a:xfrm>
            <a:prstGeom prst="rect">
              <a:avLst/>
            </a:prstGeom>
          </p:spPr>
          <p:txBody>
            <a:bodyPr wrap="none">
              <a:spAutoFit/>
            </a:bodyPr>
            <a:lstStyle/>
            <a:p>
              <a:pPr algn="ctr"/>
              <a:r>
                <a:rPr lang="en-US" altLang="zh-CN" sz="1050" dirty="0" smtClean="0">
                  <a:solidFill>
                    <a:schemeClr val="tx1">
                      <a:lumMod val="75000"/>
                      <a:lumOff val="25000"/>
                    </a:schemeClr>
                  </a:solidFill>
                  <a:latin typeface="Century Gothic" panose="020B0502020202020204" pitchFamily="34" charset="0"/>
                  <a:cs typeface="Arial" panose="020B0604020202020204" pitchFamily="34" charset="0"/>
                </a:rPr>
                <a:t>Add The Title</a:t>
              </a:r>
              <a:endParaRPr lang="en-US" altLang="zh-CN" sz="1050" dirty="0">
                <a:solidFill>
                  <a:schemeClr val="tx1">
                    <a:lumMod val="75000"/>
                    <a:lumOff val="25000"/>
                  </a:schemeClr>
                </a:solidFill>
                <a:latin typeface="Century Gothic" panose="020B0502020202020204" pitchFamily="34" charset="0"/>
                <a:cs typeface="Arial" panose="020B0604020202020204" pitchFamily="34" charset="0"/>
              </a:endParaRPr>
            </a:p>
          </p:txBody>
        </p:sp>
        <p:sp>
          <p:nvSpPr>
            <p:cNvPr id="65" name="矩形 64"/>
            <p:cNvSpPr/>
            <p:nvPr/>
          </p:nvSpPr>
          <p:spPr>
            <a:xfrm>
              <a:off x="967188" y="4170331"/>
              <a:ext cx="1016625" cy="253916"/>
            </a:xfrm>
            <a:prstGeom prst="rect">
              <a:avLst/>
            </a:prstGeom>
          </p:spPr>
          <p:txBody>
            <a:bodyPr wrap="none">
              <a:spAutoFit/>
            </a:bodyPr>
            <a:lstStyle/>
            <a:p>
              <a:pPr algn="ctr"/>
              <a:r>
                <a:rPr lang="en-US" altLang="zh-CN" sz="1050" dirty="0" smtClean="0">
                  <a:solidFill>
                    <a:schemeClr val="tx1">
                      <a:lumMod val="75000"/>
                      <a:lumOff val="25000"/>
                    </a:schemeClr>
                  </a:solidFill>
                  <a:latin typeface="Century Gothic" panose="020B0502020202020204" pitchFamily="34" charset="0"/>
                  <a:cs typeface="Arial" panose="020B0604020202020204" pitchFamily="34" charset="0"/>
                </a:rPr>
                <a:t>Add The Title</a:t>
              </a:r>
              <a:endParaRPr lang="en-US" altLang="zh-CN" sz="1050" dirty="0">
                <a:solidFill>
                  <a:schemeClr val="tx1">
                    <a:lumMod val="75000"/>
                    <a:lumOff val="25000"/>
                  </a:schemeClr>
                </a:solidFill>
                <a:latin typeface="Century Gothic" panose="020B0502020202020204" pitchFamily="34" charset="0"/>
                <a:cs typeface="Arial" panose="020B0604020202020204" pitchFamily="34" charset="0"/>
              </a:endParaRPr>
            </a:p>
          </p:txBody>
        </p:sp>
        <p:cxnSp>
          <p:nvCxnSpPr>
            <p:cNvPr id="4" name="直接连接符 3"/>
            <p:cNvCxnSpPr/>
            <p:nvPr/>
          </p:nvCxnSpPr>
          <p:spPr>
            <a:xfrm>
              <a:off x="611611" y="3148776"/>
              <a:ext cx="1727780"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611611" y="3608182"/>
              <a:ext cx="1727780"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611611" y="4067588"/>
              <a:ext cx="1727780"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9" name="组合 68"/>
          <p:cNvGrpSpPr/>
          <p:nvPr/>
        </p:nvGrpSpPr>
        <p:grpSpPr>
          <a:xfrm>
            <a:off x="4628728" y="1596870"/>
            <a:ext cx="1944526" cy="2898322"/>
            <a:chOff x="503238" y="1596870"/>
            <a:chExt cx="1944526" cy="2898322"/>
          </a:xfrm>
        </p:grpSpPr>
        <p:sp>
          <p:nvSpPr>
            <p:cNvPr id="70" name="矩形 69"/>
            <p:cNvSpPr/>
            <p:nvPr/>
          </p:nvSpPr>
          <p:spPr>
            <a:xfrm>
              <a:off x="503238" y="1596870"/>
              <a:ext cx="1944526" cy="2898322"/>
            </a:xfrm>
            <a:prstGeom prst="rect">
              <a:avLst/>
            </a:prstGeom>
            <a:solidFill>
              <a:schemeClr val="bg1"/>
            </a:solidFill>
            <a:ln w="3175">
              <a:solidFill>
                <a:schemeClr val="bg1">
                  <a:lumMod val="85000"/>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70"/>
            <p:cNvSpPr/>
            <p:nvPr/>
          </p:nvSpPr>
          <p:spPr>
            <a:xfrm>
              <a:off x="883031" y="1779806"/>
              <a:ext cx="1184940" cy="276999"/>
            </a:xfrm>
            <a:prstGeom prst="rect">
              <a:avLst/>
            </a:prstGeom>
          </p:spPr>
          <p:txBody>
            <a:bodyPr wrap="none">
              <a:spAutoFit/>
            </a:bodyPr>
            <a:lstStyle/>
            <a:p>
              <a:pPr algn="ctr"/>
              <a:r>
                <a:rPr lang="en-US" altLang="zh-CN" sz="1200" dirty="0">
                  <a:solidFill>
                    <a:srgbClr val="0563B8"/>
                  </a:solidFill>
                  <a:latin typeface="Century Gothic" panose="020B0502020202020204" pitchFamily="34" charset="0"/>
                  <a:cs typeface="Arial" panose="020B0604020202020204" pitchFamily="34" charset="0"/>
                </a:rPr>
                <a:t>ADD THE TITLE</a:t>
              </a:r>
            </a:p>
          </p:txBody>
        </p:sp>
        <p:sp>
          <p:nvSpPr>
            <p:cNvPr id="72" name="矩形 71"/>
            <p:cNvSpPr/>
            <p:nvPr/>
          </p:nvSpPr>
          <p:spPr>
            <a:xfrm>
              <a:off x="503238" y="2087582"/>
              <a:ext cx="1944526" cy="547687"/>
            </a:xfrm>
            <a:prstGeom prst="rect">
              <a:avLst/>
            </a:prstGeom>
            <a:solidFill>
              <a:srgbClr val="0563B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72"/>
            <p:cNvSpPr/>
            <p:nvPr/>
          </p:nvSpPr>
          <p:spPr>
            <a:xfrm>
              <a:off x="934327" y="2150030"/>
              <a:ext cx="1082348" cy="400110"/>
            </a:xfrm>
            <a:prstGeom prst="rect">
              <a:avLst/>
            </a:prstGeom>
          </p:spPr>
          <p:txBody>
            <a:bodyPr wrap="none">
              <a:spAutoFit/>
            </a:bodyPr>
            <a:lstStyle/>
            <a:p>
              <a:r>
                <a:rPr lang="zh-CN" altLang="en-US" sz="2000" dirty="0" smtClean="0">
                  <a:solidFill>
                    <a:schemeClr val="bg1"/>
                  </a:solidFill>
                  <a:latin typeface="Century Gothic" panose="020B0502020202020204" pitchFamily="34" charset="0"/>
                  <a:cs typeface="Arial" panose="020B0604020202020204" pitchFamily="34" charset="0"/>
                </a:rPr>
                <a:t>￥</a:t>
              </a:r>
              <a:r>
                <a:rPr lang="en-US" altLang="zh-CN" sz="2000" dirty="0" smtClean="0">
                  <a:solidFill>
                    <a:schemeClr val="bg1"/>
                  </a:solidFill>
                  <a:latin typeface="Century Gothic" panose="020B0502020202020204" pitchFamily="34" charset="0"/>
                  <a:cs typeface="Arial" panose="020B0604020202020204" pitchFamily="34" charset="0"/>
                </a:rPr>
                <a:t>30.89</a:t>
              </a:r>
              <a:endParaRPr lang="en-US" altLang="zh-CN" sz="2000" dirty="0">
                <a:solidFill>
                  <a:schemeClr val="bg1"/>
                </a:solidFill>
                <a:latin typeface="Century Gothic" panose="020B0502020202020204" pitchFamily="34" charset="0"/>
                <a:cs typeface="Arial" panose="020B0604020202020204" pitchFamily="34" charset="0"/>
              </a:endParaRPr>
            </a:p>
          </p:txBody>
        </p:sp>
        <p:sp>
          <p:nvSpPr>
            <p:cNvPr id="74" name="矩形 73"/>
            <p:cNvSpPr/>
            <p:nvPr/>
          </p:nvSpPr>
          <p:spPr>
            <a:xfrm>
              <a:off x="967188" y="2792115"/>
              <a:ext cx="1016625" cy="253916"/>
            </a:xfrm>
            <a:prstGeom prst="rect">
              <a:avLst/>
            </a:prstGeom>
          </p:spPr>
          <p:txBody>
            <a:bodyPr wrap="none">
              <a:spAutoFit/>
            </a:bodyPr>
            <a:lstStyle/>
            <a:p>
              <a:pPr algn="ctr"/>
              <a:r>
                <a:rPr lang="en-US" altLang="zh-CN" sz="1050" dirty="0" smtClean="0">
                  <a:solidFill>
                    <a:schemeClr val="tx1">
                      <a:lumMod val="75000"/>
                      <a:lumOff val="25000"/>
                    </a:schemeClr>
                  </a:solidFill>
                  <a:latin typeface="Century Gothic" panose="020B0502020202020204" pitchFamily="34" charset="0"/>
                  <a:cs typeface="Arial" panose="020B0604020202020204" pitchFamily="34" charset="0"/>
                </a:rPr>
                <a:t>Add The Title</a:t>
              </a:r>
              <a:endParaRPr lang="en-US" altLang="zh-CN" sz="1050" dirty="0">
                <a:solidFill>
                  <a:schemeClr val="tx1">
                    <a:lumMod val="75000"/>
                    <a:lumOff val="25000"/>
                  </a:schemeClr>
                </a:solidFill>
                <a:latin typeface="Century Gothic" panose="020B0502020202020204" pitchFamily="34" charset="0"/>
                <a:cs typeface="Arial" panose="020B0604020202020204" pitchFamily="34" charset="0"/>
              </a:endParaRPr>
            </a:p>
          </p:txBody>
        </p:sp>
        <p:sp>
          <p:nvSpPr>
            <p:cNvPr id="75" name="矩形 74"/>
            <p:cNvSpPr/>
            <p:nvPr/>
          </p:nvSpPr>
          <p:spPr>
            <a:xfrm>
              <a:off x="967188" y="3251521"/>
              <a:ext cx="1016625" cy="253916"/>
            </a:xfrm>
            <a:prstGeom prst="rect">
              <a:avLst/>
            </a:prstGeom>
          </p:spPr>
          <p:txBody>
            <a:bodyPr wrap="none">
              <a:spAutoFit/>
            </a:bodyPr>
            <a:lstStyle/>
            <a:p>
              <a:pPr algn="ctr"/>
              <a:r>
                <a:rPr lang="en-US" altLang="zh-CN" sz="1050" dirty="0" smtClean="0">
                  <a:solidFill>
                    <a:schemeClr val="tx1">
                      <a:lumMod val="75000"/>
                      <a:lumOff val="25000"/>
                    </a:schemeClr>
                  </a:solidFill>
                  <a:latin typeface="Century Gothic" panose="020B0502020202020204" pitchFamily="34" charset="0"/>
                  <a:cs typeface="Arial" panose="020B0604020202020204" pitchFamily="34" charset="0"/>
                </a:rPr>
                <a:t>Add The Title</a:t>
              </a:r>
              <a:endParaRPr lang="en-US" altLang="zh-CN" sz="1050" dirty="0">
                <a:solidFill>
                  <a:schemeClr val="tx1">
                    <a:lumMod val="75000"/>
                    <a:lumOff val="25000"/>
                  </a:schemeClr>
                </a:solidFill>
                <a:latin typeface="Century Gothic" panose="020B0502020202020204" pitchFamily="34" charset="0"/>
                <a:cs typeface="Arial" panose="020B0604020202020204" pitchFamily="34" charset="0"/>
              </a:endParaRPr>
            </a:p>
          </p:txBody>
        </p:sp>
        <p:sp>
          <p:nvSpPr>
            <p:cNvPr id="76" name="矩形 75"/>
            <p:cNvSpPr/>
            <p:nvPr/>
          </p:nvSpPr>
          <p:spPr>
            <a:xfrm>
              <a:off x="967188" y="3710927"/>
              <a:ext cx="1016625" cy="253916"/>
            </a:xfrm>
            <a:prstGeom prst="rect">
              <a:avLst/>
            </a:prstGeom>
          </p:spPr>
          <p:txBody>
            <a:bodyPr wrap="none">
              <a:spAutoFit/>
            </a:bodyPr>
            <a:lstStyle/>
            <a:p>
              <a:pPr algn="ctr"/>
              <a:r>
                <a:rPr lang="en-US" altLang="zh-CN" sz="1050" dirty="0" smtClean="0">
                  <a:solidFill>
                    <a:schemeClr val="tx1">
                      <a:lumMod val="75000"/>
                      <a:lumOff val="25000"/>
                    </a:schemeClr>
                  </a:solidFill>
                  <a:latin typeface="Century Gothic" panose="020B0502020202020204" pitchFamily="34" charset="0"/>
                  <a:cs typeface="Arial" panose="020B0604020202020204" pitchFamily="34" charset="0"/>
                </a:rPr>
                <a:t>Add The Title</a:t>
              </a:r>
              <a:endParaRPr lang="en-US" altLang="zh-CN" sz="1050" dirty="0">
                <a:solidFill>
                  <a:schemeClr val="tx1">
                    <a:lumMod val="75000"/>
                    <a:lumOff val="25000"/>
                  </a:schemeClr>
                </a:solidFill>
                <a:latin typeface="Century Gothic" panose="020B0502020202020204" pitchFamily="34" charset="0"/>
                <a:cs typeface="Arial" panose="020B0604020202020204" pitchFamily="34" charset="0"/>
              </a:endParaRPr>
            </a:p>
          </p:txBody>
        </p:sp>
        <p:sp>
          <p:nvSpPr>
            <p:cNvPr id="77" name="矩形 76"/>
            <p:cNvSpPr/>
            <p:nvPr/>
          </p:nvSpPr>
          <p:spPr>
            <a:xfrm>
              <a:off x="967188" y="4170331"/>
              <a:ext cx="1016625" cy="253916"/>
            </a:xfrm>
            <a:prstGeom prst="rect">
              <a:avLst/>
            </a:prstGeom>
          </p:spPr>
          <p:txBody>
            <a:bodyPr wrap="none">
              <a:spAutoFit/>
            </a:bodyPr>
            <a:lstStyle/>
            <a:p>
              <a:pPr algn="ctr"/>
              <a:r>
                <a:rPr lang="en-US" altLang="zh-CN" sz="1050" dirty="0" smtClean="0">
                  <a:solidFill>
                    <a:schemeClr val="tx1">
                      <a:lumMod val="75000"/>
                      <a:lumOff val="25000"/>
                    </a:schemeClr>
                  </a:solidFill>
                  <a:latin typeface="Century Gothic" panose="020B0502020202020204" pitchFamily="34" charset="0"/>
                  <a:cs typeface="Arial" panose="020B0604020202020204" pitchFamily="34" charset="0"/>
                </a:rPr>
                <a:t>Add The Title</a:t>
              </a:r>
              <a:endParaRPr lang="en-US" altLang="zh-CN" sz="1050" dirty="0">
                <a:solidFill>
                  <a:schemeClr val="tx1">
                    <a:lumMod val="75000"/>
                    <a:lumOff val="25000"/>
                  </a:schemeClr>
                </a:solidFill>
                <a:latin typeface="Century Gothic" panose="020B0502020202020204" pitchFamily="34" charset="0"/>
                <a:cs typeface="Arial" panose="020B0604020202020204" pitchFamily="34" charset="0"/>
              </a:endParaRPr>
            </a:p>
          </p:txBody>
        </p:sp>
        <p:cxnSp>
          <p:nvCxnSpPr>
            <p:cNvPr id="78" name="直接连接符 77"/>
            <p:cNvCxnSpPr/>
            <p:nvPr/>
          </p:nvCxnSpPr>
          <p:spPr>
            <a:xfrm>
              <a:off x="611611" y="3148776"/>
              <a:ext cx="1727780"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611611" y="3608182"/>
              <a:ext cx="1727780"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611611" y="4067588"/>
              <a:ext cx="1727780"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81" name="组合 80"/>
          <p:cNvGrpSpPr/>
          <p:nvPr/>
        </p:nvGrpSpPr>
        <p:grpSpPr>
          <a:xfrm>
            <a:off x="6691474" y="1596870"/>
            <a:ext cx="1944526" cy="2898322"/>
            <a:chOff x="6691474" y="1596870"/>
            <a:chExt cx="1944526" cy="2898322"/>
          </a:xfrm>
        </p:grpSpPr>
        <p:sp>
          <p:nvSpPr>
            <p:cNvPr id="53" name="矩形 52"/>
            <p:cNvSpPr/>
            <p:nvPr/>
          </p:nvSpPr>
          <p:spPr>
            <a:xfrm>
              <a:off x="6691474" y="1596870"/>
              <a:ext cx="1944526" cy="2898322"/>
            </a:xfrm>
            <a:prstGeom prst="rect">
              <a:avLst/>
            </a:prstGeom>
            <a:solidFill>
              <a:srgbClr val="0563B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6788253" y="2823778"/>
              <a:ext cx="1785994" cy="1615827"/>
            </a:xfrm>
            <a:prstGeom prst="rect">
              <a:avLst/>
            </a:prstGeom>
          </p:spPr>
          <p:txBody>
            <a:bodyPr wrap="square">
              <a:spAutoFit/>
            </a:bodyPr>
            <a:lstStyle/>
            <a:p>
              <a:pPr algn="ctr"/>
              <a:r>
                <a:rPr lang="en-US" altLang="zh-CN" sz="900" dirty="0">
                  <a:solidFill>
                    <a:schemeClr val="bg1"/>
                  </a:solidFill>
                  <a:latin typeface="Century Gothic" panose="020B0502020202020204" pitchFamily="34" charset="0"/>
                  <a:cs typeface="Arial" panose="020B0604020202020204" pitchFamily="34" charset="0"/>
                </a:rPr>
                <a:t>The concepts national income and national product have roughly the same value and can be used interchangeably if our interest is in their sum total which is measured as the market value of the total output of goods and services of an economy in a given period, usually a year.</a:t>
              </a:r>
            </a:p>
          </p:txBody>
        </p:sp>
        <p:grpSp>
          <p:nvGrpSpPr>
            <p:cNvPr id="42" name="组合 41"/>
            <p:cNvGrpSpPr/>
            <p:nvPr/>
          </p:nvGrpSpPr>
          <p:grpSpPr>
            <a:xfrm>
              <a:off x="7285695" y="1801960"/>
              <a:ext cx="756084" cy="729740"/>
              <a:chOff x="11834813" y="3744913"/>
              <a:chExt cx="455613" cy="439738"/>
            </a:xfrm>
            <a:solidFill>
              <a:schemeClr val="bg1"/>
            </a:solidFill>
          </p:grpSpPr>
          <p:sp>
            <p:nvSpPr>
              <p:cNvPr id="43" name="Freeform 11"/>
              <p:cNvSpPr>
                <a:spLocks/>
              </p:cNvSpPr>
              <p:nvPr/>
            </p:nvSpPr>
            <p:spPr bwMode="auto">
              <a:xfrm>
                <a:off x="11834813" y="3763963"/>
                <a:ext cx="455613" cy="300038"/>
              </a:xfrm>
              <a:custGeom>
                <a:avLst/>
                <a:gdLst>
                  <a:gd name="T0" fmla="*/ 263 w 287"/>
                  <a:gd name="T1" fmla="*/ 189 h 189"/>
                  <a:gd name="T2" fmla="*/ 78 w 287"/>
                  <a:gd name="T3" fmla="*/ 189 h 189"/>
                  <a:gd name="T4" fmla="*/ 31 w 287"/>
                  <a:gd name="T5" fmla="*/ 18 h 189"/>
                  <a:gd name="T6" fmla="*/ 0 w 287"/>
                  <a:gd name="T7" fmla="*/ 18 h 189"/>
                  <a:gd name="T8" fmla="*/ 0 w 287"/>
                  <a:gd name="T9" fmla="*/ 0 h 189"/>
                  <a:gd name="T10" fmla="*/ 45 w 287"/>
                  <a:gd name="T11" fmla="*/ 0 h 189"/>
                  <a:gd name="T12" fmla="*/ 92 w 287"/>
                  <a:gd name="T13" fmla="*/ 170 h 189"/>
                  <a:gd name="T14" fmla="*/ 249 w 287"/>
                  <a:gd name="T15" fmla="*/ 170 h 189"/>
                  <a:gd name="T16" fmla="*/ 263 w 287"/>
                  <a:gd name="T17" fmla="*/ 85 h 189"/>
                  <a:gd name="T18" fmla="*/ 114 w 287"/>
                  <a:gd name="T19" fmla="*/ 85 h 189"/>
                  <a:gd name="T20" fmla="*/ 114 w 287"/>
                  <a:gd name="T21" fmla="*/ 66 h 189"/>
                  <a:gd name="T22" fmla="*/ 287 w 287"/>
                  <a:gd name="T23" fmla="*/ 66 h 189"/>
                  <a:gd name="T24" fmla="*/ 263 w 287"/>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7" h="189">
                    <a:moveTo>
                      <a:pt x="263" y="189"/>
                    </a:moveTo>
                    <a:lnTo>
                      <a:pt x="78" y="189"/>
                    </a:lnTo>
                    <a:lnTo>
                      <a:pt x="31" y="18"/>
                    </a:lnTo>
                    <a:lnTo>
                      <a:pt x="0" y="18"/>
                    </a:lnTo>
                    <a:lnTo>
                      <a:pt x="0" y="0"/>
                    </a:lnTo>
                    <a:lnTo>
                      <a:pt x="45" y="0"/>
                    </a:lnTo>
                    <a:lnTo>
                      <a:pt x="92" y="170"/>
                    </a:lnTo>
                    <a:lnTo>
                      <a:pt x="249" y="170"/>
                    </a:lnTo>
                    <a:lnTo>
                      <a:pt x="263" y="85"/>
                    </a:lnTo>
                    <a:lnTo>
                      <a:pt x="114" y="85"/>
                    </a:lnTo>
                    <a:lnTo>
                      <a:pt x="114" y="66"/>
                    </a:lnTo>
                    <a:lnTo>
                      <a:pt x="287" y="66"/>
                    </a:lnTo>
                    <a:lnTo>
                      <a:pt x="263" y="1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12"/>
              <p:cNvSpPr>
                <a:spLocks noEditPoints="1"/>
              </p:cNvSpPr>
              <p:nvPr/>
            </p:nvSpPr>
            <p:spPr bwMode="auto">
              <a:xfrm>
                <a:off x="11955463" y="4094163"/>
                <a:ext cx="90488" cy="90488"/>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8 h 24"/>
                  <a:gd name="T12" fmla="*/ 8 w 24"/>
                  <a:gd name="T13" fmla="*/ 12 h 24"/>
                  <a:gd name="T14" fmla="*/ 12 w 24"/>
                  <a:gd name="T15" fmla="*/ 16 h 24"/>
                  <a:gd name="T16" fmla="*/ 16 w 24"/>
                  <a:gd name="T17" fmla="*/ 12 h 24"/>
                  <a:gd name="T18" fmla="*/ 12 w 24"/>
                  <a:gd name="T19"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5" y="24"/>
                      <a:pt x="0" y="19"/>
                      <a:pt x="0" y="12"/>
                    </a:cubicBezTo>
                    <a:cubicBezTo>
                      <a:pt x="0" y="5"/>
                      <a:pt x="5" y="0"/>
                      <a:pt x="12" y="0"/>
                    </a:cubicBezTo>
                    <a:cubicBezTo>
                      <a:pt x="19" y="0"/>
                      <a:pt x="24" y="5"/>
                      <a:pt x="24" y="12"/>
                    </a:cubicBezTo>
                    <a:cubicBezTo>
                      <a:pt x="24" y="19"/>
                      <a:pt x="19" y="24"/>
                      <a:pt x="12" y="24"/>
                    </a:cubicBezTo>
                    <a:moveTo>
                      <a:pt x="12" y="8"/>
                    </a:moveTo>
                    <a:cubicBezTo>
                      <a:pt x="10" y="8"/>
                      <a:pt x="8" y="10"/>
                      <a:pt x="8" y="12"/>
                    </a:cubicBezTo>
                    <a:cubicBezTo>
                      <a:pt x="8" y="14"/>
                      <a:pt x="10" y="16"/>
                      <a:pt x="12" y="16"/>
                    </a:cubicBezTo>
                    <a:cubicBezTo>
                      <a:pt x="14" y="16"/>
                      <a:pt x="16" y="14"/>
                      <a:pt x="16" y="12"/>
                    </a:cubicBezTo>
                    <a:cubicBezTo>
                      <a:pt x="16" y="10"/>
                      <a:pt x="14" y="8"/>
                      <a:pt x="12"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13"/>
              <p:cNvSpPr>
                <a:spLocks noEditPoints="1"/>
              </p:cNvSpPr>
              <p:nvPr/>
            </p:nvSpPr>
            <p:spPr bwMode="auto">
              <a:xfrm>
                <a:off x="12150725" y="4094163"/>
                <a:ext cx="90488" cy="90488"/>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8 h 24"/>
                  <a:gd name="T12" fmla="*/ 8 w 24"/>
                  <a:gd name="T13" fmla="*/ 12 h 24"/>
                  <a:gd name="T14" fmla="*/ 12 w 24"/>
                  <a:gd name="T15" fmla="*/ 16 h 24"/>
                  <a:gd name="T16" fmla="*/ 16 w 24"/>
                  <a:gd name="T17" fmla="*/ 12 h 24"/>
                  <a:gd name="T18" fmla="*/ 12 w 24"/>
                  <a:gd name="T19"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5" y="24"/>
                      <a:pt x="0" y="19"/>
                      <a:pt x="0" y="12"/>
                    </a:cubicBezTo>
                    <a:cubicBezTo>
                      <a:pt x="0" y="5"/>
                      <a:pt x="5" y="0"/>
                      <a:pt x="12" y="0"/>
                    </a:cubicBezTo>
                    <a:cubicBezTo>
                      <a:pt x="19" y="0"/>
                      <a:pt x="24" y="5"/>
                      <a:pt x="24" y="12"/>
                    </a:cubicBezTo>
                    <a:cubicBezTo>
                      <a:pt x="24" y="19"/>
                      <a:pt x="19" y="24"/>
                      <a:pt x="12" y="24"/>
                    </a:cubicBezTo>
                    <a:moveTo>
                      <a:pt x="12" y="8"/>
                    </a:moveTo>
                    <a:cubicBezTo>
                      <a:pt x="10" y="8"/>
                      <a:pt x="8" y="10"/>
                      <a:pt x="8" y="12"/>
                    </a:cubicBezTo>
                    <a:cubicBezTo>
                      <a:pt x="8" y="14"/>
                      <a:pt x="10" y="16"/>
                      <a:pt x="12" y="16"/>
                    </a:cubicBezTo>
                    <a:cubicBezTo>
                      <a:pt x="14" y="16"/>
                      <a:pt x="16" y="14"/>
                      <a:pt x="16" y="12"/>
                    </a:cubicBezTo>
                    <a:cubicBezTo>
                      <a:pt x="16" y="10"/>
                      <a:pt x="14" y="8"/>
                      <a:pt x="12"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Rectangle 14"/>
              <p:cNvSpPr>
                <a:spLocks noChangeArrowheads="1"/>
              </p:cNvSpPr>
              <p:nvPr/>
            </p:nvSpPr>
            <p:spPr bwMode="auto">
              <a:xfrm>
                <a:off x="12045950" y="3929063"/>
                <a:ext cx="30163" cy="74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Rectangle 15"/>
              <p:cNvSpPr>
                <a:spLocks noChangeArrowheads="1"/>
              </p:cNvSpPr>
              <p:nvPr/>
            </p:nvSpPr>
            <p:spPr bwMode="auto">
              <a:xfrm>
                <a:off x="12136438" y="3929063"/>
                <a:ext cx="30163" cy="74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16"/>
              <p:cNvSpPr>
                <a:spLocks/>
              </p:cNvSpPr>
              <p:nvPr/>
            </p:nvSpPr>
            <p:spPr bwMode="auto">
              <a:xfrm>
                <a:off x="12015788" y="3763963"/>
                <a:ext cx="107950" cy="74613"/>
              </a:xfrm>
              <a:custGeom>
                <a:avLst/>
                <a:gdLst>
                  <a:gd name="T0" fmla="*/ 19 w 68"/>
                  <a:gd name="T1" fmla="*/ 47 h 47"/>
                  <a:gd name="T2" fmla="*/ 0 w 68"/>
                  <a:gd name="T3" fmla="*/ 47 h 47"/>
                  <a:gd name="T4" fmla="*/ 0 w 68"/>
                  <a:gd name="T5" fmla="*/ 21 h 47"/>
                  <a:gd name="T6" fmla="*/ 64 w 68"/>
                  <a:gd name="T7" fmla="*/ 0 h 47"/>
                  <a:gd name="T8" fmla="*/ 68 w 68"/>
                  <a:gd name="T9" fmla="*/ 18 h 47"/>
                  <a:gd name="T10" fmla="*/ 19 w 68"/>
                  <a:gd name="T11" fmla="*/ 35 h 47"/>
                  <a:gd name="T12" fmla="*/ 19 w 68"/>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68" h="47">
                    <a:moveTo>
                      <a:pt x="19" y="47"/>
                    </a:moveTo>
                    <a:lnTo>
                      <a:pt x="0" y="47"/>
                    </a:lnTo>
                    <a:lnTo>
                      <a:pt x="0" y="21"/>
                    </a:lnTo>
                    <a:lnTo>
                      <a:pt x="64" y="0"/>
                    </a:lnTo>
                    <a:lnTo>
                      <a:pt x="68" y="18"/>
                    </a:lnTo>
                    <a:lnTo>
                      <a:pt x="19" y="35"/>
                    </a:lnTo>
                    <a:lnTo>
                      <a:pt x="19"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17"/>
              <p:cNvSpPr>
                <a:spLocks/>
              </p:cNvSpPr>
              <p:nvPr/>
            </p:nvSpPr>
            <p:spPr bwMode="auto">
              <a:xfrm>
                <a:off x="12106275" y="3744913"/>
                <a:ext cx="149225" cy="93663"/>
              </a:xfrm>
              <a:custGeom>
                <a:avLst/>
                <a:gdLst>
                  <a:gd name="T0" fmla="*/ 94 w 94"/>
                  <a:gd name="T1" fmla="*/ 59 h 59"/>
                  <a:gd name="T2" fmla="*/ 75 w 94"/>
                  <a:gd name="T3" fmla="*/ 59 h 59"/>
                  <a:gd name="T4" fmla="*/ 75 w 94"/>
                  <a:gd name="T5" fmla="*/ 38 h 59"/>
                  <a:gd name="T6" fmla="*/ 19 w 94"/>
                  <a:gd name="T7" fmla="*/ 23 h 59"/>
                  <a:gd name="T8" fmla="*/ 19 w 94"/>
                  <a:gd name="T9" fmla="*/ 59 h 59"/>
                  <a:gd name="T10" fmla="*/ 0 w 94"/>
                  <a:gd name="T11" fmla="*/ 59 h 59"/>
                  <a:gd name="T12" fmla="*/ 0 w 94"/>
                  <a:gd name="T13" fmla="*/ 0 h 59"/>
                  <a:gd name="T14" fmla="*/ 94 w 94"/>
                  <a:gd name="T15" fmla="*/ 23 h 59"/>
                  <a:gd name="T16" fmla="*/ 94 w 94"/>
                  <a:gd name="T17"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59">
                    <a:moveTo>
                      <a:pt x="94" y="59"/>
                    </a:moveTo>
                    <a:lnTo>
                      <a:pt x="75" y="59"/>
                    </a:lnTo>
                    <a:lnTo>
                      <a:pt x="75" y="38"/>
                    </a:lnTo>
                    <a:lnTo>
                      <a:pt x="19" y="23"/>
                    </a:lnTo>
                    <a:lnTo>
                      <a:pt x="19" y="59"/>
                    </a:lnTo>
                    <a:lnTo>
                      <a:pt x="0" y="59"/>
                    </a:lnTo>
                    <a:lnTo>
                      <a:pt x="0" y="0"/>
                    </a:lnTo>
                    <a:lnTo>
                      <a:pt x="94" y="23"/>
                    </a:lnTo>
                    <a:lnTo>
                      <a:pt x="94"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56" name="组合 55"/>
          <p:cNvGrpSpPr/>
          <p:nvPr/>
        </p:nvGrpSpPr>
        <p:grpSpPr>
          <a:xfrm>
            <a:off x="8892480" y="411510"/>
            <a:ext cx="251520" cy="661800"/>
            <a:chOff x="8892480" y="411510"/>
            <a:chExt cx="251520" cy="661800"/>
          </a:xfrm>
        </p:grpSpPr>
        <p:sp>
          <p:nvSpPr>
            <p:cNvPr id="57" name="矩形 56"/>
            <p:cNvSpPr/>
            <p:nvPr/>
          </p:nvSpPr>
          <p:spPr>
            <a:xfrm>
              <a:off x="8892480" y="411510"/>
              <a:ext cx="251520" cy="661800"/>
            </a:xfrm>
            <a:prstGeom prst="rect">
              <a:avLst/>
            </a:prstGeom>
            <a:solidFill>
              <a:srgbClr val="00A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文本框 19"/>
            <p:cNvSpPr txBox="1"/>
            <p:nvPr/>
          </p:nvSpPr>
          <p:spPr>
            <a:xfrm rot="5400000">
              <a:off x="8688849" y="634418"/>
              <a:ext cx="658780" cy="215444"/>
            </a:xfrm>
            <a:prstGeom prst="rect">
              <a:avLst/>
            </a:prstGeom>
            <a:noFill/>
          </p:spPr>
          <p:txBody>
            <a:bodyPr wrap="square" rtlCol="0">
              <a:spAutoFit/>
            </a:bodyPr>
            <a:lstStyle/>
            <a:p>
              <a:r>
                <a:rPr lang="en-US" altLang="zh-CN" sz="800" dirty="0" smtClean="0">
                  <a:solidFill>
                    <a:schemeClr val="bg1"/>
                  </a:solidFill>
                  <a:latin typeface="Century Gothic" panose="020B0502020202020204" pitchFamily="34" charset="0"/>
                </a:rPr>
                <a:t>PAGE   09</a:t>
              </a:r>
              <a:endParaRPr lang="zh-CN" altLang="en-US" sz="800" dirty="0">
                <a:solidFill>
                  <a:schemeClr val="bg1"/>
                </a:solidFill>
                <a:latin typeface="Century Gothic" panose="020B0502020202020204" pitchFamily="34" charset="0"/>
              </a:endParaRPr>
            </a:p>
          </p:txBody>
        </p:sp>
        <p:grpSp>
          <p:nvGrpSpPr>
            <p:cNvPr id="59" name="组合 58"/>
            <p:cNvGrpSpPr/>
            <p:nvPr/>
          </p:nvGrpSpPr>
          <p:grpSpPr>
            <a:xfrm>
              <a:off x="8964240" y="819459"/>
              <a:ext cx="108000" cy="7834"/>
              <a:chOff x="8953171" y="848034"/>
              <a:chExt cx="130138" cy="7834"/>
            </a:xfrm>
          </p:grpSpPr>
          <p:cxnSp>
            <p:nvCxnSpPr>
              <p:cNvPr id="60" name="直接连接符 59"/>
              <p:cNvCxnSpPr/>
              <p:nvPr/>
            </p:nvCxnSpPr>
            <p:spPr>
              <a:xfrm>
                <a:off x="8953171" y="855868"/>
                <a:ext cx="130138" cy="0"/>
              </a:xfrm>
              <a:prstGeom prst="line">
                <a:avLst/>
              </a:prstGeom>
              <a:ln w="3175">
                <a:solidFill>
                  <a:srgbClr val="008B8E"/>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8953171" y="848034"/>
                <a:ext cx="13013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067699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12" presetClass="entr" presetSubtype="4"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p:tgtEl>
                                          <p:spTgt spid="7"/>
                                        </p:tgtEl>
                                        <p:attrNameLst>
                                          <p:attrName>ppt_y</p:attrName>
                                        </p:attrNameLst>
                                      </p:cBhvr>
                                      <p:tavLst>
                                        <p:tav tm="0">
                                          <p:val>
                                            <p:strVal val="#ppt_y+#ppt_h*1.125000"/>
                                          </p:val>
                                        </p:tav>
                                        <p:tav tm="100000">
                                          <p:val>
                                            <p:strVal val="#ppt_y"/>
                                          </p:val>
                                        </p:tav>
                                      </p:tavLst>
                                    </p:anim>
                                    <p:animEffect transition="in" filter="wipe(up)">
                                      <p:cBhvr>
                                        <p:cTn id="16" dur="500"/>
                                        <p:tgtEl>
                                          <p:spTgt spid="7"/>
                                        </p:tgtEl>
                                      </p:cBhvr>
                                    </p:animEffect>
                                  </p:childTnLst>
                                </p:cTn>
                              </p:par>
                              <p:par>
                                <p:cTn id="17" presetID="12" presetClass="entr" presetSubtype="1" fill="hold" nodeType="withEffect">
                                  <p:stCondLst>
                                    <p:cond delay="75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500"/>
                                        <p:tgtEl>
                                          <p:spTgt spid="82"/>
                                        </p:tgtEl>
                                        <p:attrNameLst>
                                          <p:attrName>ppt_y</p:attrName>
                                        </p:attrNameLst>
                                      </p:cBhvr>
                                      <p:tavLst>
                                        <p:tav tm="0">
                                          <p:val>
                                            <p:strVal val="#ppt_y-#ppt_h*1.125000"/>
                                          </p:val>
                                        </p:tav>
                                        <p:tav tm="100000">
                                          <p:val>
                                            <p:strVal val="#ppt_y"/>
                                          </p:val>
                                        </p:tav>
                                      </p:tavLst>
                                    </p:anim>
                                    <p:animEffect transition="in" filter="wipe(down)">
                                      <p:cBhvr>
                                        <p:cTn id="20" dur="500"/>
                                        <p:tgtEl>
                                          <p:spTgt spid="82"/>
                                        </p:tgtEl>
                                      </p:cBhvr>
                                    </p:animEffect>
                                  </p:childTnLst>
                                </p:cTn>
                              </p:par>
                              <p:par>
                                <p:cTn id="21" presetID="12" presetClass="entr" presetSubtype="4" fill="hold" nodeType="withEffect">
                                  <p:stCondLst>
                                    <p:cond delay="1000"/>
                                  </p:stCondLst>
                                  <p:childTnLst>
                                    <p:set>
                                      <p:cBhvr>
                                        <p:cTn id="22" dur="1" fill="hold">
                                          <p:stCondLst>
                                            <p:cond delay="0"/>
                                          </p:stCondLst>
                                        </p:cTn>
                                        <p:tgtEl>
                                          <p:spTgt spid="69"/>
                                        </p:tgtEl>
                                        <p:attrNameLst>
                                          <p:attrName>style.visibility</p:attrName>
                                        </p:attrNameLst>
                                      </p:cBhvr>
                                      <p:to>
                                        <p:strVal val="visible"/>
                                      </p:to>
                                    </p:set>
                                    <p:anim calcmode="lin" valueType="num">
                                      <p:cBhvr additive="base">
                                        <p:cTn id="23" dur="500"/>
                                        <p:tgtEl>
                                          <p:spTgt spid="69"/>
                                        </p:tgtEl>
                                        <p:attrNameLst>
                                          <p:attrName>ppt_y</p:attrName>
                                        </p:attrNameLst>
                                      </p:cBhvr>
                                      <p:tavLst>
                                        <p:tav tm="0">
                                          <p:val>
                                            <p:strVal val="#ppt_y+#ppt_h*1.125000"/>
                                          </p:val>
                                        </p:tav>
                                        <p:tav tm="100000">
                                          <p:val>
                                            <p:strVal val="#ppt_y"/>
                                          </p:val>
                                        </p:tav>
                                      </p:tavLst>
                                    </p:anim>
                                    <p:animEffect transition="in" filter="wipe(up)">
                                      <p:cBhvr>
                                        <p:cTn id="24" dur="500"/>
                                        <p:tgtEl>
                                          <p:spTgt spid="69"/>
                                        </p:tgtEl>
                                      </p:cBhvr>
                                    </p:animEffect>
                                  </p:childTnLst>
                                </p:cTn>
                              </p:par>
                              <p:par>
                                <p:cTn id="25" presetID="12" presetClass="entr" presetSubtype="1" fill="hold" nodeType="withEffect">
                                  <p:stCondLst>
                                    <p:cond delay="1250"/>
                                  </p:stCondLst>
                                  <p:childTnLst>
                                    <p:set>
                                      <p:cBhvr>
                                        <p:cTn id="26" dur="1" fill="hold">
                                          <p:stCondLst>
                                            <p:cond delay="0"/>
                                          </p:stCondLst>
                                        </p:cTn>
                                        <p:tgtEl>
                                          <p:spTgt spid="81"/>
                                        </p:tgtEl>
                                        <p:attrNameLst>
                                          <p:attrName>style.visibility</p:attrName>
                                        </p:attrNameLst>
                                      </p:cBhvr>
                                      <p:to>
                                        <p:strVal val="visible"/>
                                      </p:to>
                                    </p:set>
                                    <p:anim calcmode="lin" valueType="num">
                                      <p:cBhvr additive="base">
                                        <p:cTn id="27" dur="500"/>
                                        <p:tgtEl>
                                          <p:spTgt spid="81"/>
                                        </p:tgtEl>
                                        <p:attrNameLst>
                                          <p:attrName>ppt_y</p:attrName>
                                        </p:attrNameLst>
                                      </p:cBhvr>
                                      <p:tavLst>
                                        <p:tav tm="0">
                                          <p:val>
                                            <p:strVal val="#ppt_y-#ppt_h*1.125000"/>
                                          </p:val>
                                        </p:tav>
                                        <p:tav tm="100000">
                                          <p:val>
                                            <p:strVal val="#ppt_y"/>
                                          </p:val>
                                        </p:tav>
                                      </p:tavLst>
                                    </p:anim>
                                    <p:animEffect transition="in" filter="wipe(down)">
                                      <p:cBhvr>
                                        <p:cTn id="28"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2001</TotalTime>
  <Words>2331</Words>
  <Application>Microsoft Office PowerPoint</Application>
  <PresentationFormat>全屏显示(16:9)</PresentationFormat>
  <Paragraphs>380</Paragraphs>
  <Slides>32</Slides>
  <Notes>5</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32</vt:i4>
      </vt:variant>
    </vt:vector>
  </HeadingPairs>
  <TitlesOfParts>
    <vt:vector size="42" baseType="lpstr">
      <vt:lpstr>Century Gothic</vt:lpstr>
      <vt:lpstr>Calibri Light</vt:lpstr>
      <vt:lpstr>宋体</vt:lpstr>
      <vt:lpstr>Calibri</vt:lpstr>
      <vt:lpstr>Wingdings</vt:lpstr>
      <vt:lpstr>方正幼线简体</vt:lpstr>
      <vt:lpstr>Arial</vt:lpstr>
      <vt:lpstr>华康娃娃体W5(P)</vt:lpstr>
      <vt:lpstr>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锐旗设计；https://9ppt.taobao.com</dc:title>
  <dc:creator>锐旗设计;https://9ppt.taobao.com</dc:creator>
  <cp:keywords>锐旗设计；https://9ppt.taobao.com</cp:keywords>
  <cp:lastModifiedBy>Admin</cp:lastModifiedBy>
  <cp:revision>87</cp:revision>
  <dcterms:created xsi:type="dcterms:W3CDTF">2014-08-01T07:00:40Z</dcterms:created>
  <dcterms:modified xsi:type="dcterms:W3CDTF">2016-11-06T10:08:09Z</dcterms:modified>
  <cp:category>锐旗设计；https://9ppt.taobao.com</cp:category>
</cp:coreProperties>
</file>